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583.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57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559.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67.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552.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528.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543.xml"/>
  <Override ContentType="application/vnd.openxmlformats-officedocument.presentationml.notesSlide+xml" PartName="/ppt/notesSlides/notesSlide560.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55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574.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584.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53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553.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589.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536.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542.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568.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550.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22.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565.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588.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537.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45.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573.xml"/>
  <Override ContentType="application/vnd.openxmlformats-officedocument.presentationml.notesSlide+xml" PartName="/ppt/notesSlides/notesSlide530.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523.xml"/>
  <Override ContentType="application/vnd.openxmlformats-officedocument.presentationml.notesSlide+xml" PartName="/ppt/notesSlides/notesSlide142.xml"/>
  <Override ContentType="application/vnd.openxmlformats-officedocument.presentationml.notesSlide+xml" PartName="/ppt/notesSlides/notesSlide566.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551.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544.xml"/>
  <Override ContentType="application/vnd.openxmlformats-officedocument.presentationml.notesSlide+xml" PartName="/ppt/notesSlides/notesSlide587.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572.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538.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540.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532.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547.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571.xml"/>
  <Override ContentType="application/vnd.openxmlformats-officedocument.presentationml.notesSlide+xml" PartName="/ppt/notesSlides/notesSlide144.xml"/>
  <Override ContentType="application/vnd.openxmlformats-officedocument.presentationml.notesSlide+xml" PartName="/ppt/notesSlides/notesSlide539.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556.xml"/>
  <Override ContentType="application/vnd.openxmlformats-officedocument.presentationml.notesSlide+xml" PartName="/ppt/notesSlides/notesSlide242.xml"/>
  <Override ContentType="application/vnd.openxmlformats-officedocument.presentationml.notesSlide+xml" PartName="/ppt/notesSlides/notesSlide586.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531.xml"/>
  <Override ContentType="application/vnd.openxmlformats-officedocument.presentationml.notesSlide+xml" PartName="/ppt/notesSlides/notesSlide54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56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578.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570.xml"/>
  <Override ContentType="application/vnd.openxmlformats-officedocument.presentationml.notesSlide+xml" PartName="/ppt/notesSlides/notesSlide54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563.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579.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58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585.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52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557.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49.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534.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577.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581.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554.xml"/>
  <Override ContentType="application/vnd.openxmlformats-officedocument.presentationml.notesSlide+xml" PartName="/ppt/notesSlides/notesSlide562.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569.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590.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576.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548.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533.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582.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56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555.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535.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551.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583.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575.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55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67.xml"/>
  <Override ContentType="application/vnd.openxmlformats-officedocument.presentationml.slide+xml" PartName="/ppt/slides/slide560.xml"/>
  <Override ContentType="application/vnd.openxmlformats-officedocument.presentationml.slide+xml" PartName="/ppt/slides/slide590.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543.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528.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56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534.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582.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559.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57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550.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544.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561.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553.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588.xml"/>
  <Override ContentType="application/vnd.openxmlformats-officedocument.presentationml.slide+xml" PartName="/ppt/slides/slide545.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58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573.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569.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589.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546.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580.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552.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568.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531.xml"/>
  <Override ContentType="application/vnd.openxmlformats-officedocument.presentationml.slide+xml" PartName="/ppt/slides/slide574.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571.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5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563.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578.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547.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532.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58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539.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538.xml"/>
  <Override ContentType="application/vnd.openxmlformats-officedocument.presentationml.slide+xml" PartName="/ppt/slides/slide562.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57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55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548.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577.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533.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540.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587.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529.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537.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565.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549.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541.xml"/>
  <Override ContentType="application/vnd.openxmlformats-officedocument.presentationml.slide+xml" PartName="/ppt/slides/slide584.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556.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536.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64.xml"/>
  <Override ContentType="application/vnd.openxmlformats-officedocument.presentationml.slide+xml" PartName="/ppt/slides/slide579.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521.xml"/>
  <Override ContentType="application/vnd.openxmlformats-officedocument.presentationml.slide+xml" PartName="/ppt/slides/slide570.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542.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585.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57.xml"/>
  <Override ContentType="application/vnd.openxmlformats-officedocument.presentationml.slide+xml" PartName="/ppt/slides/slide514.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 id="510" r:id="rId260"/>
    <p:sldId id="511" r:id="rId261"/>
    <p:sldId id="512" r:id="rId262"/>
    <p:sldId id="513" r:id="rId263"/>
    <p:sldId id="514" r:id="rId264"/>
    <p:sldId id="515" r:id="rId265"/>
    <p:sldId id="516" r:id="rId266"/>
    <p:sldId id="517" r:id="rId267"/>
    <p:sldId id="518" r:id="rId268"/>
    <p:sldId id="519" r:id="rId269"/>
    <p:sldId id="520" r:id="rId270"/>
    <p:sldId id="521" r:id="rId271"/>
    <p:sldId id="522" r:id="rId272"/>
    <p:sldId id="523" r:id="rId273"/>
    <p:sldId id="524" r:id="rId274"/>
    <p:sldId id="525" r:id="rId275"/>
    <p:sldId id="526" r:id="rId276"/>
    <p:sldId id="527" r:id="rId277"/>
    <p:sldId id="528" r:id="rId278"/>
    <p:sldId id="529" r:id="rId279"/>
    <p:sldId id="530" r:id="rId280"/>
    <p:sldId id="531" r:id="rId281"/>
    <p:sldId id="532" r:id="rId282"/>
    <p:sldId id="533" r:id="rId283"/>
    <p:sldId id="534" r:id="rId284"/>
    <p:sldId id="535" r:id="rId285"/>
    <p:sldId id="536" r:id="rId286"/>
    <p:sldId id="537" r:id="rId287"/>
    <p:sldId id="538" r:id="rId288"/>
    <p:sldId id="539" r:id="rId289"/>
    <p:sldId id="540" r:id="rId290"/>
    <p:sldId id="541" r:id="rId291"/>
    <p:sldId id="542" r:id="rId292"/>
    <p:sldId id="543" r:id="rId293"/>
    <p:sldId id="544" r:id="rId294"/>
    <p:sldId id="545" r:id="rId295"/>
    <p:sldId id="546" r:id="rId296"/>
    <p:sldId id="547" r:id="rId297"/>
    <p:sldId id="548" r:id="rId298"/>
    <p:sldId id="549" r:id="rId299"/>
    <p:sldId id="550" r:id="rId300"/>
    <p:sldId id="551" r:id="rId301"/>
    <p:sldId id="552" r:id="rId302"/>
    <p:sldId id="553" r:id="rId303"/>
    <p:sldId id="554" r:id="rId304"/>
    <p:sldId id="555" r:id="rId305"/>
    <p:sldId id="556" r:id="rId306"/>
    <p:sldId id="557" r:id="rId307"/>
    <p:sldId id="558" r:id="rId308"/>
    <p:sldId id="559" r:id="rId309"/>
    <p:sldId id="560" r:id="rId310"/>
    <p:sldId id="561" r:id="rId311"/>
    <p:sldId id="562" r:id="rId312"/>
    <p:sldId id="563" r:id="rId313"/>
    <p:sldId id="564" r:id="rId314"/>
    <p:sldId id="565" r:id="rId315"/>
    <p:sldId id="566" r:id="rId316"/>
    <p:sldId id="567" r:id="rId317"/>
    <p:sldId id="568" r:id="rId318"/>
    <p:sldId id="569" r:id="rId319"/>
    <p:sldId id="570" r:id="rId320"/>
    <p:sldId id="571" r:id="rId321"/>
    <p:sldId id="572" r:id="rId322"/>
    <p:sldId id="573" r:id="rId323"/>
    <p:sldId id="574" r:id="rId324"/>
    <p:sldId id="575" r:id="rId325"/>
    <p:sldId id="576" r:id="rId326"/>
    <p:sldId id="577" r:id="rId327"/>
    <p:sldId id="578" r:id="rId328"/>
    <p:sldId id="579" r:id="rId329"/>
    <p:sldId id="580" r:id="rId330"/>
    <p:sldId id="581" r:id="rId331"/>
    <p:sldId id="582" r:id="rId332"/>
    <p:sldId id="583" r:id="rId333"/>
    <p:sldId id="584" r:id="rId334"/>
    <p:sldId id="585" r:id="rId335"/>
    <p:sldId id="586" r:id="rId336"/>
    <p:sldId id="587" r:id="rId337"/>
    <p:sldId id="588" r:id="rId338"/>
    <p:sldId id="589" r:id="rId339"/>
    <p:sldId id="590" r:id="rId340"/>
    <p:sldId id="591" r:id="rId341"/>
    <p:sldId id="592" r:id="rId342"/>
    <p:sldId id="593" r:id="rId343"/>
    <p:sldId id="594" r:id="rId344"/>
    <p:sldId id="595" r:id="rId345"/>
    <p:sldId id="596" r:id="rId346"/>
    <p:sldId id="597" r:id="rId347"/>
    <p:sldId id="598" r:id="rId348"/>
    <p:sldId id="599" r:id="rId349"/>
    <p:sldId id="600" r:id="rId350"/>
    <p:sldId id="601" r:id="rId351"/>
    <p:sldId id="602" r:id="rId352"/>
    <p:sldId id="603" r:id="rId353"/>
    <p:sldId id="604" r:id="rId354"/>
    <p:sldId id="605" r:id="rId355"/>
    <p:sldId id="606" r:id="rId356"/>
    <p:sldId id="607" r:id="rId357"/>
    <p:sldId id="608" r:id="rId358"/>
    <p:sldId id="609" r:id="rId359"/>
    <p:sldId id="610" r:id="rId360"/>
    <p:sldId id="611" r:id="rId361"/>
    <p:sldId id="612" r:id="rId362"/>
    <p:sldId id="613" r:id="rId363"/>
    <p:sldId id="614" r:id="rId364"/>
    <p:sldId id="615" r:id="rId365"/>
    <p:sldId id="616" r:id="rId366"/>
    <p:sldId id="617" r:id="rId367"/>
    <p:sldId id="618" r:id="rId368"/>
    <p:sldId id="619" r:id="rId369"/>
    <p:sldId id="620" r:id="rId370"/>
    <p:sldId id="621" r:id="rId371"/>
    <p:sldId id="622" r:id="rId372"/>
    <p:sldId id="623" r:id="rId373"/>
    <p:sldId id="624" r:id="rId374"/>
    <p:sldId id="625" r:id="rId375"/>
    <p:sldId id="626" r:id="rId376"/>
    <p:sldId id="627" r:id="rId377"/>
    <p:sldId id="628" r:id="rId378"/>
    <p:sldId id="629" r:id="rId379"/>
    <p:sldId id="630" r:id="rId380"/>
    <p:sldId id="631" r:id="rId381"/>
    <p:sldId id="632" r:id="rId382"/>
    <p:sldId id="633" r:id="rId383"/>
    <p:sldId id="634" r:id="rId384"/>
    <p:sldId id="635" r:id="rId385"/>
    <p:sldId id="636" r:id="rId386"/>
    <p:sldId id="637" r:id="rId387"/>
    <p:sldId id="638" r:id="rId388"/>
    <p:sldId id="639" r:id="rId389"/>
    <p:sldId id="640" r:id="rId390"/>
    <p:sldId id="641" r:id="rId391"/>
    <p:sldId id="642" r:id="rId392"/>
    <p:sldId id="643" r:id="rId393"/>
    <p:sldId id="644" r:id="rId394"/>
    <p:sldId id="645" r:id="rId395"/>
    <p:sldId id="646" r:id="rId396"/>
    <p:sldId id="647" r:id="rId397"/>
    <p:sldId id="648" r:id="rId398"/>
    <p:sldId id="649" r:id="rId399"/>
    <p:sldId id="650" r:id="rId400"/>
    <p:sldId id="651" r:id="rId401"/>
    <p:sldId id="652" r:id="rId402"/>
    <p:sldId id="653" r:id="rId403"/>
    <p:sldId id="654" r:id="rId404"/>
    <p:sldId id="655" r:id="rId405"/>
    <p:sldId id="656" r:id="rId406"/>
    <p:sldId id="657" r:id="rId407"/>
    <p:sldId id="658" r:id="rId408"/>
    <p:sldId id="659" r:id="rId409"/>
    <p:sldId id="660" r:id="rId410"/>
    <p:sldId id="661" r:id="rId411"/>
    <p:sldId id="662" r:id="rId412"/>
    <p:sldId id="663" r:id="rId413"/>
    <p:sldId id="664" r:id="rId414"/>
    <p:sldId id="665" r:id="rId415"/>
    <p:sldId id="666" r:id="rId416"/>
    <p:sldId id="667" r:id="rId417"/>
    <p:sldId id="668" r:id="rId418"/>
    <p:sldId id="669" r:id="rId419"/>
    <p:sldId id="670" r:id="rId420"/>
    <p:sldId id="671" r:id="rId421"/>
    <p:sldId id="672" r:id="rId422"/>
    <p:sldId id="673" r:id="rId423"/>
    <p:sldId id="674" r:id="rId424"/>
    <p:sldId id="675" r:id="rId425"/>
    <p:sldId id="676" r:id="rId426"/>
    <p:sldId id="677" r:id="rId427"/>
    <p:sldId id="678" r:id="rId428"/>
    <p:sldId id="679" r:id="rId429"/>
    <p:sldId id="680" r:id="rId430"/>
    <p:sldId id="681" r:id="rId431"/>
    <p:sldId id="682" r:id="rId432"/>
    <p:sldId id="683" r:id="rId433"/>
    <p:sldId id="684" r:id="rId434"/>
    <p:sldId id="685" r:id="rId435"/>
    <p:sldId id="686" r:id="rId436"/>
    <p:sldId id="687" r:id="rId437"/>
    <p:sldId id="688" r:id="rId438"/>
    <p:sldId id="689" r:id="rId439"/>
    <p:sldId id="690" r:id="rId440"/>
    <p:sldId id="691" r:id="rId441"/>
    <p:sldId id="692" r:id="rId442"/>
    <p:sldId id="693" r:id="rId443"/>
    <p:sldId id="694" r:id="rId444"/>
    <p:sldId id="695" r:id="rId445"/>
    <p:sldId id="696" r:id="rId446"/>
    <p:sldId id="697" r:id="rId447"/>
    <p:sldId id="698" r:id="rId448"/>
    <p:sldId id="699" r:id="rId449"/>
    <p:sldId id="700" r:id="rId450"/>
    <p:sldId id="701" r:id="rId451"/>
    <p:sldId id="702" r:id="rId452"/>
    <p:sldId id="703" r:id="rId453"/>
    <p:sldId id="704" r:id="rId454"/>
    <p:sldId id="705" r:id="rId455"/>
    <p:sldId id="706" r:id="rId456"/>
    <p:sldId id="707" r:id="rId457"/>
    <p:sldId id="708" r:id="rId458"/>
    <p:sldId id="709" r:id="rId459"/>
    <p:sldId id="710" r:id="rId460"/>
    <p:sldId id="711" r:id="rId461"/>
    <p:sldId id="712" r:id="rId462"/>
    <p:sldId id="713" r:id="rId463"/>
    <p:sldId id="714" r:id="rId464"/>
    <p:sldId id="715" r:id="rId465"/>
    <p:sldId id="716" r:id="rId466"/>
    <p:sldId id="717" r:id="rId467"/>
    <p:sldId id="718" r:id="rId468"/>
    <p:sldId id="719" r:id="rId469"/>
    <p:sldId id="720" r:id="rId470"/>
    <p:sldId id="721" r:id="rId471"/>
    <p:sldId id="722" r:id="rId472"/>
    <p:sldId id="723" r:id="rId473"/>
    <p:sldId id="724" r:id="rId474"/>
    <p:sldId id="725" r:id="rId475"/>
    <p:sldId id="726" r:id="rId476"/>
    <p:sldId id="727" r:id="rId477"/>
    <p:sldId id="728" r:id="rId478"/>
    <p:sldId id="729" r:id="rId479"/>
    <p:sldId id="730" r:id="rId480"/>
    <p:sldId id="731" r:id="rId481"/>
    <p:sldId id="732" r:id="rId482"/>
    <p:sldId id="733" r:id="rId483"/>
    <p:sldId id="734" r:id="rId484"/>
    <p:sldId id="735" r:id="rId485"/>
    <p:sldId id="736" r:id="rId486"/>
    <p:sldId id="737" r:id="rId487"/>
    <p:sldId id="738" r:id="rId488"/>
    <p:sldId id="739" r:id="rId489"/>
    <p:sldId id="740" r:id="rId490"/>
    <p:sldId id="741" r:id="rId491"/>
    <p:sldId id="742" r:id="rId492"/>
    <p:sldId id="743" r:id="rId493"/>
    <p:sldId id="744" r:id="rId494"/>
    <p:sldId id="745" r:id="rId495"/>
    <p:sldId id="746" r:id="rId496"/>
    <p:sldId id="747" r:id="rId497"/>
    <p:sldId id="748" r:id="rId498"/>
    <p:sldId id="749" r:id="rId499"/>
    <p:sldId id="750" r:id="rId500"/>
    <p:sldId id="751" r:id="rId501"/>
    <p:sldId id="752" r:id="rId502"/>
    <p:sldId id="753" r:id="rId503"/>
    <p:sldId id="754" r:id="rId504"/>
    <p:sldId id="755" r:id="rId505"/>
    <p:sldId id="756" r:id="rId506"/>
    <p:sldId id="757" r:id="rId507"/>
    <p:sldId id="758" r:id="rId508"/>
    <p:sldId id="759" r:id="rId509"/>
    <p:sldId id="760" r:id="rId510"/>
    <p:sldId id="761" r:id="rId511"/>
    <p:sldId id="762" r:id="rId512"/>
    <p:sldId id="763" r:id="rId513"/>
    <p:sldId id="764" r:id="rId514"/>
    <p:sldId id="765" r:id="rId515"/>
    <p:sldId id="766" r:id="rId516"/>
    <p:sldId id="767" r:id="rId517"/>
    <p:sldId id="768" r:id="rId518"/>
    <p:sldId id="769" r:id="rId519"/>
    <p:sldId id="770" r:id="rId520"/>
    <p:sldId id="771" r:id="rId521"/>
    <p:sldId id="772" r:id="rId522"/>
    <p:sldId id="773" r:id="rId523"/>
    <p:sldId id="774" r:id="rId524"/>
    <p:sldId id="775" r:id="rId525"/>
    <p:sldId id="776" r:id="rId526"/>
    <p:sldId id="777" r:id="rId527"/>
    <p:sldId id="778" r:id="rId528"/>
    <p:sldId id="779" r:id="rId529"/>
    <p:sldId id="780" r:id="rId530"/>
    <p:sldId id="781" r:id="rId531"/>
    <p:sldId id="782" r:id="rId532"/>
    <p:sldId id="783" r:id="rId533"/>
    <p:sldId id="784" r:id="rId534"/>
    <p:sldId id="785" r:id="rId535"/>
    <p:sldId id="786" r:id="rId536"/>
    <p:sldId id="787" r:id="rId537"/>
    <p:sldId id="788" r:id="rId538"/>
    <p:sldId id="789" r:id="rId539"/>
    <p:sldId id="790" r:id="rId540"/>
    <p:sldId id="791" r:id="rId541"/>
    <p:sldId id="792" r:id="rId542"/>
    <p:sldId id="793" r:id="rId543"/>
    <p:sldId id="794" r:id="rId544"/>
    <p:sldId id="795" r:id="rId545"/>
    <p:sldId id="796" r:id="rId546"/>
    <p:sldId id="797" r:id="rId547"/>
    <p:sldId id="798" r:id="rId548"/>
    <p:sldId id="799" r:id="rId549"/>
    <p:sldId id="800" r:id="rId550"/>
    <p:sldId id="801" r:id="rId551"/>
    <p:sldId id="802" r:id="rId552"/>
    <p:sldId id="803" r:id="rId553"/>
    <p:sldId id="804" r:id="rId554"/>
    <p:sldId id="805" r:id="rId555"/>
    <p:sldId id="806" r:id="rId556"/>
    <p:sldId id="807" r:id="rId557"/>
    <p:sldId id="808" r:id="rId558"/>
    <p:sldId id="809" r:id="rId559"/>
    <p:sldId id="810" r:id="rId560"/>
    <p:sldId id="811" r:id="rId561"/>
    <p:sldId id="812" r:id="rId562"/>
    <p:sldId id="813" r:id="rId563"/>
    <p:sldId id="814" r:id="rId564"/>
    <p:sldId id="815" r:id="rId565"/>
    <p:sldId id="816" r:id="rId566"/>
    <p:sldId id="817" r:id="rId567"/>
    <p:sldId id="818" r:id="rId568"/>
    <p:sldId id="819" r:id="rId569"/>
    <p:sldId id="820" r:id="rId570"/>
    <p:sldId id="821" r:id="rId571"/>
    <p:sldId id="822" r:id="rId572"/>
    <p:sldId id="823" r:id="rId573"/>
    <p:sldId id="824" r:id="rId574"/>
    <p:sldId id="825" r:id="rId575"/>
    <p:sldId id="826" r:id="rId576"/>
    <p:sldId id="827" r:id="rId577"/>
    <p:sldId id="828" r:id="rId578"/>
    <p:sldId id="829" r:id="rId579"/>
    <p:sldId id="830" r:id="rId580"/>
    <p:sldId id="831" r:id="rId581"/>
    <p:sldId id="832" r:id="rId582"/>
    <p:sldId id="833" r:id="rId583"/>
    <p:sldId id="834" r:id="rId584"/>
    <p:sldId id="835" r:id="rId585"/>
    <p:sldId id="836" r:id="rId586"/>
    <p:sldId id="837" r:id="rId587"/>
    <p:sldId id="838" r:id="rId588"/>
    <p:sldId id="839" r:id="rId589"/>
    <p:sldId id="840" r:id="rId590"/>
    <p:sldId id="841" r:id="rId591"/>
    <p:sldId id="842" r:id="rId592"/>
    <p:sldId id="843" r:id="rId593"/>
    <p:sldId id="844" r:id="rId594"/>
    <p:sldId id="845" r:id="rId595"/>
  </p:sldIdLst>
  <p:sldSz cy="5143500" cx="9144000"/>
  <p:notesSz cx="6858000" cy="9144000"/>
  <p:embeddedFontLst>
    <p:embeddedFont>
      <p:font typeface="Corbel"/>
      <p:regular r:id="rId596"/>
      <p:bold r:id="rId597"/>
      <p:italic r:id="rId598"/>
      <p:boldItalic r:id="rId599"/>
    </p:embeddedFont>
    <p:embeddedFont>
      <p:font typeface="Pacifico"/>
      <p:regular r:id="rId600"/>
    </p:embeddedFont>
    <p:embeddedFont>
      <p:font typeface="Roboto"/>
      <p:regular r:id="rId601"/>
      <p:bold r:id="rId602"/>
      <p:italic r:id="rId603"/>
      <p:boldItalic r:id="rId604"/>
    </p:embeddedFont>
    <p:embeddedFont>
      <p:font typeface="PT Sans Narrow"/>
      <p:regular r:id="rId605"/>
      <p:bold r:id="rId606"/>
    </p:embeddedFont>
    <p:embeddedFont>
      <p:font typeface="Montserrat"/>
      <p:regular r:id="rId607"/>
      <p:bold r:id="rId608"/>
      <p:italic r:id="rId609"/>
      <p:boldItalic r:id="rId610"/>
    </p:embeddedFont>
    <p:embeddedFont>
      <p:font typeface="Source Code Pro"/>
      <p:regular r:id="rId611"/>
      <p:bold r:id="rId612"/>
      <p:italic r:id="rId613"/>
      <p:boldItalic r:id="rId614"/>
    </p:embeddedFont>
    <p:embeddedFont>
      <p:font typeface="Lora"/>
      <p:regular r:id="rId615"/>
      <p:bold r:id="rId616"/>
      <p:italic r:id="rId617"/>
      <p:boldItalic r:id="rId618"/>
    </p:embeddedFont>
    <p:embeddedFont>
      <p:font typeface="Open Sans SemiBold"/>
      <p:regular r:id="rId619"/>
      <p:bold r:id="rId620"/>
      <p:italic r:id="rId621"/>
      <p:boldItalic r:id="rId622"/>
    </p:embeddedFont>
    <p:embeddedFont>
      <p:font typeface="Merriweather"/>
      <p:regular r:id="rId623"/>
      <p:bold r:id="rId624"/>
      <p:italic r:id="rId625"/>
      <p:boldItalic r:id="rId626"/>
    </p:embeddedFont>
    <p:embeddedFont>
      <p:font typeface="Open Sans Light"/>
      <p:regular r:id="rId627"/>
      <p:bold r:id="rId628"/>
      <p:italic r:id="rId629"/>
      <p:boldItalic r:id="rId630"/>
    </p:embeddedFont>
    <p:embeddedFont>
      <p:font typeface="Comfortaa"/>
      <p:regular r:id="rId631"/>
      <p:bold r:id="rId632"/>
    </p:embeddedFont>
    <p:embeddedFont>
      <p:font typeface="Open Sans"/>
      <p:regular r:id="rId633"/>
      <p:bold r:id="rId634"/>
      <p:italic r:id="rId635"/>
      <p:boldItalic r:id="rId6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4B251B7-5DFD-4D5B-A576-13564CE5F8F4}">
  <a:tblStyle styleId="{F4B251B7-5DFD-4D5B-A576-13564CE5F8F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90" Type="http://schemas.openxmlformats.org/officeDocument/2006/relationships/slide" Target="slides/slide185.xml"/><Relationship Id="rId194" Type="http://schemas.openxmlformats.org/officeDocument/2006/relationships/slide" Target="slides/slide189.xml"/><Relationship Id="rId193" Type="http://schemas.openxmlformats.org/officeDocument/2006/relationships/slide" Target="slides/slide188.xml"/><Relationship Id="rId192" Type="http://schemas.openxmlformats.org/officeDocument/2006/relationships/slide" Target="slides/slide187.xml"/><Relationship Id="rId191" Type="http://schemas.openxmlformats.org/officeDocument/2006/relationships/slide" Target="slides/slide186.xml"/><Relationship Id="rId187" Type="http://schemas.openxmlformats.org/officeDocument/2006/relationships/slide" Target="slides/slide182.xml"/><Relationship Id="rId186" Type="http://schemas.openxmlformats.org/officeDocument/2006/relationships/slide" Target="slides/slide181.xml"/><Relationship Id="rId185" Type="http://schemas.openxmlformats.org/officeDocument/2006/relationships/slide" Target="slides/slide180.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183" Type="http://schemas.openxmlformats.org/officeDocument/2006/relationships/slide" Target="slides/slide178.xml"/><Relationship Id="rId182" Type="http://schemas.openxmlformats.org/officeDocument/2006/relationships/slide" Target="slides/slide177.xml"/><Relationship Id="rId181" Type="http://schemas.openxmlformats.org/officeDocument/2006/relationships/slide" Target="slides/slide176.xml"/><Relationship Id="rId180" Type="http://schemas.openxmlformats.org/officeDocument/2006/relationships/slide" Target="slides/slide175.xml"/><Relationship Id="rId176" Type="http://schemas.openxmlformats.org/officeDocument/2006/relationships/slide" Target="slides/slide171.xml"/><Relationship Id="rId297" Type="http://schemas.openxmlformats.org/officeDocument/2006/relationships/slide" Target="slides/slide292.xml"/><Relationship Id="rId175" Type="http://schemas.openxmlformats.org/officeDocument/2006/relationships/slide" Target="slides/slide170.xml"/><Relationship Id="rId296" Type="http://schemas.openxmlformats.org/officeDocument/2006/relationships/slide" Target="slides/slide291.xml"/><Relationship Id="rId174" Type="http://schemas.openxmlformats.org/officeDocument/2006/relationships/slide" Target="slides/slide169.xml"/><Relationship Id="rId295" Type="http://schemas.openxmlformats.org/officeDocument/2006/relationships/slide" Target="slides/slide290.xml"/><Relationship Id="rId173" Type="http://schemas.openxmlformats.org/officeDocument/2006/relationships/slide" Target="slides/slide168.xml"/><Relationship Id="rId294" Type="http://schemas.openxmlformats.org/officeDocument/2006/relationships/slide" Target="slides/slide289.xml"/><Relationship Id="rId179" Type="http://schemas.openxmlformats.org/officeDocument/2006/relationships/slide" Target="slides/slide174.xml"/><Relationship Id="rId178" Type="http://schemas.openxmlformats.org/officeDocument/2006/relationships/slide" Target="slides/slide173.xml"/><Relationship Id="rId299" Type="http://schemas.openxmlformats.org/officeDocument/2006/relationships/slide" Target="slides/slide294.xml"/><Relationship Id="rId177" Type="http://schemas.openxmlformats.org/officeDocument/2006/relationships/slide" Target="slides/slide172.xml"/><Relationship Id="rId298" Type="http://schemas.openxmlformats.org/officeDocument/2006/relationships/slide" Target="slides/slide293.xml"/><Relationship Id="rId198" Type="http://schemas.openxmlformats.org/officeDocument/2006/relationships/slide" Target="slides/slide193.xml"/><Relationship Id="rId197" Type="http://schemas.openxmlformats.org/officeDocument/2006/relationships/slide" Target="slides/slide192.xml"/><Relationship Id="rId196" Type="http://schemas.openxmlformats.org/officeDocument/2006/relationships/slide" Target="slides/slide191.xml"/><Relationship Id="rId195" Type="http://schemas.openxmlformats.org/officeDocument/2006/relationships/slide" Target="slides/slide190.xml"/><Relationship Id="rId199" Type="http://schemas.openxmlformats.org/officeDocument/2006/relationships/slide" Target="slides/slide194.xml"/><Relationship Id="rId150" Type="http://schemas.openxmlformats.org/officeDocument/2006/relationships/slide" Target="slides/slide145.xml"/><Relationship Id="rId271" Type="http://schemas.openxmlformats.org/officeDocument/2006/relationships/slide" Target="slides/slide266.xml"/><Relationship Id="rId392" Type="http://schemas.openxmlformats.org/officeDocument/2006/relationships/slide" Target="slides/slide387.xml"/><Relationship Id="rId270" Type="http://schemas.openxmlformats.org/officeDocument/2006/relationships/slide" Target="slides/slide265.xml"/><Relationship Id="rId391" Type="http://schemas.openxmlformats.org/officeDocument/2006/relationships/slide" Target="slides/slide386.xml"/><Relationship Id="rId390" Type="http://schemas.openxmlformats.org/officeDocument/2006/relationships/slide" Target="slides/slide38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269" Type="http://schemas.openxmlformats.org/officeDocument/2006/relationships/slide" Target="slides/slide264.xml"/><Relationship Id="rId9" Type="http://schemas.openxmlformats.org/officeDocument/2006/relationships/slide" Target="slides/slide4.xml"/><Relationship Id="rId143" Type="http://schemas.openxmlformats.org/officeDocument/2006/relationships/slide" Target="slides/slide138.xml"/><Relationship Id="rId264" Type="http://schemas.openxmlformats.org/officeDocument/2006/relationships/slide" Target="slides/slide259.xml"/><Relationship Id="rId385" Type="http://schemas.openxmlformats.org/officeDocument/2006/relationships/slide" Target="slides/slide380.xml"/><Relationship Id="rId142" Type="http://schemas.openxmlformats.org/officeDocument/2006/relationships/slide" Target="slides/slide137.xml"/><Relationship Id="rId263" Type="http://schemas.openxmlformats.org/officeDocument/2006/relationships/slide" Target="slides/slide258.xml"/><Relationship Id="rId384" Type="http://schemas.openxmlformats.org/officeDocument/2006/relationships/slide" Target="slides/slide379.xml"/><Relationship Id="rId141" Type="http://schemas.openxmlformats.org/officeDocument/2006/relationships/slide" Target="slides/slide136.xml"/><Relationship Id="rId262" Type="http://schemas.openxmlformats.org/officeDocument/2006/relationships/slide" Target="slides/slide257.xml"/><Relationship Id="rId383" Type="http://schemas.openxmlformats.org/officeDocument/2006/relationships/slide" Target="slides/slide378.xml"/><Relationship Id="rId140" Type="http://schemas.openxmlformats.org/officeDocument/2006/relationships/slide" Target="slides/slide135.xml"/><Relationship Id="rId261" Type="http://schemas.openxmlformats.org/officeDocument/2006/relationships/slide" Target="slides/slide256.xml"/><Relationship Id="rId382" Type="http://schemas.openxmlformats.org/officeDocument/2006/relationships/slide" Target="slides/slide377.xml"/><Relationship Id="rId5" Type="http://schemas.openxmlformats.org/officeDocument/2006/relationships/notesMaster" Target="notesMasters/notesMaster1.xml"/><Relationship Id="rId147" Type="http://schemas.openxmlformats.org/officeDocument/2006/relationships/slide" Target="slides/slide142.xml"/><Relationship Id="rId268" Type="http://schemas.openxmlformats.org/officeDocument/2006/relationships/slide" Target="slides/slide263.xml"/><Relationship Id="rId389" Type="http://schemas.openxmlformats.org/officeDocument/2006/relationships/slide" Target="slides/slide384.xml"/><Relationship Id="rId6" Type="http://schemas.openxmlformats.org/officeDocument/2006/relationships/slide" Target="slides/slide1.xml"/><Relationship Id="rId146" Type="http://schemas.openxmlformats.org/officeDocument/2006/relationships/slide" Target="slides/slide141.xml"/><Relationship Id="rId267" Type="http://schemas.openxmlformats.org/officeDocument/2006/relationships/slide" Target="slides/slide262.xml"/><Relationship Id="rId388" Type="http://schemas.openxmlformats.org/officeDocument/2006/relationships/slide" Target="slides/slide383.xml"/><Relationship Id="rId7" Type="http://schemas.openxmlformats.org/officeDocument/2006/relationships/slide" Target="slides/slide2.xml"/><Relationship Id="rId145" Type="http://schemas.openxmlformats.org/officeDocument/2006/relationships/slide" Target="slides/slide140.xml"/><Relationship Id="rId266" Type="http://schemas.openxmlformats.org/officeDocument/2006/relationships/slide" Target="slides/slide261.xml"/><Relationship Id="rId387" Type="http://schemas.openxmlformats.org/officeDocument/2006/relationships/slide" Target="slides/slide382.xml"/><Relationship Id="rId8" Type="http://schemas.openxmlformats.org/officeDocument/2006/relationships/slide" Target="slides/slide3.xml"/><Relationship Id="rId144" Type="http://schemas.openxmlformats.org/officeDocument/2006/relationships/slide" Target="slides/slide139.xml"/><Relationship Id="rId265" Type="http://schemas.openxmlformats.org/officeDocument/2006/relationships/slide" Target="slides/slide260.xml"/><Relationship Id="rId386" Type="http://schemas.openxmlformats.org/officeDocument/2006/relationships/slide" Target="slides/slide381.xml"/><Relationship Id="rId260" Type="http://schemas.openxmlformats.org/officeDocument/2006/relationships/slide" Target="slides/slide255.xml"/><Relationship Id="rId381" Type="http://schemas.openxmlformats.org/officeDocument/2006/relationships/slide" Target="slides/slide376.xml"/><Relationship Id="rId380" Type="http://schemas.openxmlformats.org/officeDocument/2006/relationships/slide" Target="slides/slide37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379" Type="http://schemas.openxmlformats.org/officeDocument/2006/relationships/slide" Target="slides/slide374.xml"/><Relationship Id="rId132" Type="http://schemas.openxmlformats.org/officeDocument/2006/relationships/slide" Target="slides/slide127.xml"/><Relationship Id="rId253" Type="http://schemas.openxmlformats.org/officeDocument/2006/relationships/slide" Target="slides/slide248.xml"/><Relationship Id="rId374" Type="http://schemas.openxmlformats.org/officeDocument/2006/relationships/slide" Target="slides/slide369.xml"/><Relationship Id="rId495" Type="http://schemas.openxmlformats.org/officeDocument/2006/relationships/slide" Target="slides/slide490.xml"/><Relationship Id="rId131" Type="http://schemas.openxmlformats.org/officeDocument/2006/relationships/slide" Target="slides/slide126.xml"/><Relationship Id="rId252" Type="http://schemas.openxmlformats.org/officeDocument/2006/relationships/slide" Target="slides/slide247.xml"/><Relationship Id="rId373" Type="http://schemas.openxmlformats.org/officeDocument/2006/relationships/slide" Target="slides/slide368.xml"/><Relationship Id="rId494" Type="http://schemas.openxmlformats.org/officeDocument/2006/relationships/slide" Target="slides/slide489.xml"/><Relationship Id="rId130" Type="http://schemas.openxmlformats.org/officeDocument/2006/relationships/slide" Target="slides/slide125.xml"/><Relationship Id="rId251" Type="http://schemas.openxmlformats.org/officeDocument/2006/relationships/slide" Target="slides/slide246.xml"/><Relationship Id="rId372" Type="http://schemas.openxmlformats.org/officeDocument/2006/relationships/slide" Target="slides/slide367.xml"/><Relationship Id="rId493" Type="http://schemas.openxmlformats.org/officeDocument/2006/relationships/slide" Target="slides/slide488.xml"/><Relationship Id="rId250" Type="http://schemas.openxmlformats.org/officeDocument/2006/relationships/slide" Target="slides/slide245.xml"/><Relationship Id="rId371" Type="http://schemas.openxmlformats.org/officeDocument/2006/relationships/slide" Target="slides/slide366.xml"/><Relationship Id="rId492" Type="http://schemas.openxmlformats.org/officeDocument/2006/relationships/slide" Target="slides/slide487.xml"/><Relationship Id="rId136" Type="http://schemas.openxmlformats.org/officeDocument/2006/relationships/slide" Target="slides/slide131.xml"/><Relationship Id="rId257" Type="http://schemas.openxmlformats.org/officeDocument/2006/relationships/slide" Target="slides/slide252.xml"/><Relationship Id="rId378" Type="http://schemas.openxmlformats.org/officeDocument/2006/relationships/slide" Target="slides/slide373.xml"/><Relationship Id="rId499" Type="http://schemas.openxmlformats.org/officeDocument/2006/relationships/slide" Target="slides/slide494.xml"/><Relationship Id="rId135" Type="http://schemas.openxmlformats.org/officeDocument/2006/relationships/slide" Target="slides/slide130.xml"/><Relationship Id="rId256" Type="http://schemas.openxmlformats.org/officeDocument/2006/relationships/slide" Target="slides/slide251.xml"/><Relationship Id="rId377" Type="http://schemas.openxmlformats.org/officeDocument/2006/relationships/slide" Target="slides/slide372.xml"/><Relationship Id="rId498" Type="http://schemas.openxmlformats.org/officeDocument/2006/relationships/slide" Target="slides/slide493.xml"/><Relationship Id="rId134" Type="http://schemas.openxmlformats.org/officeDocument/2006/relationships/slide" Target="slides/slide129.xml"/><Relationship Id="rId255" Type="http://schemas.openxmlformats.org/officeDocument/2006/relationships/slide" Target="slides/slide250.xml"/><Relationship Id="rId376" Type="http://schemas.openxmlformats.org/officeDocument/2006/relationships/slide" Target="slides/slide371.xml"/><Relationship Id="rId497" Type="http://schemas.openxmlformats.org/officeDocument/2006/relationships/slide" Target="slides/slide492.xml"/><Relationship Id="rId133" Type="http://schemas.openxmlformats.org/officeDocument/2006/relationships/slide" Target="slides/slide128.xml"/><Relationship Id="rId254" Type="http://schemas.openxmlformats.org/officeDocument/2006/relationships/slide" Target="slides/slide249.xml"/><Relationship Id="rId375" Type="http://schemas.openxmlformats.org/officeDocument/2006/relationships/slide" Target="slides/slide370.xml"/><Relationship Id="rId496" Type="http://schemas.openxmlformats.org/officeDocument/2006/relationships/slide" Target="slides/slide491.xml"/><Relationship Id="rId172" Type="http://schemas.openxmlformats.org/officeDocument/2006/relationships/slide" Target="slides/slide167.xml"/><Relationship Id="rId293" Type="http://schemas.openxmlformats.org/officeDocument/2006/relationships/slide" Target="slides/slide288.xml"/><Relationship Id="rId171" Type="http://schemas.openxmlformats.org/officeDocument/2006/relationships/slide" Target="slides/slide166.xml"/><Relationship Id="rId292" Type="http://schemas.openxmlformats.org/officeDocument/2006/relationships/slide" Target="slides/slide287.xml"/><Relationship Id="rId170" Type="http://schemas.openxmlformats.org/officeDocument/2006/relationships/slide" Target="slides/slide165.xml"/><Relationship Id="rId291" Type="http://schemas.openxmlformats.org/officeDocument/2006/relationships/slide" Target="slides/slide286.xml"/><Relationship Id="rId290" Type="http://schemas.openxmlformats.org/officeDocument/2006/relationships/slide" Target="slides/slide285.xml"/><Relationship Id="rId165" Type="http://schemas.openxmlformats.org/officeDocument/2006/relationships/slide" Target="slides/slide160.xml"/><Relationship Id="rId286" Type="http://schemas.openxmlformats.org/officeDocument/2006/relationships/slide" Target="slides/slide281.xml"/><Relationship Id="rId164" Type="http://schemas.openxmlformats.org/officeDocument/2006/relationships/slide" Target="slides/slide159.xml"/><Relationship Id="rId285" Type="http://schemas.openxmlformats.org/officeDocument/2006/relationships/slide" Target="slides/slide280.xml"/><Relationship Id="rId163" Type="http://schemas.openxmlformats.org/officeDocument/2006/relationships/slide" Target="slides/slide158.xml"/><Relationship Id="rId284" Type="http://schemas.openxmlformats.org/officeDocument/2006/relationships/slide" Target="slides/slide279.xml"/><Relationship Id="rId162" Type="http://schemas.openxmlformats.org/officeDocument/2006/relationships/slide" Target="slides/slide157.xml"/><Relationship Id="rId283" Type="http://schemas.openxmlformats.org/officeDocument/2006/relationships/slide" Target="slides/slide278.xml"/><Relationship Id="rId169" Type="http://schemas.openxmlformats.org/officeDocument/2006/relationships/slide" Target="slides/slide164.xml"/><Relationship Id="rId168" Type="http://schemas.openxmlformats.org/officeDocument/2006/relationships/slide" Target="slides/slide163.xml"/><Relationship Id="rId289" Type="http://schemas.openxmlformats.org/officeDocument/2006/relationships/slide" Target="slides/slide284.xml"/><Relationship Id="rId167" Type="http://schemas.openxmlformats.org/officeDocument/2006/relationships/slide" Target="slides/slide162.xml"/><Relationship Id="rId288" Type="http://schemas.openxmlformats.org/officeDocument/2006/relationships/slide" Target="slides/slide283.xml"/><Relationship Id="rId166" Type="http://schemas.openxmlformats.org/officeDocument/2006/relationships/slide" Target="slides/slide161.xml"/><Relationship Id="rId287" Type="http://schemas.openxmlformats.org/officeDocument/2006/relationships/slide" Target="slides/slide282.xml"/><Relationship Id="rId161" Type="http://schemas.openxmlformats.org/officeDocument/2006/relationships/slide" Target="slides/slide156.xml"/><Relationship Id="rId282" Type="http://schemas.openxmlformats.org/officeDocument/2006/relationships/slide" Target="slides/slide277.xml"/><Relationship Id="rId160" Type="http://schemas.openxmlformats.org/officeDocument/2006/relationships/slide" Target="slides/slide155.xml"/><Relationship Id="rId281" Type="http://schemas.openxmlformats.org/officeDocument/2006/relationships/slide" Target="slides/slide276.xml"/><Relationship Id="rId280" Type="http://schemas.openxmlformats.org/officeDocument/2006/relationships/slide" Target="slides/slide275.xml"/><Relationship Id="rId159" Type="http://schemas.openxmlformats.org/officeDocument/2006/relationships/slide" Target="slides/slide154.xml"/><Relationship Id="rId154" Type="http://schemas.openxmlformats.org/officeDocument/2006/relationships/slide" Target="slides/slide149.xml"/><Relationship Id="rId275" Type="http://schemas.openxmlformats.org/officeDocument/2006/relationships/slide" Target="slides/slide270.xml"/><Relationship Id="rId396" Type="http://schemas.openxmlformats.org/officeDocument/2006/relationships/slide" Target="slides/slide391.xml"/><Relationship Id="rId153" Type="http://schemas.openxmlformats.org/officeDocument/2006/relationships/slide" Target="slides/slide148.xml"/><Relationship Id="rId274" Type="http://schemas.openxmlformats.org/officeDocument/2006/relationships/slide" Target="slides/slide269.xml"/><Relationship Id="rId395" Type="http://schemas.openxmlformats.org/officeDocument/2006/relationships/slide" Target="slides/slide390.xml"/><Relationship Id="rId152" Type="http://schemas.openxmlformats.org/officeDocument/2006/relationships/slide" Target="slides/slide147.xml"/><Relationship Id="rId273" Type="http://schemas.openxmlformats.org/officeDocument/2006/relationships/slide" Target="slides/slide268.xml"/><Relationship Id="rId394" Type="http://schemas.openxmlformats.org/officeDocument/2006/relationships/slide" Target="slides/slide389.xml"/><Relationship Id="rId151" Type="http://schemas.openxmlformats.org/officeDocument/2006/relationships/slide" Target="slides/slide146.xml"/><Relationship Id="rId272" Type="http://schemas.openxmlformats.org/officeDocument/2006/relationships/slide" Target="slides/slide267.xml"/><Relationship Id="rId393" Type="http://schemas.openxmlformats.org/officeDocument/2006/relationships/slide" Target="slides/slide388.xml"/><Relationship Id="rId158" Type="http://schemas.openxmlformats.org/officeDocument/2006/relationships/slide" Target="slides/slide153.xml"/><Relationship Id="rId279" Type="http://schemas.openxmlformats.org/officeDocument/2006/relationships/slide" Target="slides/slide274.xml"/><Relationship Id="rId157" Type="http://schemas.openxmlformats.org/officeDocument/2006/relationships/slide" Target="slides/slide152.xml"/><Relationship Id="rId278" Type="http://schemas.openxmlformats.org/officeDocument/2006/relationships/slide" Target="slides/slide273.xml"/><Relationship Id="rId399" Type="http://schemas.openxmlformats.org/officeDocument/2006/relationships/slide" Target="slides/slide394.xml"/><Relationship Id="rId156" Type="http://schemas.openxmlformats.org/officeDocument/2006/relationships/slide" Target="slides/slide151.xml"/><Relationship Id="rId277" Type="http://schemas.openxmlformats.org/officeDocument/2006/relationships/slide" Target="slides/slide272.xml"/><Relationship Id="rId398" Type="http://schemas.openxmlformats.org/officeDocument/2006/relationships/slide" Target="slides/slide393.xml"/><Relationship Id="rId155" Type="http://schemas.openxmlformats.org/officeDocument/2006/relationships/slide" Target="slides/slide150.xml"/><Relationship Id="rId276" Type="http://schemas.openxmlformats.org/officeDocument/2006/relationships/slide" Target="slides/slide271.xml"/><Relationship Id="rId397" Type="http://schemas.openxmlformats.org/officeDocument/2006/relationships/slide" Target="slides/slide392.xml"/><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509" Type="http://schemas.openxmlformats.org/officeDocument/2006/relationships/slide" Target="slides/slide504.xml"/><Relationship Id="rId508" Type="http://schemas.openxmlformats.org/officeDocument/2006/relationships/slide" Target="slides/slide503.xml"/><Relationship Id="rId629" Type="http://schemas.openxmlformats.org/officeDocument/2006/relationships/font" Target="fonts/OpenSansLight-italic.fntdata"/><Relationship Id="rId503" Type="http://schemas.openxmlformats.org/officeDocument/2006/relationships/slide" Target="slides/slide498.xml"/><Relationship Id="rId624" Type="http://schemas.openxmlformats.org/officeDocument/2006/relationships/font" Target="fonts/Merriweather-bold.fntdata"/><Relationship Id="rId502" Type="http://schemas.openxmlformats.org/officeDocument/2006/relationships/slide" Target="slides/slide497.xml"/><Relationship Id="rId623" Type="http://schemas.openxmlformats.org/officeDocument/2006/relationships/font" Target="fonts/Merriweather-regular.fntdata"/><Relationship Id="rId501" Type="http://schemas.openxmlformats.org/officeDocument/2006/relationships/slide" Target="slides/slide496.xml"/><Relationship Id="rId622" Type="http://schemas.openxmlformats.org/officeDocument/2006/relationships/font" Target="fonts/OpenSansSemiBold-boldItalic.fntdata"/><Relationship Id="rId500" Type="http://schemas.openxmlformats.org/officeDocument/2006/relationships/slide" Target="slides/slide495.xml"/><Relationship Id="rId621" Type="http://schemas.openxmlformats.org/officeDocument/2006/relationships/font" Target="fonts/OpenSansSemiBold-italic.fntdata"/><Relationship Id="rId507" Type="http://schemas.openxmlformats.org/officeDocument/2006/relationships/slide" Target="slides/slide502.xml"/><Relationship Id="rId628" Type="http://schemas.openxmlformats.org/officeDocument/2006/relationships/font" Target="fonts/OpenSansLight-bold.fntdata"/><Relationship Id="rId506" Type="http://schemas.openxmlformats.org/officeDocument/2006/relationships/slide" Target="slides/slide501.xml"/><Relationship Id="rId627" Type="http://schemas.openxmlformats.org/officeDocument/2006/relationships/font" Target="fonts/OpenSansLight-regular.fntdata"/><Relationship Id="rId505" Type="http://schemas.openxmlformats.org/officeDocument/2006/relationships/slide" Target="slides/slide500.xml"/><Relationship Id="rId626" Type="http://schemas.openxmlformats.org/officeDocument/2006/relationships/font" Target="fonts/Merriweather-boldItalic.fntdata"/><Relationship Id="rId504" Type="http://schemas.openxmlformats.org/officeDocument/2006/relationships/slide" Target="slides/slide499.xml"/><Relationship Id="rId625" Type="http://schemas.openxmlformats.org/officeDocument/2006/relationships/font" Target="fonts/Merriweather-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620" Type="http://schemas.openxmlformats.org/officeDocument/2006/relationships/font" Target="fonts/OpenSansSemiBold-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619" Type="http://schemas.openxmlformats.org/officeDocument/2006/relationships/font" Target="fonts/OpenSansSemiBold-regular.fntdata"/><Relationship Id="rId618" Type="http://schemas.openxmlformats.org/officeDocument/2006/relationships/font" Target="fonts/Lora-boldItalic.fntdata"/><Relationship Id="rId613" Type="http://schemas.openxmlformats.org/officeDocument/2006/relationships/font" Target="fonts/SourceCodePro-italic.fntdata"/><Relationship Id="rId612" Type="http://schemas.openxmlformats.org/officeDocument/2006/relationships/font" Target="fonts/SourceCodePro-bold.fntdata"/><Relationship Id="rId611" Type="http://schemas.openxmlformats.org/officeDocument/2006/relationships/font" Target="fonts/SourceCodePro-regular.fntdata"/><Relationship Id="rId610" Type="http://schemas.openxmlformats.org/officeDocument/2006/relationships/font" Target="fonts/Montserrat-boldItalic.fntdata"/><Relationship Id="rId617" Type="http://schemas.openxmlformats.org/officeDocument/2006/relationships/font" Target="fonts/Lora-italic.fntdata"/><Relationship Id="rId616" Type="http://schemas.openxmlformats.org/officeDocument/2006/relationships/font" Target="fonts/Lora-bold.fntdata"/><Relationship Id="rId615" Type="http://schemas.openxmlformats.org/officeDocument/2006/relationships/font" Target="fonts/Lora-regular.fntdata"/><Relationship Id="rId614" Type="http://schemas.openxmlformats.org/officeDocument/2006/relationships/font" Target="fonts/SourceCodePr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409" Type="http://schemas.openxmlformats.org/officeDocument/2006/relationships/slide" Target="slides/slide404.xml"/><Relationship Id="rId404" Type="http://schemas.openxmlformats.org/officeDocument/2006/relationships/slide" Target="slides/slide399.xml"/><Relationship Id="rId525" Type="http://schemas.openxmlformats.org/officeDocument/2006/relationships/slide" Target="slides/slide520.xml"/><Relationship Id="rId403" Type="http://schemas.openxmlformats.org/officeDocument/2006/relationships/slide" Target="slides/slide398.xml"/><Relationship Id="rId524" Type="http://schemas.openxmlformats.org/officeDocument/2006/relationships/slide" Target="slides/slide519.xml"/><Relationship Id="rId402" Type="http://schemas.openxmlformats.org/officeDocument/2006/relationships/slide" Target="slides/slide397.xml"/><Relationship Id="rId523" Type="http://schemas.openxmlformats.org/officeDocument/2006/relationships/slide" Target="slides/slide518.xml"/><Relationship Id="rId401" Type="http://schemas.openxmlformats.org/officeDocument/2006/relationships/slide" Target="slides/slide396.xml"/><Relationship Id="rId522" Type="http://schemas.openxmlformats.org/officeDocument/2006/relationships/slide" Target="slides/slide517.xml"/><Relationship Id="rId408" Type="http://schemas.openxmlformats.org/officeDocument/2006/relationships/slide" Target="slides/slide403.xml"/><Relationship Id="rId529" Type="http://schemas.openxmlformats.org/officeDocument/2006/relationships/slide" Target="slides/slide524.xml"/><Relationship Id="rId407" Type="http://schemas.openxmlformats.org/officeDocument/2006/relationships/slide" Target="slides/slide402.xml"/><Relationship Id="rId528" Type="http://schemas.openxmlformats.org/officeDocument/2006/relationships/slide" Target="slides/slide523.xml"/><Relationship Id="rId406" Type="http://schemas.openxmlformats.org/officeDocument/2006/relationships/slide" Target="slides/slide401.xml"/><Relationship Id="rId527" Type="http://schemas.openxmlformats.org/officeDocument/2006/relationships/slide" Target="slides/slide522.xml"/><Relationship Id="rId405" Type="http://schemas.openxmlformats.org/officeDocument/2006/relationships/slide" Target="slides/slide400.xml"/><Relationship Id="rId526" Type="http://schemas.openxmlformats.org/officeDocument/2006/relationships/slide" Target="slides/slide521.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400" Type="http://schemas.openxmlformats.org/officeDocument/2006/relationships/slide" Target="slides/slide395.xml"/><Relationship Id="rId521" Type="http://schemas.openxmlformats.org/officeDocument/2006/relationships/slide" Target="slides/slide516.xml"/><Relationship Id="rId29" Type="http://schemas.openxmlformats.org/officeDocument/2006/relationships/slide" Target="slides/slide24.xml"/><Relationship Id="rId520" Type="http://schemas.openxmlformats.org/officeDocument/2006/relationships/slide" Target="slides/slide51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519" Type="http://schemas.openxmlformats.org/officeDocument/2006/relationships/slide" Target="slides/slide514.xml"/><Relationship Id="rId514" Type="http://schemas.openxmlformats.org/officeDocument/2006/relationships/slide" Target="slides/slide509.xml"/><Relationship Id="rId635" Type="http://schemas.openxmlformats.org/officeDocument/2006/relationships/font" Target="fonts/OpenSans-italic.fntdata"/><Relationship Id="rId513" Type="http://schemas.openxmlformats.org/officeDocument/2006/relationships/slide" Target="slides/slide508.xml"/><Relationship Id="rId634" Type="http://schemas.openxmlformats.org/officeDocument/2006/relationships/font" Target="fonts/OpenSans-bold.fntdata"/><Relationship Id="rId512" Type="http://schemas.openxmlformats.org/officeDocument/2006/relationships/slide" Target="slides/slide507.xml"/><Relationship Id="rId633" Type="http://schemas.openxmlformats.org/officeDocument/2006/relationships/font" Target="fonts/OpenSans-regular.fntdata"/><Relationship Id="rId511" Type="http://schemas.openxmlformats.org/officeDocument/2006/relationships/slide" Target="slides/slide506.xml"/><Relationship Id="rId632" Type="http://schemas.openxmlformats.org/officeDocument/2006/relationships/font" Target="fonts/Comfortaa-bold.fntdata"/><Relationship Id="rId518" Type="http://schemas.openxmlformats.org/officeDocument/2006/relationships/slide" Target="slides/slide513.xml"/><Relationship Id="rId517" Type="http://schemas.openxmlformats.org/officeDocument/2006/relationships/slide" Target="slides/slide512.xml"/><Relationship Id="rId516" Type="http://schemas.openxmlformats.org/officeDocument/2006/relationships/slide" Target="slides/slide511.xml"/><Relationship Id="rId515" Type="http://schemas.openxmlformats.org/officeDocument/2006/relationships/slide" Target="slides/slide510.xml"/><Relationship Id="rId63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510" Type="http://schemas.openxmlformats.org/officeDocument/2006/relationships/slide" Target="slides/slide505.xml"/><Relationship Id="rId631" Type="http://schemas.openxmlformats.org/officeDocument/2006/relationships/font" Target="fonts/Comfortaa-regular.fntdata"/><Relationship Id="rId18" Type="http://schemas.openxmlformats.org/officeDocument/2006/relationships/slide" Target="slides/slide13.xml"/><Relationship Id="rId630" Type="http://schemas.openxmlformats.org/officeDocument/2006/relationships/font" Target="fonts/OpenSansLight-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9" Type="http://schemas.openxmlformats.org/officeDocument/2006/relationships/font" Target="fonts/Montserrat-italic.fntdata"/><Relationship Id="rId608" Type="http://schemas.openxmlformats.org/officeDocument/2006/relationships/font" Target="fonts/Montserrat-bold.fntdata"/><Relationship Id="rId607" Type="http://schemas.openxmlformats.org/officeDocument/2006/relationships/font" Target="fonts/Montserrat-regular.fntdata"/><Relationship Id="rId60" Type="http://schemas.openxmlformats.org/officeDocument/2006/relationships/slide" Target="slides/slide55.xml"/><Relationship Id="rId602" Type="http://schemas.openxmlformats.org/officeDocument/2006/relationships/font" Target="fonts/Roboto-bold.fntdata"/><Relationship Id="rId601" Type="http://schemas.openxmlformats.org/officeDocument/2006/relationships/font" Target="fonts/Roboto-regular.fntdata"/><Relationship Id="rId600" Type="http://schemas.openxmlformats.org/officeDocument/2006/relationships/font" Target="fonts/Pacifico-regular.fntdata"/><Relationship Id="rId606" Type="http://schemas.openxmlformats.org/officeDocument/2006/relationships/font" Target="fonts/PTSansNarrow-bold.fntdata"/><Relationship Id="rId605" Type="http://schemas.openxmlformats.org/officeDocument/2006/relationships/font" Target="fonts/PTSansNarrow-regular.fntdata"/><Relationship Id="rId604" Type="http://schemas.openxmlformats.org/officeDocument/2006/relationships/font" Target="fonts/Roboto-boldItalic.fntdata"/><Relationship Id="rId603" Type="http://schemas.openxmlformats.org/officeDocument/2006/relationships/font" Target="fonts/Roboto-italic.fntdata"/><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 Id="rId590" Type="http://schemas.openxmlformats.org/officeDocument/2006/relationships/slide" Target="slides/slide585.xml"/><Relationship Id="rId107" Type="http://schemas.openxmlformats.org/officeDocument/2006/relationships/slide" Target="slides/slide102.xml"/><Relationship Id="rId228" Type="http://schemas.openxmlformats.org/officeDocument/2006/relationships/slide" Target="slides/slide223.xml"/><Relationship Id="rId349" Type="http://schemas.openxmlformats.org/officeDocument/2006/relationships/slide" Target="slides/slide344.xml"/><Relationship Id="rId106" Type="http://schemas.openxmlformats.org/officeDocument/2006/relationships/slide" Target="slides/slide101.xml"/><Relationship Id="rId227" Type="http://schemas.openxmlformats.org/officeDocument/2006/relationships/slide" Target="slides/slide222.xml"/><Relationship Id="rId348" Type="http://schemas.openxmlformats.org/officeDocument/2006/relationships/slide" Target="slides/slide343.xml"/><Relationship Id="rId469" Type="http://schemas.openxmlformats.org/officeDocument/2006/relationships/slide" Target="slides/slide464.xml"/><Relationship Id="rId105" Type="http://schemas.openxmlformats.org/officeDocument/2006/relationships/slide" Target="slides/slide100.xml"/><Relationship Id="rId226" Type="http://schemas.openxmlformats.org/officeDocument/2006/relationships/slide" Target="slides/slide221.xml"/><Relationship Id="rId347" Type="http://schemas.openxmlformats.org/officeDocument/2006/relationships/slide" Target="slides/slide342.xml"/><Relationship Id="rId468" Type="http://schemas.openxmlformats.org/officeDocument/2006/relationships/slide" Target="slides/slide463.xml"/><Relationship Id="rId589" Type="http://schemas.openxmlformats.org/officeDocument/2006/relationships/slide" Target="slides/slide584.xml"/><Relationship Id="rId104" Type="http://schemas.openxmlformats.org/officeDocument/2006/relationships/slide" Target="slides/slide99.xml"/><Relationship Id="rId225" Type="http://schemas.openxmlformats.org/officeDocument/2006/relationships/slide" Target="slides/slide220.xml"/><Relationship Id="rId346" Type="http://schemas.openxmlformats.org/officeDocument/2006/relationships/slide" Target="slides/slide341.xml"/><Relationship Id="rId467" Type="http://schemas.openxmlformats.org/officeDocument/2006/relationships/slide" Target="slides/slide462.xml"/><Relationship Id="rId588" Type="http://schemas.openxmlformats.org/officeDocument/2006/relationships/slide" Target="slides/slide583.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341" Type="http://schemas.openxmlformats.org/officeDocument/2006/relationships/slide" Target="slides/slide336.xml"/><Relationship Id="rId462" Type="http://schemas.openxmlformats.org/officeDocument/2006/relationships/slide" Target="slides/slide457.xml"/><Relationship Id="rId583" Type="http://schemas.openxmlformats.org/officeDocument/2006/relationships/slide" Target="slides/slide578.xml"/><Relationship Id="rId340" Type="http://schemas.openxmlformats.org/officeDocument/2006/relationships/slide" Target="slides/slide335.xml"/><Relationship Id="rId461" Type="http://schemas.openxmlformats.org/officeDocument/2006/relationships/slide" Target="slides/slide456.xml"/><Relationship Id="rId582" Type="http://schemas.openxmlformats.org/officeDocument/2006/relationships/slide" Target="slides/slide577.xml"/><Relationship Id="rId460" Type="http://schemas.openxmlformats.org/officeDocument/2006/relationships/slide" Target="slides/slide455.xml"/><Relationship Id="rId581" Type="http://schemas.openxmlformats.org/officeDocument/2006/relationships/slide" Target="slides/slide576.xml"/><Relationship Id="rId580" Type="http://schemas.openxmlformats.org/officeDocument/2006/relationships/slide" Target="slides/slide575.xml"/><Relationship Id="rId103" Type="http://schemas.openxmlformats.org/officeDocument/2006/relationships/slide" Target="slides/slide98.xml"/><Relationship Id="rId224" Type="http://schemas.openxmlformats.org/officeDocument/2006/relationships/slide" Target="slides/slide219.xml"/><Relationship Id="rId345" Type="http://schemas.openxmlformats.org/officeDocument/2006/relationships/slide" Target="slides/slide340.xml"/><Relationship Id="rId466" Type="http://schemas.openxmlformats.org/officeDocument/2006/relationships/slide" Target="slides/slide461.xml"/><Relationship Id="rId587" Type="http://schemas.openxmlformats.org/officeDocument/2006/relationships/slide" Target="slides/slide582.xml"/><Relationship Id="rId102" Type="http://schemas.openxmlformats.org/officeDocument/2006/relationships/slide" Target="slides/slide97.xml"/><Relationship Id="rId223" Type="http://schemas.openxmlformats.org/officeDocument/2006/relationships/slide" Target="slides/slide218.xml"/><Relationship Id="rId344" Type="http://schemas.openxmlformats.org/officeDocument/2006/relationships/slide" Target="slides/slide339.xml"/><Relationship Id="rId465" Type="http://schemas.openxmlformats.org/officeDocument/2006/relationships/slide" Target="slides/slide460.xml"/><Relationship Id="rId586" Type="http://schemas.openxmlformats.org/officeDocument/2006/relationships/slide" Target="slides/slide581.xml"/><Relationship Id="rId101" Type="http://schemas.openxmlformats.org/officeDocument/2006/relationships/slide" Target="slides/slide96.xml"/><Relationship Id="rId222" Type="http://schemas.openxmlformats.org/officeDocument/2006/relationships/slide" Target="slides/slide217.xml"/><Relationship Id="rId343" Type="http://schemas.openxmlformats.org/officeDocument/2006/relationships/slide" Target="slides/slide338.xml"/><Relationship Id="rId464" Type="http://schemas.openxmlformats.org/officeDocument/2006/relationships/slide" Target="slides/slide459.xml"/><Relationship Id="rId585" Type="http://schemas.openxmlformats.org/officeDocument/2006/relationships/slide" Target="slides/slide580.xml"/><Relationship Id="rId100" Type="http://schemas.openxmlformats.org/officeDocument/2006/relationships/slide" Target="slides/slide95.xml"/><Relationship Id="rId221" Type="http://schemas.openxmlformats.org/officeDocument/2006/relationships/slide" Target="slides/slide216.xml"/><Relationship Id="rId342" Type="http://schemas.openxmlformats.org/officeDocument/2006/relationships/slide" Target="slides/slide337.xml"/><Relationship Id="rId463" Type="http://schemas.openxmlformats.org/officeDocument/2006/relationships/slide" Target="slides/slide458.xml"/><Relationship Id="rId584" Type="http://schemas.openxmlformats.org/officeDocument/2006/relationships/slide" Target="slides/slide579.xml"/><Relationship Id="rId217" Type="http://schemas.openxmlformats.org/officeDocument/2006/relationships/slide" Target="slides/slide212.xml"/><Relationship Id="rId338" Type="http://schemas.openxmlformats.org/officeDocument/2006/relationships/slide" Target="slides/slide333.xml"/><Relationship Id="rId459" Type="http://schemas.openxmlformats.org/officeDocument/2006/relationships/slide" Target="slides/slide454.xml"/><Relationship Id="rId216" Type="http://schemas.openxmlformats.org/officeDocument/2006/relationships/slide" Target="slides/slide211.xml"/><Relationship Id="rId337" Type="http://schemas.openxmlformats.org/officeDocument/2006/relationships/slide" Target="slides/slide332.xml"/><Relationship Id="rId458" Type="http://schemas.openxmlformats.org/officeDocument/2006/relationships/slide" Target="slides/slide453.xml"/><Relationship Id="rId579" Type="http://schemas.openxmlformats.org/officeDocument/2006/relationships/slide" Target="slides/slide574.xml"/><Relationship Id="rId215" Type="http://schemas.openxmlformats.org/officeDocument/2006/relationships/slide" Target="slides/slide210.xml"/><Relationship Id="rId336" Type="http://schemas.openxmlformats.org/officeDocument/2006/relationships/slide" Target="slides/slide331.xml"/><Relationship Id="rId457" Type="http://schemas.openxmlformats.org/officeDocument/2006/relationships/slide" Target="slides/slide452.xml"/><Relationship Id="rId578" Type="http://schemas.openxmlformats.org/officeDocument/2006/relationships/slide" Target="slides/slide573.xml"/><Relationship Id="rId214" Type="http://schemas.openxmlformats.org/officeDocument/2006/relationships/slide" Target="slides/slide209.xml"/><Relationship Id="rId335" Type="http://schemas.openxmlformats.org/officeDocument/2006/relationships/slide" Target="slides/slide330.xml"/><Relationship Id="rId456" Type="http://schemas.openxmlformats.org/officeDocument/2006/relationships/slide" Target="slides/slide451.xml"/><Relationship Id="rId577" Type="http://schemas.openxmlformats.org/officeDocument/2006/relationships/slide" Target="slides/slide572.xml"/><Relationship Id="rId219" Type="http://schemas.openxmlformats.org/officeDocument/2006/relationships/slide" Target="slides/slide214.xml"/><Relationship Id="rId218" Type="http://schemas.openxmlformats.org/officeDocument/2006/relationships/slide" Target="slides/slide213.xml"/><Relationship Id="rId339" Type="http://schemas.openxmlformats.org/officeDocument/2006/relationships/slide" Target="slides/slide334.xml"/><Relationship Id="rId330" Type="http://schemas.openxmlformats.org/officeDocument/2006/relationships/slide" Target="slides/slide325.xml"/><Relationship Id="rId451" Type="http://schemas.openxmlformats.org/officeDocument/2006/relationships/slide" Target="slides/slide446.xml"/><Relationship Id="rId572" Type="http://schemas.openxmlformats.org/officeDocument/2006/relationships/slide" Target="slides/slide567.xml"/><Relationship Id="rId450" Type="http://schemas.openxmlformats.org/officeDocument/2006/relationships/slide" Target="slides/slide445.xml"/><Relationship Id="rId571" Type="http://schemas.openxmlformats.org/officeDocument/2006/relationships/slide" Target="slides/slide566.xml"/><Relationship Id="rId570" Type="http://schemas.openxmlformats.org/officeDocument/2006/relationships/slide" Target="slides/slide565.xml"/><Relationship Id="rId213" Type="http://schemas.openxmlformats.org/officeDocument/2006/relationships/slide" Target="slides/slide208.xml"/><Relationship Id="rId334" Type="http://schemas.openxmlformats.org/officeDocument/2006/relationships/slide" Target="slides/slide329.xml"/><Relationship Id="rId455" Type="http://schemas.openxmlformats.org/officeDocument/2006/relationships/slide" Target="slides/slide450.xml"/><Relationship Id="rId576" Type="http://schemas.openxmlformats.org/officeDocument/2006/relationships/slide" Target="slides/slide571.xml"/><Relationship Id="rId212" Type="http://schemas.openxmlformats.org/officeDocument/2006/relationships/slide" Target="slides/slide207.xml"/><Relationship Id="rId333" Type="http://schemas.openxmlformats.org/officeDocument/2006/relationships/slide" Target="slides/slide328.xml"/><Relationship Id="rId454" Type="http://schemas.openxmlformats.org/officeDocument/2006/relationships/slide" Target="slides/slide449.xml"/><Relationship Id="rId575" Type="http://schemas.openxmlformats.org/officeDocument/2006/relationships/slide" Target="slides/slide570.xml"/><Relationship Id="rId211" Type="http://schemas.openxmlformats.org/officeDocument/2006/relationships/slide" Target="slides/slide206.xml"/><Relationship Id="rId332" Type="http://schemas.openxmlformats.org/officeDocument/2006/relationships/slide" Target="slides/slide327.xml"/><Relationship Id="rId453" Type="http://schemas.openxmlformats.org/officeDocument/2006/relationships/slide" Target="slides/slide448.xml"/><Relationship Id="rId574" Type="http://schemas.openxmlformats.org/officeDocument/2006/relationships/slide" Target="slides/slide569.xml"/><Relationship Id="rId210" Type="http://schemas.openxmlformats.org/officeDocument/2006/relationships/slide" Target="slides/slide205.xml"/><Relationship Id="rId331" Type="http://schemas.openxmlformats.org/officeDocument/2006/relationships/slide" Target="slides/slide326.xml"/><Relationship Id="rId452" Type="http://schemas.openxmlformats.org/officeDocument/2006/relationships/slide" Target="slides/slide447.xml"/><Relationship Id="rId573" Type="http://schemas.openxmlformats.org/officeDocument/2006/relationships/slide" Target="slides/slide568.xml"/><Relationship Id="rId370" Type="http://schemas.openxmlformats.org/officeDocument/2006/relationships/slide" Target="slides/slide365.xml"/><Relationship Id="rId491" Type="http://schemas.openxmlformats.org/officeDocument/2006/relationships/slide" Target="slides/slide486.xml"/><Relationship Id="rId490" Type="http://schemas.openxmlformats.org/officeDocument/2006/relationships/slide" Target="slides/slide48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369" Type="http://schemas.openxmlformats.org/officeDocument/2006/relationships/slide" Target="slides/slide364.xml"/><Relationship Id="rId126" Type="http://schemas.openxmlformats.org/officeDocument/2006/relationships/slide" Target="slides/slide121.xml"/><Relationship Id="rId247" Type="http://schemas.openxmlformats.org/officeDocument/2006/relationships/slide" Target="slides/slide242.xml"/><Relationship Id="rId368" Type="http://schemas.openxmlformats.org/officeDocument/2006/relationships/slide" Target="slides/slide363.xml"/><Relationship Id="rId489" Type="http://schemas.openxmlformats.org/officeDocument/2006/relationships/slide" Target="slides/slide484.xml"/><Relationship Id="rId121" Type="http://schemas.openxmlformats.org/officeDocument/2006/relationships/slide" Target="slides/slide116.xml"/><Relationship Id="rId242" Type="http://schemas.openxmlformats.org/officeDocument/2006/relationships/slide" Target="slides/slide237.xml"/><Relationship Id="rId363" Type="http://schemas.openxmlformats.org/officeDocument/2006/relationships/slide" Target="slides/slide358.xml"/><Relationship Id="rId484" Type="http://schemas.openxmlformats.org/officeDocument/2006/relationships/slide" Target="slides/slide479.xml"/><Relationship Id="rId120" Type="http://schemas.openxmlformats.org/officeDocument/2006/relationships/slide" Target="slides/slide115.xml"/><Relationship Id="rId241" Type="http://schemas.openxmlformats.org/officeDocument/2006/relationships/slide" Target="slides/slide236.xml"/><Relationship Id="rId362" Type="http://schemas.openxmlformats.org/officeDocument/2006/relationships/slide" Target="slides/slide357.xml"/><Relationship Id="rId483" Type="http://schemas.openxmlformats.org/officeDocument/2006/relationships/slide" Target="slides/slide478.xml"/><Relationship Id="rId240" Type="http://schemas.openxmlformats.org/officeDocument/2006/relationships/slide" Target="slides/slide235.xml"/><Relationship Id="rId361" Type="http://schemas.openxmlformats.org/officeDocument/2006/relationships/slide" Target="slides/slide356.xml"/><Relationship Id="rId482" Type="http://schemas.openxmlformats.org/officeDocument/2006/relationships/slide" Target="slides/slide477.xml"/><Relationship Id="rId360" Type="http://schemas.openxmlformats.org/officeDocument/2006/relationships/slide" Target="slides/slide355.xml"/><Relationship Id="rId481" Type="http://schemas.openxmlformats.org/officeDocument/2006/relationships/slide" Target="slides/slide476.xml"/><Relationship Id="rId125" Type="http://schemas.openxmlformats.org/officeDocument/2006/relationships/slide" Target="slides/slide120.xml"/><Relationship Id="rId246" Type="http://schemas.openxmlformats.org/officeDocument/2006/relationships/slide" Target="slides/slide241.xml"/><Relationship Id="rId367" Type="http://schemas.openxmlformats.org/officeDocument/2006/relationships/slide" Target="slides/slide362.xml"/><Relationship Id="rId488" Type="http://schemas.openxmlformats.org/officeDocument/2006/relationships/slide" Target="slides/slide483.xml"/><Relationship Id="rId124" Type="http://schemas.openxmlformats.org/officeDocument/2006/relationships/slide" Target="slides/slide119.xml"/><Relationship Id="rId245" Type="http://schemas.openxmlformats.org/officeDocument/2006/relationships/slide" Target="slides/slide240.xml"/><Relationship Id="rId366" Type="http://schemas.openxmlformats.org/officeDocument/2006/relationships/slide" Target="slides/slide361.xml"/><Relationship Id="rId487" Type="http://schemas.openxmlformats.org/officeDocument/2006/relationships/slide" Target="slides/slide482.xml"/><Relationship Id="rId123" Type="http://schemas.openxmlformats.org/officeDocument/2006/relationships/slide" Target="slides/slide118.xml"/><Relationship Id="rId244" Type="http://schemas.openxmlformats.org/officeDocument/2006/relationships/slide" Target="slides/slide239.xml"/><Relationship Id="rId365" Type="http://schemas.openxmlformats.org/officeDocument/2006/relationships/slide" Target="slides/slide360.xml"/><Relationship Id="rId486" Type="http://schemas.openxmlformats.org/officeDocument/2006/relationships/slide" Target="slides/slide481.xml"/><Relationship Id="rId122" Type="http://schemas.openxmlformats.org/officeDocument/2006/relationships/slide" Target="slides/slide117.xml"/><Relationship Id="rId243" Type="http://schemas.openxmlformats.org/officeDocument/2006/relationships/slide" Target="slides/slide238.xml"/><Relationship Id="rId364" Type="http://schemas.openxmlformats.org/officeDocument/2006/relationships/slide" Target="slides/slide359.xml"/><Relationship Id="rId485" Type="http://schemas.openxmlformats.org/officeDocument/2006/relationships/slide" Target="slides/slide480.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480" Type="http://schemas.openxmlformats.org/officeDocument/2006/relationships/slide" Target="slides/slide475.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359" Type="http://schemas.openxmlformats.org/officeDocument/2006/relationships/slide" Target="slides/slide354.xml"/><Relationship Id="rId116" Type="http://schemas.openxmlformats.org/officeDocument/2006/relationships/slide" Target="slides/slide111.xml"/><Relationship Id="rId237" Type="http://schemas.openxmlformats.org/officeDocument/2006/relationships/slide" Target="slides/slide232.xml"/><Relationship Id="rId358" Type="http://schemas.openxmlformats.org/officeDocument/2006/relationships/slide" Target="slides/slide353.xml"/><Relationship Id="rId479" Type="http://schemas.openxmlformats.org/officeDocument/2006/relationships/slide" Target="slides/slide474.xml"/><Relationship Id="rId115" Type="http://schemas.openxmlformats.org/officeDocument/2006/relationships/slide" Target="slides/slide110.xml"/><Relationship Id="rId236" Type="http://schemas.openxmlformats.org/officeDocument/2006/relationships/slide" Target="slides/slide231.xml"/><Relationship Id="rId357" Type="http://schemas.openxmlformats.org/officeDocument/2006/relationships/slide" Target="slides/slide352.xml"/><Relationship Id="rId478" Type="http://schemas.openxmlformats.org/officeDocument/2006/relationships/slide" Target="slides/slide473.xml"/><Relationship Id="rId599" Type="http://schemas.openxmlformats.org/officeDocument/2006/relationships/font" Target="fonts/Corbel-boldItalic.fntdata"/><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352" Type="http://schemas.openxmlformats.org/officeDocument/2006/relationships/slide" Target="slides/slide347.xml"/><Relationship Id="rId473" Type="http://schemas.openxmlformats.org/officeDocument/2006/relationships/slide" Target="slides/slide468.xml"/><Relationship Id="rId594" Type="http://schemas.openxmlformats.org/officeDocument/2006/relationships/slide" Target="slides/slide589.xml"/><Relationship Id="rId230" Type="http://schemas.openxmlformats.org/officeDocument/2006/relationships/slide" Target="slides/slide225.xml"/><Relationship Id="rId351" Type="http://schemas.openxmlformats.org/officeDocument/2006/relationships/slide" Target="slides/slide346.xml"/><Relationship Id="rId472" Type="http://schemas.openxmlformats.org/officeDocument/2006/relationships/slide" Target="slides/slide467.xml"/><Relationship Id="rId593" Type="http://schemas.openxmlformats.org/officeDocument/2006/relationships/slide" Target="slides/slide588.xml"/><Relationship Id="rId350" Type="http://schemas.openxmlformats.org/officeDocument/2006/relationships/slide" Target="slides/slide345.xml"/><Relationship Id="rId471" Type="http://schemas.openxmlformats.org/officeDocument/2006/relationships/slide" Target="slides/slide466.xml"/><Relationship Id="rId592" Type="http://schemas.openxmlformats.org/officeDocument/2006/relationships/slide" Target="slides/slide587.xml"/><Relationship Id="rId470" Type="http://schemas.openxmlformats.org/officeDocument/2006/relationships/slide" Target="slides/slide465.xml"/><Relationship Id="rId591" Type="http://schemas.openxmlformats.org/officeDocument/2006/relationships/slide" Target="slides/slide586.xml"/><Relationship Id="rId114" Type="http://schemas.openxmlformats.org/officeDocument/2006/relationships/slide" Target="slides/slide109.xml"/><Relationship Id="rId235" Type="http://schemas.openxmlformats.org/officeDocument/2006/relationships/slide" Target="slides/slide230.xml"/><Relationship Id="rId356" Type="http://schemas.openxmlformats.org/officeDocument/2006/relationships/slide" Target="slides/slide351.xml"/><Relationship Id="rId477" Type="http://schemas.openxmlformats.org/officeDocument/2006/relationships/slide" Target="slides/slide472.xml"/><Relationship Id="rId598" Type="http://schemas.openxmlformats.org/officeDocument/2006/relationships/font" Target="fonts/Corbel-italic.fntdata"/><Relationship Id="rId113" Type="http://schemas.openxmlformats.org/officeDocument/2006/relationships/slide" Target="slides/slide108.xml"/><Relationship Id="rId234" Type="http://schemas.openxmlformats.org/officeDocument/2006/relationships/slide" Target="slides/slide229.xml"/><Relationship Id="rId355" Type="http://schemas.openxmlformats.org/officeDocument/2006/relationships/slide" Target="slides/slide350.xml"/><Relationship Id="rId476" Type="http://schemas.openxmlformats.org/officeDocument/2006/relationships/slide" Target="slides/slide471.xml"/><Relationship Id="rId597" Type="http://schemas.openxmlformats.org/officeDocument/2006/relationships/font" Target="fonts/Corbel-bold.fntdata"/><Relationship Id="rId112" Type="http://schemas.openxmlformats.org/officeDocument/2006/relationships/slide" Target="slides/slide107.xml"/><Relationship Id="rId233" Type="http://schemas.openxmlformats.org/officeDocument/2006/relationships/slide" Target="slides/slide228.xml"/><Relationship Id="rId354" Type="http://schemas.openxmlformats.org/officeDocument/2006/relationships/slide" Target="slides/slide349.xml"/><Relationship Id="rId475" Type="http://schemas.openxmlformats.org/officeDocument/2006/relationships/slide" Target="slides/slide470.xml"/><Relationship Id="rId596" Type="http://schemas.openxmlformats.org/officeDocument/2006/relationships/font" Target="fonts/Corbel-regular.fntdata"/><Relationship Id="rId111" Type="http://schemas.openxmlformats.org/officeDocument/2006/relationships/slide" Target="slides/slide106.xml"/><Relationship Id="rId232" Type="http://schemas.openxmlformats.org/officeDocument/2006/relationships/slide" Target="slides/slide227.xml"/><Relationship Id="rId353" Type="http://schemas.openxmlformats.org/officeDocument/2006/relationships/slide" Target="slides/slide348.xml"/><Relationship Id="rId474" Type="http://schemas.openxmlformats.org/officeDocument/2006/relationships/slide" Target="slides/slide469.xml"/><Relationship Id="rId595" Type="http://schemas.openxmlformats.org/officeDocument/2006/relationships/slide" Target="slides/slide590.xml"/><Relationship Id="rId305" Type="http://schemas.openxmlformats.org/officeDocument/2006/relationships/slide" Target="slides/slide300.xml"/><Relationship Id="rId426" Type="http://schemas.openxmlformats.org/officeDocument/2006/relationships/slide" Target="slides/slide421.xml"/><Relationship Id="rId547" Type="http://schemas.openxmlformats.org/officeDocument/2006/relationships/slide" Target="slides/slide542.xml"/><Relationship Id="rId304" Type="http://schemas.openxmlformats.org/officeDocument/2006/relationships/slide" Target="slides/slide299.xml"/><Relationship Id="rId425" Type="http://schemas.openxmlformats.org/officeDocument/2006/relationships/slide" Target="slides/slide420.xml"/><Relationship Id="rId546" Type="http://schemas.openxmlformats.org/officeDocument/2006/relationships/slide" Target="slides/slide541.xml"/><Relationship Id="rId303" Type="http://schemas.openxmlformats.org/officeDocument/2006/relationships/slide" Target="slides/slide298.xml"/><Relationship Id="rId424" Type="http://schemas.openxmlformats.org/officeDocument/2006/relationships/slide" Target="slides/slide419.xml"/><Relationship Id="rId545" Type="http://schemas.openxmlformats.org/officeDocument/2006/relationships/slide" Target="slides/slide540.xml"/><Relationship Id="rId302" Type="http://schemas.openxmlformats.org/officeDocument/2006/relationships/slide" Target="slides/slide297.xml"/><Relationship Id="rId423" Type="http://schemas.openxmlformats.org/officeDocument/2006/relationships/slide" Target="slides/slide418.xml"/><Relationship Id="rId544" Type="http://schemas.openxmlformats.org/officeDocument/2006/relationships/slide" Target="slides/slide539.xml"/><Relationship Id="rId309" Type="http://schemas.openxmlformats.org/officeDocument/2006/relationships/slide" Target="slides/slide304.xml"/><Relationship Id="rId308" Type="http://schemas.openxmlformats.org/officeDocument/2006/relationships/slide" Target="slides/slide303.xml"/><Relationship Id="rId429" Type="http://schemas.openxmlformats.org/officeDocument/2006/relationships/slide" Target="slides/slide424.xml"/><Relationship Id="rId307" Type="http://schemas.openxmlformats.org/officeDocument/2006/relationships/slide" Target="slides/slide302.xml"/><Relationship Id="rId428" Type="http://schemas.openxmlformats.org/officeDocument/2006/relationships/slide" Target="slides/slide423.xml"/><Relationship Id="rId549" Type="http://schemas.openxmlformats.org/officeDocument/2006/relationships/slide" Target="slides/slide544.xml"/><Relationship Id="rId306" Type="http://schemas.openxmlformats.org/officeDocument/2006/relationships/slide" Target="slides/slide301.xml"/><Relationship Id="rId427" Type="http://schemas.openxmlformats.org/officeDocument/2006/relationships/slide" Target="slides/slide422.xml"/><Relationship Id="rId548" Type="http://schemas.openxmlformats.org/officeDocument/2006/relationships/slide" Target="slides/slide543.xml"/><Relationship Id="rId301" Type="http://schemas.openxmlformats.org/officeDocument/2006/relationships/slide" Target="slides/slide296.xml"/><Relationship Id="rId422" Type="http://schemas.openxmlformats.org/officeDocument/2006/relationships/slide" Target="slides/slide417.xml"/><Relationship Id="rId543" Type="http://schemas.openxmlformats.org/officeDocument/2006/relationships/slide" Target="slides/slide538.xml"/><Relationship Id="rId300" Type="http://schemas.openxmlformats.org/officeDocument/2006/relationships/slide" Target="slides/slide295.xml"/><Relationship Id="rId421" Type="http://schemas.openxmlformats.org/officeDocument/2006/relationships/slide" Target="slides/slide416.xml"/><Relationship Id="rId542" Type="http://schemas.openxmlformats.org/officeDocument/2006/relationships/slide" Target="slides/slide537.xml"/><Relationship Id="rId420" Type="http://schemas.openxmlformats.org/officeDocument/2006/relationships/slide" Target="slides/slide415.xml"/><Relationship Id="rId541" Type="http://schemas.openxmlformats.org/officeDocument/2006/relationships/slide" Target="slides/slide536.xml"/><Relationship Id="rId540" Type="http://schemas.openxmlformats.org/officeDocument/2006/relationships/slide" Target="slides/slide535.xml"/><Relationship Id="rId415" Type="http://schemas.openxmlformats.org/officeDocument/2006/relationships/slide" Target="slides/slide410.xml"/><Relationship Id="rId536" Type="http://schemas.openxmlformats.org/officeDocument/2006/relationships/slide" Target="slides/slide531.xml"/><Relationship Id="rId414" Type="http://schemas.openxmlformats.org/officeDocument/2006/relationships/slide" Target="slides/slide409.xml"/><Relationship Id="rId535" Type="http://schemas.openxmlformats.org/officeDocument/2006/relationships/slide" Target="slides/slide530.xml"/><Relationship Id="rId413" Type="http://schemas.openxmlformats.org/officeDocument/2006/relationships/slide" Target="slides/slide408.xml"/><Relationship Id="rId534" Type="http://schemas.openxmlformats.org/officeDocument/2006/relationships/slide" Target="slides/slide529.xml"/><Relationship Id="rId412" Type="http://schemas.openxmlformats.org/officeDocument/2006/relationships/slide" Target="slides/slide407.xml"/><Relationship Id="rId533" Type="http://schemas.openxmlformats.org/officeDocument/2006/relationships/slide" Target="slides/slide528.xml"/><Relationship Id="rId419" Type="http://schemas.openxmlformats.org/officeDocument/2006/relationships/slide" Target="slides/slide414.xml"/><Relationship Id="rId418" Type="http://schemas.openxmlformats.org/officeDocument/2006/relationships/slide" Target="slides/slide413.xml"/><Relationship Id="rId539" Type="http://schemas.openxmlformats.org/officeDocument/2006/relationships/slide" Target="slides/slide534.xml"/><Relationship Id="rId417" Type="http://schemas.openxmlformats.org/officeDocument/2006/relationships/slide" Target="slides/slide412.xml"/><Relationship Id="rId538" Type="http://schemas.openxmlformats.org/officeDocument/2006/relationships/slide" Target="slides/slide533.xml"/><Relationship Id="rId416" Type="http://schemas.openxmlformats.org/officeDocument/2006/relationships/slide" Target="slides/slide411.xml"/><Relationship Id="rId537" Type="http://schemas.openxmlformats.org/officeDocument/2006/relationships/slide" Target="slides/slide532.xml"/><Relationship Id="rId411" Type="http://schemas.openxmlformats.org/officeDocument/2006/relationships/slide" Target="slides/slide406.xml"/><Relationship Id="rId532" Type="http://schemas.openxmlformats.org/officeDocument/2006/relationships/slide" Target="slides/slide527.xml"/><Relationship Id="rId410" Type="http://schemas.openxmlformats.org/officeDocument/2006/relationships/slide" Target="slides/slide405.xml"/><Relationship Id="rId531" Type="http://schemas.openxmlformats.org/officeDocument/2006/relationships/slide" Target="slides/slide526.xml"/><Relationship Id="rId530" Type="http://schemas.openxmlformats.org/officeDocument/2006/relationships/slide" Target="slides/slide525.xml"/><Relationship Id="rId206" Type="http://schemas.openxmlformats.org/officeDocument/2006/relationships/slide" Target="slides/slide201.xml"/><Relationship Id="rId327" Type="http://schemas.openxmlformats.org/officeDocument/2006/relationships/slide" Target="slides/slide322.xml"/><Relationship Id="rId448" Type="http://schemas.openxmlformats.org/officeDocument/2006/relationships/slide" Target="slides/slide443.xml"/><Relationship Id="rId569" Type="http://schemas.openxmlformats.org/officeDocument/2006/relationships/slide" Target="slides/slide564.xml"/><Relationship Id="rId205" Type="http://schemas.openxmlformats.org/officeDocument/2006/relationships/slide" Target="slides/slide200.xml"/><Relationship Id="rId326" Type="http://schemas.openxmlformats.org/officeDocument/2006/relationships/slide" Target="slides/slide321.xml"/><Relationship Id="rId447" Type="http://schemas.openxmlformats.org/officeDocument/2006/relationships/slide" Target="slides/slide442.xml"/><Relationship Id="rId568" Type="http://schemas.openxmlformats.org/officeDocument/2006/relationships/slide" Target="slides/slide563.xml"/><Relationship Id="rId204" Type="http://schemas.openxmlformats.org/officeDocument/2006/relationships/slide" Target="slides/slide199.xml"/><Relationship Id="rId325" Type="http://schemas.openxmlformats.org/officeDocument/2006/relationships/slide" Target="slides/slide320.xml"/><Relationship Id="rId446" Type="http://schemas.openxmlformats.org/officeDocument/2006/relationships/slide" Target="slides/slide441.xml"/><Relationship Id="rId567" Type="http://schemas.openxmlformats.org/officeDocument/2006/relationships/slide" Target="slides/slide562.xml"/><Relationship Id="rId203" Type="http://schemas.openxmlformats.org/officeDocument/2006/relationships/slide" Target="slides/slide198.xml"/><Relationship Id="rId324" Type="http://schemas.openxmlformats.org/officeDocument/2006/relationships/slide" Target="slides/slide319.xml"/><Relationship Id="rId445" Type="http://schemas.openxmlformats.org/officeDocument/2006/relationships/slide" Target="slides/slide440.xml"/><Relationship Id="rId566" Type="http://schemas.openxmlformats.org/officeDocument/2006/relationships/slide" Target="slides/slide561.xml"/><Relationship Id="rId209" Type="http://schemas.openxmlformats.org/officeDocument/2006/relationships/slide" Target="slides/slide204.xml"/><Relationship Id="rId208" Type="http://schemas.openxmlformats.org/officeDocument/2006/relationships/slide" Target="slides/slide203.xml"/><Relationship Id="rId329" Type="http://schemas.openxmlformats.org/officeDocument/2006/relationships/slide" Target="slides/slide324.xml"/><Relationship Id="rId207" Type="http://schemas.openxmlformats.org/officeDocument/2006/relationships/slide" Target="slides/slide202.xml"/><Relationship Id="rId328" Type="http://schemas.openxmlformats.org/officeDocument/2006/relationships/slide" Target="slides/slide323.xml"/><Relationship Id="rId449" Type="http://schemas.openxmlformats.org/officeDocument/2006/relationships/slide" Target="slides/slide444.xml"/><Relationship Id="rId440" Type="http://schemas.openxmlformats.org/officeDocument/2006/relationships/slide" Target="slides/slide435.xml"/><Relationship Id="rId561" Type="http://schemas.openxmlformats.org/officeDocument/2006/relationships/slide" Target="slides/slide556.xml"/><Relationship Id="rId560" Type="http://schemas.openxmlformats.org/officeDocument/2006/relationships/slide" Target="slides/slide555.xml"/><Relationship Id="rId202" Type="http://schemas.openxmlformats.org/officeDocument/2006/relationships/slide" Target="slides/slide197.xml"/><Relationship Id="rId323" Type="http://schemas.openxmlformats.org/officeDocument/2006/relationships/slide" Target="slides/slide318.xml"/><Relationship Id="rId444" Type="http://schemas.openxmlformats.org/officeDocument/2006/relationships/slide" Target="slides/slide439.xml"/><Relationship Id="rId565" Type="http://schemas.openxmlformats.org/officeDocument/2006/relationships/slide" Target="slides/slide560.xml"/><Relationship Id="rId201" Type="http://schemas.openxmlformats.org/officeDocument/2006/relationships/slide" Target="slides/slide196.xml"/><Relationship Id="rId322" Type="http://schemas.openxmlformats.org/officeDocument/2006/relationships/slide" Target="slides/slide317.xml"/><Relationship Id="rId443" Type="http://schemas.openxmlformats.org/officeDocument/2006/relationships/slide" Target="slides/slide438.xml"/><Relationship Id="rId564" Type="http://schemas.openxmlformats.org/officeDocument/2006/relationships/slide" Target="slides/slide559.xml"/><Relationship Id="rId200" Type="http://schemas.openxmlformats.org/officeDocument/2006/relationships/slide" Target="slides/slide195.xml"/><Relationship Id="rId321" Type="http://schemas.openxmlformats.org/officeDocument/2006/relationships/slide" Target="slides/slide316.xml"/><Relationship Id="rId442" Type="http://schemas.openxmlformats.org/officeDocument/2006/relationships/slide" Target="slides/slide437.xml"/><Relationship Id="rId563" Type="http://schemas.openxmlformats.org/officeDocument/2006/relationships/slide" Target="slides/slide558.xml"/><Relationship Id="rId320" Type="http://schemas.openxmlformats.org/officeDocument/2006/relationships/slide" Target="slides/slide315.xml"/><Relationship Id="rId441" Type="http://schemas.openxmlformats.org/officeDocument/2006/relationships/slide" Target="slides/slide436.xml"/><Relationship Id="rId562" Type="http://schemas.openxmlformats.org/officeDocument/2006/relationships/slide" Target="slides/slide557.xml"/><Relationship Id="rId316" Type="http://schemas.openxmlformats.org/officeDocument/2006/relationships/slide" Target="slides/slide311.xml"/><Relationship Id="rId437" Type="http://schemas.openxmlformats.org/officeDocument/2006/relationships/slide" Target="slides/slide432.xml"/><Relationship Id="rId558" Type="http://schemas.openxmlformats.org/officeDocument/2006/relationships/slide" Target="slides/slide553.xml"/><Relationship Id="rId315" Type="http://schemas.openxmlformats.org/officeDocument/2006/relationships/slide" Target="slides/slide310.xml"/><Relationship Id="rId436" Type="http://schemas.openxmlformats.org/officeDocument/2006/relationships/slide" Target="slides/slide431.xml"/><Relationship Id="rId557" Type="http://schemas.openxmlformats.org/officeDocument/2006/relationships/slide" Target="slides/slide552.xml"/><Relationship Id="rId314" Type="http://schemas.openxmlformats.org/officeDocument/2006/relationships/slide" Target="slides/slide309.xml"/><Relationship Id="rId435" Type="http://schemas.openxmlformats.org/officeDocument/2006/relationships/slide" Target="slides/slide430.xml"/><Relationship Id="rId556" Type="http://schemas.openxmlformats.org/officeDocument/2006/relationships/slide" Target="slides/slide551.xml"/><Relationship Id="rId313" Type="http://schemas.openxmlformats.org/officeDocument/2006/relationships/slide" Target="slides/slide308.xml"/><Relationship Id="rId434" Type="http://schemas.openxmlformats.org/officeDocument/2006/relationships/slide" Target="slides/slide429.xml"/><Relationship Id="rId555" Type="http://schemas.openxmlformats.org/officeDocument/2006/relationships/slide" Target="slides/slide550.xml"/><Relationship Id="rId319" Type="http://schemas.openxmlformats.org/officeDocument/2006/relationships/slide" Target="slides/slide314.xml"/><Relationship Id="rId318" Type="http://schemas.openxmlformats.org/officeDocument/2006/relationships/slide" Target="slides/slide313.xml"/><Relationship Id="rId439" Type="http://schemas.openxmlformats.org/officeDocument/2006/relationships/slide" Target="slides/slide434.xml"/><Relationship Id="rId317" Type="http://schemas.openxmlformats.org/officeDocument/2006/relationships/slide" Target="slides/slide312.xml"/><Relationship Id="rId438" Type="http://schemas.openxmlformats.org/officeDocument/2006/relationships/slide" Target="slides/slide433.xml"/><Relationship Id="rId559" Type="http://schemas.openxmlformats.org/officeDocument/2006/relationships/slide" Target="slides/slide554.xml"/><Relationship Id="rId550" Type="http://schemas.openxmlformats.org/officeDocument/2006/relationships/slide" Target="slides/slide545.xml"/><Relationship Id="rId312" Type="http://schemas.openxmlformats.org/officeDocument/2006/relationships/slide" Target="slides/slide307.xml"/><Relationship Id="rId433" Type="http://schemas.openxmlformats.org/officeDocument/2006/relationships/slide" Target="slides/slide428.xml"/><Relationship Id="rId554" Type="http://schemas.openxmlformats.org/officeDocument/2006/relationships/slide" Target="slides/slide549.xml"/><Relationship Id="rId311" Type="http://schemas.openxmlformats.org/officeDocument/2006/relationships/slide" Target="slides/slide306.xml"/><Relationship Id="rId432" Type="http://schemas.openxmlformats.org/officeDocument/2006/relationships/slide" Target="slides/slide427.xml"/><Relationship Id="rId553" Type="http://schemas.openxmlformats.org/officeDocument/2006/relationships/slide" Target="slides/slide548.xml"/><Relationship Id="rId310" Type="http://schemas.openxmlformats.org/officeDocument/2006/relationships/slide" Target="slides/slide305.xml"/><Relationship Id="rId431" Type="http://schemas.openxmlformats.org/officeDocument/2006/relationships/slide" Target="slides/slide426.xml"/><Relationship Id="rId552" Type="http://schemas.openxmlformats.org/officeDocument/2006/relationships/slide" Target="slides/slide547.xml"/><Relationship Id="rId430" Type="http://schemas.openxmlformats.org/officeDocument/2006/relationships/slide" Target="slides/slide425.xml"/><Relationship Id="rId551" Type="http://schemas.openxmlformats.org/officeDocument/2006/relationships/slide" Target="slides/slide5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rust-lang.org/1.30.0/std/collections/index.html" TargetMode="Externa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rust-lang.org/error-index.html#E0571" TargetMode="Externa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earning-rust.github.io/docs/a7.functions.html#Closures" TargetMode="Externa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882ce6c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882ce6c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882ce6cd3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882ce6cd3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82ce6cd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4" name="Google Shape;834;g5882ce6cd3_0_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5882ce6cd3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4" name="Google Shape;844;g5882ce6cd3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5882ce6cd3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5882ce6cd3_0_6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5882ce6cd3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4" name="Google Shape;874;g5882ce6cd3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5882ce6cd3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2" name="Google Shape;882;g5882ce6cd3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5882ce6cd3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5882ce6cd3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5882ce6cd3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0" name="Google Shape;900;g5882ce6cd3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5882ce6cd3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8" name="Google Shape;908;g5882ce6cd3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5882ce6cd3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5" name="Google Shape;915;g5882ce6cd3_0_6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5882ce6cd3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g5882ce6cd3_0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882ce6cd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882ce6cd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5882ce6cd3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g5882ce6cd3_0_6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5882ce6cd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g5882ce6cd3_0_6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5882ce6cd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g5882ce6cd3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g5882ce6cd3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5882ce6cd3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5882ce6cd3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8" name="Google Shape;958;g5882ce6cd3_0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5882ce6cd3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g5882ce6cd3_0_6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5882ce6cd3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5882ce6cd3_0_7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5882ce6cd3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g5882ce6cd3_0_7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5882ce6cd3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8" name="Google Shape;988;g5882ce6cd3_0_7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5882ce6cd3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2" name="Google Shape;1002;g5882ce6cd3_0_7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882ce6cd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882ce6cd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8" name="Shape 1008"/>
        <p:cNvGrpSpPr/>
        <p:nvPr/>
      </p:nvGrpSpPr>
      <p:grpSpPr>
        <a:xfrm>
          <a:off x="0" y="0"/>
          <a:ext cx="0" cy="0"/>
          <a:chOff x="0" y="0"/>
          <a:chExt cx="0" cy="0"/>
        </a:xfrm>
      </p:grpSpPr>
      <p:sp>
        <p:nvSpPr>
          <p:cNvPr id="1009" name="Google Shape;1009;g5882ce6cd3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0" name="Google Shape;1010;g5882ce6cd3_0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g5882ce6cd3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5882ce6cd3_0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5882ce6cd3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7" name="Google Shape;1027;g5882ce6cd3_0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3" name="Shape 1033"/>
        <p:cNvGrpSpPr/>
        <p:nvPr/>
      </p:nvGrpSpPr>
      <p:grpSpPr>
        <a:xfrm>
          <a:off x="0" y="0"/>
          <a:ext cx="0" cy="0"/>
          <a:chOff x="0" y="0"/>
          <a:chExt cx="0" cy="0"/>
        </a:xfrm>
      </p:grpSpPr>
      <p:sp>
        <p:nvSpPr>
          <p:cNvPr id="1034" name="Google Shape;1034;g5882ce6cd3_0_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5" name="Google Shape;1035;g5882ce6cd3_0_7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5882ce6cd3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g5882ce6cd3_0_7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882ce6cd3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0" name="Google Shape;1050;g5882ce6cd3_0_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5" name="Shape 1055"/>
        <p:cNvGrpSpPr/>
        <p:nvPr/>
      </p:nvGrpSpPr>
      <p:grpSpPr>
        <a:xfrm>
          <a:off x="0" y="0"/>
          <a:ext cx="0" cy="0"/>
          <a:chOff x="0" y="0"/>
          <a:chExt cx="0" cy="0"/>
        </a:xfrm>
      </p:grpSpPr>
      <p:sp>
        <p:nvSpPr>
          <p:cNvPr id="1056" name="Google Shape;1056;g5882ce6cd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7" name="Google Shape;1057;g5882ce6cd3_0_7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882ce6cd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5882ce6cd3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5882ce6cd3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g5882ce6cd3_0_7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5882ce6cd3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5882ce6cd3_0_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882ce6cd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882ce6cd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5" name="Shape 1085"/>
        <p:cNvGrpSpPr/>
        <p:nvPr/>
      </p:nvGrpSpPr>
      <p:grpSpPr>
        <a:xfrm>
          <a:off x="0" y="0"/>
          <a:ext cx="0" cy="0"/>
          <a:chOff x="0" y="0"/>
          <a:chExt cx="0" cy="0"/>
        </a:xfrm>
      </p:grpSpPr>
      <p:sp>
        <p:nvSpPr>
          <p:cNvPr id="1086" name="Google Shape;1086;g5882ce6cd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7" name="Google Shape;1087;g5882ce6cd3_0_7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0" name="Shape 1100"/>
        <p:cNvGrpSpPr/>
        <p:nvPr/>
      </p:nvGrpSpPr>
      <p:grpSpPr>
        <a:xfrm>
          <a:off x="0" y="0"/>
          <a:ext cx="0" cy="0"/>
          <a:chOff x="0" y="0"/>
          <a:chExt cx="0" cy="0"/>
        </a:xfrm>
      </p:grpSpPr>
      <p:sp>
        <p:nvSpPr>
          <p:cNvPr id="1101" name="Google Shape;1101;g5882ce6cd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g5882ce6cd3_0_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5882ce6cd3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0" name="Google Shape;1110;g5882ce6cd3_0_8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5882ce6cd3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5882ce6cd3_0_8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g5882ce6cd3_0_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g5882ce6cd3_0_8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6" name="Shape 1136"/>
        <p:cNvGrpSpPr/>
        <p:nvPr/>
      </p:nvGrpSpPr>
      <p:grpSpPr>
        <a:xfrm>
          <a:off x="0" y="0"/>
          <a:ext cx="0" cy="0"/>
          <a:chOff x="0" y="0"/>
          <a:chExt cx="0" cy="0"/>
        </a:xfrm>
      </p:grpSpPr>
      <p:sp>
        <p:nvSpPr>
          <p:cNvPr id="1137" name="Google Shape;1137;g5882ce6cd3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5882ce6cd3_0_8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5882ce6cd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9" name="Google Shape;1149;g5882ce6cd3_0_8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8" name="Shape 1158"/>
        <p:cNvGrpSpPr/>
        <p:nvPr/>
      </p:nvGrpSpPr>
      <p:grpSpPr>
        <a:xfrm>
          <a:off x="0" y="0"/>
          <a:ext cx="0" cy="0"/>
          <a:chOff x="0" y="0"/>
          <a:chExt cx="0" cy="0"/>
        </a:xfrm>
      </p:grpSpPr>
      <p:sp>
        <p:nvSpPr>
          <p:cNvPr id="1159" name="Google Shape;1159;g5882ce6cd3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g5882ce6cd3_0_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5882ce6cd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g5882ce6cd3_0_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Google Shape;1177;g5882ce6cd3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8" name="Google Shape;1178;g5882ce6cd3_0_8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882ce6cd3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882ce6cd3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5882ce6cd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9" name="Google Shape;1189;g5882ce6cd3_0_8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5882ce6cd3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8" name="Google Shape;1198;g5882ce6cd3_0_8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7" name="Shape 1207"/>
        <p:cNvGrpSpPr/>
        <p:nvPr/>
      </p:nvGrpSpPr>
      <p:grpSpPr>
        <a:xfrm>
          <a:off x="0" y="0"/>
          <a:ext cx="0" cy="0"/>
          <a:chOff x="0" y="0"/>
          <a:chExt cx="0" cy="0"/>
        </a:xfrm>
      </p:grpSpPr>
      <p:sp>
        <p:nvSpPr>
          <p:cNvPr id="1208" name="Google Shape;1208;g5882ce6cd3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9" name="Google Shape;1209;g5882ce6cd3_0_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5" name="Shape 1215"/>
        <p:cNvGrpSpPr/>
        <p:nvPr/>
      </p:nvGrpSpPr>
      <p:grpSpPr>
        <a:xfrm>
          <a:off x="0" y="0"/>
          <a:ext cx="0" cy="0"/>
          <a:chOff x="0" y="0"/>
          <a:chExt cx="0" cy="0"/>
        </a:xfrm>
      </p:grpSpPr>
      <p:sp>
        <p:nvSpPr>
          <p:cNvPr id="1216" name="Google Shape;1216;g5882ce6cd3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7" name="Google Shape;1217;g5882ce6cd3_0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5882ce6cd3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g5882ce6cd3_0_8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5882ce6cd3_0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g5882ce6cd3_0_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5882ce6cd3_0_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g5882ce6cd3_0_9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5882ce6cd3_0_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g5882ce6cd3_0_9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5882ce6cd3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g5882ce6cd3_0_9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rPr lang="en-GB" sz="1800">
                <a:solidFill>
                  <a:srgbClr val="333333"/>
                </a:solidFill>
                <a:highlight>
                  <a:srgbClr val="FFFFFF"/>
                </a:highlight>
              </a:rPr>
              <a:t>If we tried to use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after the call to </a:t>
            </a:r>
            <a:r>
              <a:rPr lang="en-GB" sz="1800">
                <a:solidFill>
                  <a:srgbClr val="6E6B5E"/>
                </a:solidFill>
                <a:highlight>
                  <a:srgbClr val="F1F1F1"/>
                </a:highlight>
                <a:latin typeface="Courier New"/>
                <a:ea typeface="Courier New"/>
                <a:cs typeface="Courier New"/>
                <a:sym typeface="Courier New"/>
              </a:rPr>
              <a:t>takes_ownership</a:t>
            </a:r>
            <a:r>
              <a:rPr lang="en-GB" sz="1800">
                <a:solidFill>
                  <a:srgbClr val="333333"/>
                </a:solidFill>
                <a:highlight>
                  <a:srgbClr val="FFFFFF"/>
                </a:highlight>
              </a:rPr>
              <a:t>, Rust would throw a compile-time error. These static checks protect us from mistakes. Try adding code to </a:t>
            </a:r>
            <a:r>
              <a:rPr lang="en-GB" sz="1800">
                <a:solidFill>
                  <a:srgbClr val="6E6B5E"/>
                </a:solidFill>
                <a:highlight>
                  <a:srgbClr val="F1F1F1"/>
                </a:highlight>
                <a:latin typeface="Courier New"/>
                <a:ea typeface="Courier New"/>
                <a:cs typeface="Courier New"/>
                <a:sym typeface="Courier New"/>
              </a:rPr>
              <a:t>main</a:t>
            </a:r>
            <a:r>
              <a:rPr lang="en-GB" sz="1800">
                <a:solidFill>
                  <a:srgbClr val="333333"/>
                </a:solidFill>
                <a:highlight>
                  <a:srgbClr val="FFFFFF"/>
                </a:highlight>
              </a:rPr>
              <a:t> that uses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and </a:t>
            </a:r>
            <a:r>
              <a:rPr lang="en-GB" sz="1800">
                <a:solidFill>
                  <a:srgbClr val="6E6B5E"/>
                </a:solidFill>
                <a:highlight>
                  <a:srgbClr val="F1F1F1"/>
                </a:highlight>
                <a:latin typeface="Courier New"/>
                <a:ea typeface="Courier New"/>
                <a:cs typeface="Courier New"/>
                <a:sym typeface="Courier New"/>
              </a:rPr>
              <a:t>x</a:t>
            </a:r>
            <a:r>
              <a:rPr lang="en-GB" sz="1800">
                <a:solidFill>
                  <a:srgbClr val="333333"/>
                </a:solidFill>
                <a:highlight>
                  <a:srgbClr val="FFFFFF"/>
                </a:highlight>
              </a:rPr>
              <a:t> to see where you can use them and where the ownership rules prevent you from doing so.</a:t>
            </a:r>
            <a:endParaRPr sz="1800">
              <a:solidFill>
                <a:srgbClr val="333333"/>
              </a:solidFill>
              <a:highlight>
                <a:srgbClr val="FFFFFF"/>
              </a:highlight>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9" name="Shape 1269"/>
        <p:cNvGrpSpPr/>
        <p:nvPr/>
      </p:nvGrpSpPr>
      <p:grpSpPr>
        <a:xfrm>
          <a:off x="0" y="0"/>
          <a:ext cx="0" cy="0"/>
          <a:chOff x="0" y="0"/>
          <a:chExt cx="0" cy="0"/>
        </a:xfrm>
      </p:grpSpPr>
      <p:sp>
        <p:nvSpPr>
          <p:cNvPr id="1270" name="Google Shape;1270;g5882ce6cd3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1" name="Google Shape;1271;g5882ce6cd3_0_9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rPr lang="en-GB" sz="1800">
                <a:solidFill>
                  <a:srgbClr val="333333"/>
                </a:solidFill>
                <a:highlight>
                  <a:srgbClr val="FFFFFF"/>
                </a:highlight>
              </a:rPr>
              <a:t>If we tried to use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after the call to </a:t>
            </a:r>
            <a:r>
              <a:rPr lang="en-GB" sz="1800">
                <a:solidFill>
                  <a:srgbClr val="6E6B5E"/>
                </a:solidFill>
                <a:highlight>
                  <a:srgbClr val="F1F1F1"/>
                </a:highlight>
                <a:latin typeface="Courier New"/>
                <a:ea typeface="Courier New"/>
                <a:cs typeface="Courier New"/>
                <a:sym typeface="Courier New"/>
              </a:rPr>
              <a:t>takes_ownership</a:t>
            </a:r>
            <a:r>
              <a:rPr lang="en-GB" sz="1800">
                <a:solidFill>
                  <a:srgbClr val="333333"/>
                </a:solidFill>
                <a:highlight>
                  <a:srgbClr val="FFFFFF"/>
                </a:highlight>
              </a:rPr>
              <a:t>, Rust would throw a compile-time error. These static checks protect us from mistakes. Try adding code to </a:t>
            </a:r>
            <a:r>
              <a:rPr lang="en-GB" sz="1800">
                <a:solidFill>
                  <a:srgbClr val="6E6B5E"/>
                </a:solidFill>
                <a:highlight>
                  <a:srgbClr val="F1F1F1"/>
                </a:highlight>
                <a:latin typeface="Courier New"/>
                <a:ea typeface="Courier New"/>
                <a:cs typeface="Courier New"/>
                <a:sym typeface="Courier New"/>
              </a:rPr>
              <a:t>main</a:t>
            </a:r>
            <a:r>
              <a:rPr lang="en-GB" sz="1800">
                <a:solidFill>
                  <a:srgbClr val="333333"/>
                </a:solidFill>
                <a:highlight>
                  <a:srgbClr val="FFFFFF"/>
                </a:highlight>
              </a:rPr>
              <a:t> that uses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and </a:t>
            </a:r>
            <a:r>
              <a:rPr lang="en-GB" sz="1800">
                <a:solidFill>
                  <a:srgbClr val="6E6B5E"/>
                </a:solidFill>
                <a:highlight>
                  <a:srgbClr val="F1F1F1"/>
                </a:highlight>
                <a:latin typeface="Courier New"/>
                <a:ea typeface="Courier New"/>
                <a:cs typeface="Courier New"/>
                <a:sym typeface="Courier New"/>
              </a:rPr>
              <a:t>x</a:t>
            </a:r>
            <a:r>
              <a:rPr lang="en-GB" sz="1800">
                <a:solidFill>
                  <a:srgbClr val="333333"/>
                </a:solidFill>
                <a:highlight>
                  <a:srgbClr val="FFFFFF"/>
                </a:highlight>
              </a:rPr>
              <a:t> to see where you can use them and where the ownership rules prevent you from doing so.</a:t>
            </a:r>
            <a:endParaRPr sz="1800">
              <a:solidFill>
                <a:srgbClr val="333333"/>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882ce6cd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882ce6cd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4" name="Shape 1284"/>
        <p:cNvGrpSpPr/>
        <p:nvPr/>
      </p:nvGrpSpPr>
      <p:grpSpPr>
        <a:xfrm>
          <a:off x="0" y="0"/>
          <a:ext cx="0" cy="0"/>
          <a:chOff x="0" y="0"/>
          <a:chExt cx="0" cy="0"/>
        </a:xfrm>
      </p:grpSpPr>
      <p:sp>
        <p:nvSpPr>
          <p:cNvPr id="1285" name="Google Shape;1285;g5882ce6cd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6" name="Google Shape;1286;g5882ce6cd3_0_9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1" name="Shape 1291"/>
        <p:cNvGrpSpPr/>
        <p:nvPr/>
      </p:nvGrpSpPr>
      <p:grpSpPr>
        <a:xfrm>
          <a:off x="0" y="0"/>
          <a:ext cx="0" cy="0"/>
          <a:chOff x="0" y="0"/>
          <a:chExt cx="0" cy="0"/>
        </a:xfrm>
      </p:grpSpPr>
      <p:sp>
        <p:nvSpPr>
          <p:cNvPr id="1292" name="Google Shape;1292;g5882ce6cd3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3" name="Google Shape;1293;g5882ce6cd3_0_9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5882ce6cd3_0_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g5882ce6cd3_0_9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5882ce6cd3_0_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5" name="Google Shape;1315;g5882ce6cd3_0_9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5882ce6cd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g5882ce6cd3_0_9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2" name="Shape 1342"/>
        <p:cNvGrpSpPr/>
        <p:nvPr/>
      </p:nvGrpSpPr>
      <p:grpSpPr>
        <a:xfrm>
          <a:off x="0" y="0"/>
          <a:ext cx="0" cy="0"/>
          <a:chOff x="0" y="0"/>
          <a:chExt cx="0" cy="0"/>
        </a:xfrm>
      </p:grpSpPr>
      <p:sp>
        <p:nvSpPr>
          <p:cNvPr id="1343" name="Google Shape;1343;g5882ce6cd3_0_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4" name="Google Shape;1344;g5882ce6cd3_0_9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800">
                <a:solidFill>
                  <a:srgbClr val="333333"/>
                </a:solidFill>
                <a:highlight>
                  <a:srgbClr val="FFFFFF"/>
                </a:highlight>
              </a:rPr>
              <a:t>It’s possible to return multiple values using a tuple.</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rPr lang="en-GB" sz="1800">
                <a:solidFill>
                  <a:srgbClr val="333333"/>
                </a:solidFill>
                <a:highlight>
                  <a:srgbClr val="FFFFFF"/>
                </a:highlight>
              </a:rPr>
              <a:t>But this is too much ceremony and a lot of work for a concept that should be common. Luckily for us, Rust has a feature for this concept, called </a:t>
            </a:r>
            <a:r>
              <a:rPr i="1" lang="en-GB" sz="1800">
                <a:solidFill>
                  <a:srgbClr val="333333"/>
                </a:solidFill>
                <a:highlight>
                  <a:srgbClr val="FFFFFF"/>
                </a:highlight>
              </a:rPr>
              <a:t>references</a:t>
            </a:r>
            <a:r>
              <a:rPr lang="en-GB" sz="1800">
                <a:solidFill>
                  <a:srgbClr val="333333"/>
                </a:solidFill>
                <a:highlight>
                  <a:srgbClr val="FFFFFF"/>
                </a:highlight>
              </a:rPr>
              <a:t>.</a:t>
            </a:r>
            <a:endParaRPr sz="1800">
              <a:solidFill>
                <a:srgbClr val="333333"/>
              </a:solidFill>
              <a:highlight>
                <a:srgbClr val="FFFFFF"/>
              </a:highlight>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5882ce6cd3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882ce6cd3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5882ce6cd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882ce6cd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882ce6cd3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882ce6cd3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5882ce6cd3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5882ce6cd3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882ce6cd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882ce6cd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5882ce6cd3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5882ce6cd3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5882ce6cd3_0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5882ce6cd3_0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5" name="Shape 1395"/>
        <p:cNvGrpSpPr/>
        <p:nvPr/>
      </p:nvGrpSpPr>
      <p:grpSpPr>
        <a:xfrm>
          <a:off x="0" y="0"/>
          <a:ext cx="0" cy="0"/>
          <a:chOff x="0" y="0"/>
          <a:chExt cx="0" cy="0"/>
        </a:xfrm>
      </p:grpSpPr>
      <p:sp>
        <p:nvSpPr>
          <p:cNvPr id="1396" name="Google Shape;1396;g5882ce6cd3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5882ce6cd3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5882ce6cd3_0_1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5882ce6cd3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9" name="Shape 1409"/>
        <p:cNvGrpSpPr/>
        <p:nvPr/>
      </p:nvGrpSpPr>
      <p:grpSpPr>
        <a:xfrm>
          <a:off x="0" y="0"/>
          <a:ext cx="0" cy="0"/>
          <a:chOff x="0" y="0"/>
          <a:chExt cx="0" cy="0"/>
        </a:xfrm>
      </p:grpSpPr>
      <p:sp>
        <p:nvSpPr>
          <p:cNvPr id="1410" name="Google Shape;1410;g5882ce6cd3_0_1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5882ce6cd3_0_1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5882ce6cd3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5882ce6cd3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5882ce6cd3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5882ce6cd3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5882ce6cd3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5882ce6cd3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5882ce6cd3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5882ce6cd3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5882ce6cd3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5882ce6cd3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882ce6cd3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882ce6cd3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3" name="Shape 1453"/>
        <p:cNvGrpSpPr/>
        <p:nvPr/>
      </p:nvGrpSpPr>
      <p:grpSpPr>
        <a:xfrm>
          <a:off x="0" y="0"/>
          <a:ext cx="0" cy="0"/>
          <a:chOff x="0" y="0"/>
          <a:chExt cx="0" cy="0"/>
        </a:xfrm>
      </p:grpSpPr>
      <p:sp>
        <p:nvSpPr>
          <p:cNvPr id="1454" name="Google Shape;1454;g5882ce6cd3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5882ce6cd3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0" name="Shape 1460"/>
        <p:cNvGrpSpPr/>
        <p:nvPr/>
      </p:nvGrpSpPr>
      <p:grpSpPr>
        <a:xfrm>
          <a:off x="0" y="0"/>
          <a:ext cx="0" cy="0"/>
          <a:chOff x="0" y="0"/>
          <a:chExt cx="0" cy="0"/>
        </a:xfrm>
      </p:grpSpPr>
      <p:sp>
        <p:nvSpPr>
          <p:cNvPr id="1461" name="Google Shape;1461;g5882ce6cd3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5882ce6cd3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5882ce6cd3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5882ce6cd3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5882ce6cd3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g5882ce6cd3_0_10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g5882ce6cd3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g5882ce6cd3_0_1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Google Shape;1509;g5882ce6cd3_0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0" name="Google Shape;1510;g5882ce6cd3_0_1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Google Shape;1524;g5882ce6cd3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5" name="Google Shape;1525;g5882ce6cd3_0_1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5882ce6cd3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4" name="Google Shape;1534;g5882ce6cd3_0_1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882ce6cd3_0_1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1" name="Google Shape;1541;g5882ce6cd3_0_1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7" name="Shape 1547"/>
        <p:cNvGrpSpPr/>
        <p:nvPr/>
      </p:nvGrpSpPr>
      <p:grpSpPr>
        <a:xfrm>
          <a:off x="0" y="0"/>
          <a:ext cx="0" cy="0"/>
          <a:chOff x="0" y="0"/>
          <a:chExt cx="0" cy="0"/>
        </a:xfrm>
      </p:grpSpPr>
      <p:sp>
        <p:nvSpPr>
          <p:cNvPr id="1548" name="Google Shape;1548;g5882ce6cd3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9" name="Google Shape;1549;g5882ce6cd3_0_1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882ce6cd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82ce6cd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g5882ce6cd3_0_1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g5882ce6cd3_0_1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5" name="Shape 1565"/>
        <p:cNvGrpSpPr/>
        <p:nvPr/>
      </p:nvGrpSpPr>
      <p:grpSpPr>
        <a:xfrm>
          <a:off x="0" y="0"/>
          <a:ext cx="0" cy="0"/>
          <a:chOff x="0" y="0"/>
          <a:chExt cx="0" cy="0"/>
        </a:xfrm>
      </p:grpSpPr>
      <p:sp>
        <p:nvSpPr>
          <p:cNvPr id="1566" name="Google Shape;1566;g5882ce6cd3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7" name="Google Shape;1567;g5882ce6cd3_0_1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800">
                <a:solidFill>
                  <a:srgbClr val="333333"/>
                </a:solidFill>
                <a:highlight>
                  <a:srgbClr val="FFFFFF"/>
                </a:highlight>
              </a:rPr>
              <a:t>Because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is created inside </a:t>
            </a:r>
            <a:r>
              <a:rPr lang="en-GB" sz="1800">
                <a:solidFill>
                  <a:srgbClr val="6E6B5E"/>
                </a:solidFill>
                <a:highlight>
                  <a:srgbClr val="F1F1F1"/>
                </a:highlight>
                <a:latin typeface="Courier New"/>
                <a:ea typeface="Courier New"/>
                <a:cs typeface="Courier New"/>
                <a:sym typeface="Courier New"/>
              </a:rPr>
              <a:t>dangle</a:t>
            </a:r>
            <a:r>
              <a:rPr lang="en-GB" sz="1800">
                <a:solidFill>
                  <a:srgbClr val="333333"/>
                </a:solidFill>
                <a:highlight>
                  <a:srgbClr val="FFFFFF"/>
                </a:highlight>
              </a:rPr>
              <a:t>, when the code of </a:t>
            </a:r>
            <a:r>
              <a:rPr lang="en-GB" sz="1800">
                <a:solidFill>
                  <a:srgbClr val="6E6B5E"/>
                </a:solidFill>
                <a:highlight>
                  <a:srgbClr val="F1F1F1"/>
                </a:highlight>
                <a:latin typeface="Courier New"/>
                <a:ea typeface="Courier New"/>
                <a:cs typeface="Courier New"/>
                <a:sym typeface="Courier New"/>
              </a:rPr>
              <a:t>dangle</a:t>
            </a:r>
            <a:r>
              <a:rPr lang="en-GB" sz="1800">
                <a:solidFill>
                  <a:srgbClr val="333333"/>
                </a:solidFill>
                <a:highlight>
                  <a:srgbClr val="FFFFFF"/>
                </a:highlight>
              </a:rPr>
              <a:t> is finished, </a:t>
            </a:r>
            <a:r>
              <a:rPr lang="en-GB" sz="1800">
                <a:solidFill>
                  <a:srgbClr val="6E6B5E"/>
                </a:solidFill>
                <a:highlight>
                  <a:srgbClr val="F1F1F1"/>
                </a:highlight>
                <a:latin typeface="Courier New"/>
                <a:ea typeface="Courier New"/>
                <a:cs typeface="Courier New"/>
                <a:sym typeface="Courier New"/>
              </a:rPr>
              <a:t>s</a:t>
            </a:r>
            <a:r>
              <a:rPr lang="en-GB" sz="1800">
                <a:solidFill>
                  <a:srgbClr val="333333"/>
                </a:solidFill>
                <a:highlight>
                  <a:srgbClr val="FFFFFF"/>
                </a:highlight>
              </a:rPr>
              <a:t> will be deallocated. But we tried to return a reference to it. That means this reference would be pointing to an invalid </a:t>
            </a:r>
            <a:r>
              <a:rPr lang="en-GB" sz="1800">
                <a:solidFill>
                  <a:srgbClr val="6E6B5E"/>
                </a:solidFill>
                <a:highlight>
                  <a:srgbClr val="F1F1F1"/>
                </a:highlight>
                <a:latin typeface="Courier New"/>
                <a:ea typeface="Courier New"/>
                <a:cs typeface="Courier New"/>
                <a:sym typeface="Courier New"/>
              </a:rPr>
              <a:t>String</a:t>
            </a:r>
            <a:r>
              <a:rPr lang="en-GB" sz="1800">
                <a:solidFill>
                  <a:srgbClr val="333333"/>
                </a:solidFill>
                <a:highlight>
                  <a:srgbClr val="FFFFFF"/>
                </a:highlight>
              </a:rPr>
              <a:t>. That’s no good! Rust won’t let us do this.</a:t>
            </a:r>
            <a:endParaRPr sz="1800">
              <a:solidFill>
                <a:srgbClr val="333333"/>
              </a:solidFill>
              <a:highlight>
                <a:srgbClr val="FFFFFF"/>
              </a:highlight>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g5882ce6cd3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2" name="Google Shape;1582;g5882ce6cd3_0_1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800">
                <a:solidFill>
                  <a:srgbClr val="333333"/>
                </a:solidFill>
                <a:highlight>
                  <a:srgbClr val="FFFFFF"/>
                </a:highlight>
              </a:rPr>
              <a:t>The solution here is to return the </a:t>
            </a:r>
            <a:r>
              <a:rPr lang="en-GB" sz="1800">
                <a:solidFill>
                  <a:srgbClr val="6E6B5E"/>
                </a:solidFill>
                <a:highlight>
                  <a:srgbClr val="F1F1F1"/>
                </a:highlight>
                <a:latin typeface="Courier New"/>
                <a:ea typeface="Courier New"/>
                <a:cs typeface="Courier New"/>
                <a:sym typeface="Courier New"/>
              </a:rPr>
              <a:t>String</a:t>
            </a:r>
            <a:r>
              <a:rPr lang="en-GB" sz="1800">
                <a:solidFill>
                  <a:srgbClr val="333333"/>
                </a:solidFill>
                <a:highlight>
                  <a:srgbClr val="FFFFFF"/>
                </a:highlight>
              </a:rPr>
              <a:t> directly:</a:t>
            </a:r>
            <a:endParaRPr sz="1800">
              <a:solidFill>
                <a:srgbClr val="333333"/>
              </a:solidFill>
              <a:highlight>
                <a:srgbClr val="FFFFFF"/>
              </a:highlight>
            </a:endParaRPr>
          </a:p>
          <a:p>
            <a:pPr indent="0" lvl="0" marL="0" rtl="0" algn="l">
              <a:lnSpc>
                <a:spcPct val="100000"/>
              </a:lnSpc>
              <a:spcBef>
                <a:spcPts val="0"/>
              </a:spcBef>
              <a:spcAft>
                <a:spcPts val="0"/>
              </a:spcAft>
              <a:buSzPts val="1100"/>
              <a:buNone/>
            </a:pPr>
            <a:r>
              <a:rPr lang="en-GB" sz="1800">
                <a:solidFill>
                  <a:srgbClr val="333333"/>
                </a:solidFill>
                <a:highlight>
                  <a:srgbClr val="FFFFFF"/>
                </a:highlight>
              </a:rPr>
              <a:t>This works without any problems. Ownership is moved out, and nothing is deallocated.</a:t>
            </a:r>
            <a:endParaRPr sz="1800">
              <a:solidFill>
                <a:srgbClr val="333333"/>
              </a:solidFill>
              <a:highlight>
                <a:srgbClr val="FFFFFF"/>
              </a:highlight>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9" name="Shape 1589"/>
        <p:cNvGrpSpPr/>
        <p:nvPr/>
      </p:nvGrpSpPr>
      <p:grpSpPr>
        <a:xfrm>
          <a:off x="0" y="0"/>
          <a:ext cx="0" cy="0"/>
          <a:chOff x="0" y="0"/>
          <a:chExt cx="0" cy="0"/>
        </a:xfrm>
      </p:grpSpPr>
      <p:sp>
        <p:nvSpPr>
          <p:cNvPr id="1590" name="Google Shape;1590;g5882ce6cd3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1" name="Google Shape;1591;g5882ce6cd3_0_1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g5882ce6cd3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9" name="Google Shape;1599;g5882ce6cd3_0_1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5882ce6cd3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g5882ce6cd3_0_1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5882ce6cd3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5882ce6cd3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Google Shape;1618;g5882ce6cd3_0_1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9" name="Google Shape;1619;g5882ce6cd3_0_1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5" name="Shape 1625"/>
        <p:cNvGrpSpPr/>
        <p:nvPr/>
      </p:nvGrpSpPr>
      <p:grpSpPr>
        <a:xfrm>
          <a:off x="0" y="0"/>
          <a:ext cx="0" cy="0"/>
          <a:chOff x="0" y="0"/>
          <a:chExt cx="0" cy="0"/>
        </a:xfrm>
      </p:grpSpPr>
      <p:sp>
        <p:nvSpPr>
          <p:cNvPr id="1626" name="Google Shape;1626;g5882ce6cd3_0_1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7" name="Google Shape;1627;g5882ce6cd3_0_1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
        <p:nvSpPr>
          <p:cNvPr id="1628" name="Google Shape;1628;g5882ce6cd3_0_139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i="0" lang="en-GB"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4" name="Shape 1634"/>
        <p:cNvGrpSpPr/>
        <p:nvPr/>
      </p:nvGrpSpPr>
      <p:grpSpPr>
        <a:xfrm>
          <a:off x="0" y="0"/>
          <a:ext cx="0" cy="0"/>
          <a:chOff x="0" y="0"/>
          <a:chExt cx="0" cy="0"/>
        </a:xfrm>
      </p:grpSpPr>
      <p:sp>
        <p:nvSpPr>
          <p:cNvPr id="1635" name="Google Shape;1635;g5882ce6cd3_0_1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g5882ce6cd3_0_1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882ce6cd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882ce6cd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Google Shape;1641;g5882ce6cd3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g5882ce6cd3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Google Shape;1647;g5cb16029b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5cb16029b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5882ce6cd3_0_1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g5882ce6cd3_0_1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5882ce6cd3_0_1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g5882ce6cd3_0_1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Google Shape;1678;g5cb16029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9" name="Google Shape;1679;g5cb16029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5882ce6cd3_0_1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g5882ce6cd3_0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7" name="Shape 1697"/>
        <p:cNvGrpSpPr/>
        <p:nvPr/>
      </p:nvGrpSpPr>
      <p:grpSpPr>
        <a:xfrm>
          <a:off x="0" y="0"/>
          <a:ext cx="0" cy="0"/>
          <a:chOff x="0" y="0"/>
          <a:chExt cx="0" cy="0"/>
        </a:xfrm>
      </p:grpSpPr>
      <p:sp>
        <p:nvSpPr>
          <p:cNvPr id="1698" name="Google Shape;1698;g5cb16029b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9" name="Google Shape;1699;g5cb16029b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Google Shape;1711;g5882ce6cd3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g5882ce6cd3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3" name="Shape 1723"/>
        <p:cNvGrpSpPr/>
        <p:nvPr/>
      </p:nvGrpSpPr>
      <p:grpSpPr>
        <a:xfrm>
          <a:off x="0" y="0"/>
          <a:ext cx="0" cy="0"/>
          <a:chOff x="0" y="0"/>
          <a:chExt cx="0" cy="0"/>
        </a:xfrm>
      </p:grpSpPr>
      <p:sp>
        <p:nvSpPr>
          <p:cNvPr id="1724" name="Google Shape;1724;g5882ce6cd3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g5882ce6cd3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Google Shape;1733;g5882ce6cd3_0_1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g5882ce6cd3_0_1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882ce6cd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882ce6cd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5882ce6cd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5882ce6cd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9" name="Shape 1739"/>
        <p:cNvGrpSpPr/>
        <p:nvPr/>
      </p:nvGrpSpPr>
      <p:grpSpPr>
        <a:xfrm>
          <a:off x="0" y="0"/>
          <a:ext cx="0" cy="0"/>
          <a:chOff x="0" y="0"/>
          <a:chExt cx="0" cy="0"/>
        </a:xfrm>
      </p:grpSpPr>
      <p:sp>
        <p:nvSpPr>
          <p:cNvPr id="1740" name="Google Shape;1740;g5882ce6cd3_0_1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g5882ce6cd3_0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8" name="Shape 1748"/>
        <p:cNvGrpSpPr/>
        <p:nvPr/>
      </p:nvGrpSpPr>
      <p:grpSpPr>
        <a:xfrm>
          <a:off x="0" y="0"/>
          <a:ext cx="0" cy="0"/>
          <a:chOff x="0" y="0"/>
          <a:chExt cx="0" cy="0"/>
        </a:xfrm>
      </p:grpSpPr>
      <p:sp>
        <p:nvSpPr>
          <p:cNvPr id="1749" name="Google Shape;1749;g5882ce6cd3_0_1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g5882ce6cd3_0_1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4" name="Shape 1754"/>
        <p:cNvGrpSpPr/>
        <p:nvPr/>
      </p:nvGrpSpPr>
      <p:grpSpPr>
        <a:xfrm>
          <a:off x="0" y="0"/>
          <a:ext cx="0" cy="0"/>
          <a:chOff x="0" y="0"/>
          <a:chExt cx="0" cy="0"/>
        </a:xfrm>
      </p:grpSpPr>
      <p:sp>
        <p:nvSpPr>
          <p:cNvPr id="1755" name="Google Shape;1755;g5882ce6cd3_0_1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g5882ce6cd3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1" name="Shape 1761"/>
        <p:cNvGrpSpPr/>
        <p:nvPr/>
      </p:nvGrpSpPr>
      <p:grpSpPr>
        <a:xfrm>
          <a:off x="0" y="0"/>
          <a:ext cx="0" cy="0"/>
          <a:chOff x="0" y="0"/>
          <a:chExt cx="0" cy="0"/>
        </a:xfrm>
      </p:grpSpPr>
      <p:sp>
        <p:nvSpPr>
          <p:cNvPr id="1762" name="Google Shape;1762;g5cb5bc56b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5cb5bc56b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9" name="Shape 1769"/>
        <p:cNvGrpSpPr/>
        <p:nvPr/>
      </p:nvGrpSpPr>
      <p:grpSpPr>
        <a:xfrm>
          <a:off x="0" y="0"/>
          <a:ext cx="0" cy="0"/>
          <a:chOff x="0" y="0"/>
          <a:chExt cx="0" cy="0"/>
        </a:xfrm>
      </p:grpSpPr>
      <p:sp>
        <p:nvSpPr>
          <p:cNvPr id="1770" name="Google Shape;1770;g5882ce6cd3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g5882ce6cd3_0_1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7" name="Shape 1777"/>
        <p:cNvGrpSpPr/>
        <p:nvPr/>
      </p:nvGrpSpPr>
      <p:grpSpPr>
        <a:xfrm>
          <a:off x="0" y="0"/>
          <a:ext cx="0" cy="0"/>
          <a:chOff x="0" y="0"/>
          <a:chExt cx="0" cy="0"/>
        </a:xfrm>
      </p:grpSpPr>
      <p:sp>
        <p:nvSpPr>
          <p:cNvPr id="1778" name="Google Shape;1778;g5882ce6cd3_0_1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g5882ce6cd3_0_1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Google Shape;1785;g5882ce6cd3_0_1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g5882ce6cd3_0_1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1" name="Shape 1791"/>
        <p:cNvGrpSpPr/>
        <p:nvPr/>
      </p:nvGrpSpPr>
      <p:grpSpPr>
        <a:xfrm>
          <a:off x="0" y="0"/>
          <a:ext cx="0" cy="0"/>
          <a:chOff x="0" y="0"/>
          <a:chExt cx="0" cy="0"/>
        </a:xfrm>
      </p:grpSpPr>
      <p:sp>
        <p:nvSpPr>
          <p:cNvPr id="1792" name="Google Shape;1792;g5882ce6cd3_0_1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g5882ce6cd3_0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8" name="Shape 1798"/>
        <p:cNvGrpSpPr/>
        <p:nvPr/>
      </p:nvGrpSpPr>
      <p:grpSpPr>
        <a:xfrm>
          <a:off x="0" y="0"/>
          <a:ext cx="0" cy="0"/>
          <a:chOff x="0" y="0"/>
          <a:chExt cx="0" cy="0"/>
        </a:xfrm>
      </p:grpSpPr>
      <p:sp>
        <p:nvSpPr>
          <p:cNvPr id="1799" name="Google Shape;1799;g5882ce6cd3_0_1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g5882ce6cd3_0_1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6" name="Shape 1806"/>
        <p:cNvGrpSpPr/>
        <p:nvPr/>
      </p:nvGrpSpPr>
      <p:grpSpPr>
        <a:xfrm>
          <a:off x="0" y="0"/>
          <a:ext cx="0" cy="0"/>
          <a:chOff x="0" y="0"/>
          <a:chExt cx="0" cy="0"/>
        </a:xfrm>
      </p:grpSpPr>
      <p:sp>
        <p:nvSpPr>
          <p:cNvPr id="1807" name="Google Shape;1807;g5cb5bc56b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8" name="Google Shape;1808;g5cb5bc56b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882ce6cd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882ce6cd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3" name="Shape 1813"/>
        <p:cNvGrpSpPr/>
        <p:nvPr/>
      </p:nvGrpSpPr>
      <p:grpSpPr>
        <a:xfrm>
          <a:off x="0" y="0"/>
          <a:ext cx="0" cy="0"/>
          <a:chOff x="0" y="0"/>
          <a:chExt cx="0" cy="0"/>
        </a:xfrm>
      </p:grpSpPr>
      <p:sp>
        <p:nvSpPr>
          <p:cNvPr id="1814" name="Google Shape;1814;g5882ce6cd3_0_1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g5882ce6cd3_0_1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1" name="Shape 1821"/>
        <p:cNvGrpSpPr/>
        <p:nvPr/>
      </p:nvGrpSpPr>
      <p:grpSpPr>
        <a:xfrm>
          <a:off x="0" y="0"/>
          <a:ext cx="0" cy="0"/>
          <a:chOff x="0" y="0"/>
          <a:chExt cx="0" cy="0"/>
        </a:xfrm>
      </p:grpSpPr>
      <p:sp>
        <p:nvSpPr>
          <p:cNvPr id="1822" name="Google Shape;1822;g5882ce6cd3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g5882ce6cd3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8" name="Shape 1828"/>
        <p:cNvGrpSpPr/>
        <p:nvPr/>
      </p:nvGrpSpPr>
      <p:grpSpPr>
        <a:xfrm>
          <a:off x="0" y="0"/>
          <a:ext cx="0" cy="0"/>
          <a:chOff x="0" y="0"/>
          <a:chExt cx="0" cy="0"/>
        </a:xfrm>
      </p:grpSpPr>
      <p:sp>
        <p:nvSpPr>
          <p:cNvPr id="1829" name="Google Shape;1829;g5882ce6cd3_0_1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g5882ce6cd3_0_1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5cb5bc56b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8" name="Google Shape;1838;g5cb5bc56b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3" name="Shape 1843"/>
        <p:cNvGrpSpPr/>
        <p:nvPr/>
      </p:nvGrpSpPr>
      <p:grpSpPr>
        <a:xfrm>
          <a:off x="0" y="0"/>
          <a:ext cx="0" cy="0"/>
          <a:chOff x="0" y="0"/>
          <a:chExt cx="0" cy="0"/>
        </a:xfrm>
      </p:grpSpPr>
      <p:sp>
        <p:nvSpPr>
          <p:cNvPr id="1844" name="Google Shape;1844;g5882ce6cd3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g5882ce6cd3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9" name="Shape 1849"/>
        <p:cNvGrpSpPr/>
        <p:nvPr/>
      </p:nvGrpSpPr>
      <p:grpSpPr>
        <a:xfrm>
          <a:off x="0" y="0"/>
          <a:ext cx="0" cy="0"/>
          <a:chOff x="0" y="0"/>
          <a:chExt cx="0" cy="0"/>
        </a:xfrm>
      </p:grpSpPr>
      <p:sp>
        <p:nvSpPr>
          <p:cNvPr id="1850" name="Google Shape;1850;g5882ce6cd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g5882ce6cd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6" name="Shape 1856"/>
        <p:cNvGrpSpPr/>
        <p:nvPr/>
      </p:nvGrpSpPr>
      <p:grpSpPr>
        <a:xfrm>
          <a:off x="0" y="0"/>
          <a:ext cx="0" cy="0"/>
          <a:chOff x="0" y="0"/>
          <a:chExt cx="0" cy="0"/>
        </a:xfrm>
      </p:grpSpPr>
      <p:sp>
        <p:nvSpPr>
          <p:cNvPr id="1857" name="Google Shape;1857;g5882ce6cd3_0_1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g5882ce6cd3_0_1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3" name="Shape 1863"/>
        <p:cNvGrpSpPr/>
        <p:nvPr/>
      </p:nvGrpSpPr>
      <p:grpSpPr>
        <a:xfrm>
          <a:off x="0" y="0"/>
          <a:ext cx="0" cy="0"/>
          <a:chOff x="0" y="0"/>
          <a:chExt cx="0" cy="0"/>
        </a:xfrm>
      </p:grpSpPr>
      <p:sp>
        <p:nvSpPr>
          <p:cNvPr id="1864" name="Google Shape;1864;g5cb5bc56b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5" name="Google Shape;1865;g5cb5bc56b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0" name="Shape 1870"/>
        <p:cNvGrpSpPr/>
        <p:nvPr/>
      </p:nvGrpSpPr>
      <p:grpSpPr>
        <a:xfrm>
          <a:off x="0" y="0"/>
          <a:ext cx="0" cy="0"/>
          <a:chOff x="0" y="0"/>
          <a:chExt cx="0" cy="0"/>
        </a:xfrm>
      </p:grpSpPr>
      <p:sp>
        <p:nvSpPr>
          <p:cNvPr id="1871" name="Google Shape;1871;g5cb5bc56b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2" name="Google Shape;1872;g5cb5bc56b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6" name="Shape 1876"/>
        <p:cNvGrpSpPr/>
        <p:nvPr/>
      </p:nvGrpSpPr>
      <p:grpSpPr>
        <a:xfrm>
          <a:off x="0" y="0"/>
          <a:ext cx="0" cy="0"/>
          <a:chOff x="0" y="0"/>
          <a:chExt cx="0" cy="0"/>
        </a:xfrm>
      </p:grpSpPr>
      <p:sp>
        <p:nvSpPr>
          <p:cNvPr id="1877" name="Google Shape;1877;g5882ce6cd3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g5882ce6cd3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882ce6cd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882ce6cd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5882ce6cd3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g5882ce6cd3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9" name="Shape 1889"/>
        <p:cNvGrpSpPr/>
        <p:nvPr/>
      </p:nvGrpSpPr>
      <p:grpSpPr>
        <a:xfrm>
          <a:off x="0" y="0"/>
          <a:ext cx="0" cy="0"/>
          <a:chOff x="0" y="0"/>
          <a:chExt cx="0" cy="0"/>
        </a:xfrm>
      </p:grpSpPr>
      <p:sp>
        <p:nvSpPr>
          <p:cNvPr id="1890" name="Google Shape;1890;g5882ce6cd3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g5882ce6cd3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5882ce6cd3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g5882ce6cd3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3" name="Shape 1903"/>
        <p:cNvGrpSpPr/>
        <p:nvPr/>
      </p:nvGrpSpPr>
      <p:grpSpPr>
        <a:xfrm>
          <a:off x="0" y="0"/>
          <a:ext cx="0" cy="0"/>
          <a:chOff x="0" y="0"/>
          <a:chExt cx="0" cy="0"/>
        </a:xfrm>
      </p:grpSpPr>
      <p:sp>
        <p:nvSpPr>
          <p:cNvPr id="1904" name="Google Shape;1904;g5882ce6cd3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g5882ce6cd3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5882ce6cd3_0_1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g5882ce6cd3_0_1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5882ce6cd3_0_1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g5882ce6cd3_0_1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5882ce6cd3_0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g5882ce6cd3_0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5882ce6cd3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g5882ce6cd3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7" name="Shape 1937"/>
        <p:cNvGrpSpPr/>
        <p:nvPr/>
      </p:nvGrpSpPr>
      <p:grpSpPr>
        <a:xfrm>
          <a:off x="0" y="0"/>
          <a:ext cx="0" cy="0"/>
          <a:chOff x="0" y="0"/>
          <a:chExt cx="0" cy="0"/>
        </a:xfrm>
      </p:grpSpPr>
      <p:sp>
        <p:nvSpPr>
          <p:cNvPr id="1938" name="Google Shape;1938;g5882ce6cd3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g5882ce6cd3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4" name="Shape 1944"/>
        <p:cNvGrpSpPr/>
        <p:nvPr/>
      </p:nvGrpSpPr>
      <p:grpSpPr>
        <a:xfrm>
          <a:off x="0" y="0"/>
          <a:ext cx="0" cy="0"/>
          <a:chOff x="0" y="0"/>
          <a:chExt cx="0" cy="0"/>
        </a:xfrm>
      </p:grpSpPr>
      <p:sp>
        <p:nvSpPr>
          <p:cNvPr id="1945" name="Google Shape;1945;g5882ce6cd3_0_1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g5882ce6cd3_0_1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882ce6cd3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882ce6cd3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2" name="Shape 1952"/>
        <p:cNvGrpSpPr/>
        <p:nvPr/>
      </p:nvGrpSpPr>
      <p:grpSpPr>
        <a:xfrm>
          <a:off x="0" y="0"/>
          <a:ext cx="0" cy="0"/>
          <a:chOff x="0" y="0"/>
          <a:chExt cx="0" cy="0"/>
        </a:xfrm>
      </p:grpSpPr>
      <p:sp>
        <p:nvSpPr>
          <p:cNvPr id="1953" name="Google Shape;1953;g5b92a3f215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4" name="Google Shape;1954;g5b92a3f215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9" name="Shape 1959"/>
        <p:cNvGrpSpPr/>
        <p:nvPr/>
      </p:nvGrpSpPr>
      <p:grpSpPr>
        <a:xfrm>
          <a:off x="0" y="0"/>
          <a:ext cx="0" cy="0"/>
          <a:chOff x="0" y="0"/>
          <a:chExt cx="0" cy="0"/>
        </a:xfrm>
      </p:grpSpPr>
      <p:sp>
        <p:nvSpPr>
          <p:cNvPr id="1960" name="Google Shape;1960;g5b92a3f215_0_11: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1961" name="Google Shape;1961;g5b92a3f215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6" name="Shape 1966"/>
        <p:cNvGrpSpPr/>
        <p:nvPr/>
      </p:nvGrpSpPr>
      <p:grpSpPr>
        <a:xfrm>
          <a:off x="0" y="0"/>
          <a:ext cx="0" cy="0"/>
          <a:chOff x="0" y="0"/>
          <a:chExt cx="0" cy="0"/>
        </a:xfrm>
      </p:grpSpPr>
      <p:sp>
        <p:nvSpPr>
          <p:cNvPr id="1967" name="Google Shape;1967;g5b92a3f215_0_16: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1968" name="Google Shape;1968;g5b92a3f215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5cbefd05a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g5cbefd05a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5cc50fada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g5cc50fada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8" name="Shape 1988"/>
        <p:cNvGrpSpPr/>
        <p:nvPr/>
      </p:nvGrpSpPr>
      <p:grpSpPr>
        <a:xfrm>
          <a:off x="0" y="0"/>
          <a:ext cx="0" cy="0"/>
          <a:chOff x="0" y="0"/>
          <a:chExt cx="0" cy="0"/>
        </a:xfrm>
      </p:grpSpPr>
      <p:sp>
        <p:nvSpPr>
          <p:cNvPr id="1989" name="Google Shape;1989;g5cc50fada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g5cc50fada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5" name="Shape 1995"/>
        <p:cNvGrpSpPr/>
        <p:nvPr/>
      </p:nvGrpSpPr>
      <p:grpSpPr>
        <a:xfrm>
          <a:off x="0" y="0"/>
          <a:ext cx="0" cy="0"/>
          <a:chOff x="0" y="0"/>
          <a:chExt cx="0" cy="0"/>
        </a:xfrm>
      </p:grpSpPr>
      <p:sp>
        <p:nvSpPr>
          <p:cNvPr id="1996" name="Google Shape;1996;g5cc50fada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g5cc50fada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2" name="Shape 2002"/>
        <p:cNvGrpSpPr/>
        <p:nvPr/>
      </p:nvGrpSpPr>
      <p:grpSpPr>
        <a:xfrm>
          <a:off x="0" y="0"/>
          <a:ext cx="0" cy="0"/>
          <a:chOff x="0" y="0"/>
          <a:chExt cx="0" cy="0"/>
        </a:xfrm>
      </p:grpSpPr>
      <p:sp>
        <p:nvSpPr>
          <p:cNvPr id="2003" name="Google Shape;2003;g5cc50fada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g5cc50fada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9" name="Shape 2009"/>
        <p:cNvGrpSpPr/>
        <p:nvPr/>
      </p:nvGrpSpPr>
      <p:grpSpPr>
        <a:xfrm>
          <a:off x="0" y="0"/>
          <a:ext cx="0" cy="0"/>
          <a:chOff x="0" y="0"/>
          <a:chExt cx="0" cy="0"/>
        </a:xfrm>
      </p:grpSpPr>
      <p:sp>
        <p:nvSpPr>
          <p:cNvPr id="2010" name="Google Shape;2010;g5cc50fada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g5cc50fada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6" name="Shape 2016"/>
        <p:cNvGrpSpPr/>
        <p:nvPr/>
      </p:nvGrpSpPr>
      <p:grpSpPr>
        <a:xfrm>
          <a:off x="0" y="0"/>
          <a:ext cx="0" cy="0"/>
          <a:chOff x="0" y="0"/>
          <a:chExt cx="0" cy="0"/>
        </a:xfrm>
      </p:grpSpPr>
      <p:sp>
        <p:nvSpPr>
          <p:cNvPr id="2017" name="Google Shape;2017;g5cc50fada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g5cc50fada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5882ce6cd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5882ce6cd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g5cc50fada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g5cc50fada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5cc50fada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g5cc50fada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7" name="Shape 2037"/>
        <p:cNvGrpSpPr/>
        <p:nvPr/>
      </p:nvGrpSpPr>
      <p:grpSpPr>
        <a:xfrm>
          <a:off x="0" y="0"/>
          <a:ext cx="0" cy="0"/>
          <a:chOff x="0" y="0"/>
          <a:chExt cx="0" cy="0"/>
        </a:xfrm>
      </p:grpSpPr>
      <p:sp>
        <p:nvSpPr>
          <p:cNvPr id="2038" name="Google Shape;2038;g5cc50fada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g5cc50fada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4" name="Shape 2044"/>
        <p:cNvGrpSpPr/>
        <p:nvPr/>
      </p:nvGrpSpPr>
      <p:grpSpPr>
        <a:xfrm>
          <a:off x="0" y="0"/>
          <a:ext cx="0" cy="0"/>
          <a:chOff x="0" y="0"/>
          <a:chExt cx="0" cy="0"/>
        </a:xfrm>
      </p:grpSpPr>
      <p:sp>
        <p:nvSpPr>
          <p:cNvPr id="2045" name="Google Shape;2045;g5cc50fada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g5cc50fada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1" name="Shape 2051"/>
        <p:cNvGrpSpPr/>
        <p:nvPr/>
      </p:nvGrpSpPr>
      <p:grpSpPr>
        <a:xfrm>
          <a:off x="0" y="0"/>
          <a:ext cx="0" cy="0"/>
          <a:chOff x="0" y="0"/>
          <a:chExt cx="0" cy="0"/>
        </a:xfrm>
      </p:grpSpPr>
      <p:sp>
        <p:nvSpPr>
          <p:cNvPr id="2052" name="Google Shape;2052;g5cc50fada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g5cc50fada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8" name="Shape 2058"/>
        <p:cNvGrpSpPr/>
        <p:nvPr/>
      </p:nvGrpSpPr>
      <p:grpSpPr>
        <a:xfrm>
          <a:off x="0" y="0"/>
          <a:ext cx="0" cy="0"/>
          <a:chOff x="0" y="0"/>
          <a:chExt cx="0" cy="0"/>
        </a:xfrm>
      </p:grpSpPr>
      <p:sp>
        <p:nvSpPr>
          <p:cNvPr id="2059" name="Google Shape;2059;g5d497b01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g5d497b01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5d497b01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g5d497b01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5d497b01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g5d497b01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9" name="Shape 2079"/>
        <p:cNvGrpSpPr/>
        <p:nvPr/>
      </p:nvGrpSpPr>
      <p:grpSpPr>
        <a:xfrm>
          <a:off x="0" y="0"/>
          <a:ext cx="0" cy="0"/>
          <a:chOff x="0" y="0"/>
          <a:chExt cx="0" cy="0"/>
        </a:xfrm>
      </p:grpSpPr>
      <p:sp>
        <p:nvSpPr>
          <p:cNvPr id="2080" name="Google Shape;2080;g5d497b01f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g5d497b01f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6" name="Shape 2086"/>
        <p:cNvGrpSpPr/>
        <p:nvPr/>
      </p:nvGrpSpPr>
      <p:grpSpPr>
        <a:xfrm>
          <a:off x="0" y="0"/>
          <a:ext cx="0" cy="0"/>
          <a:chOff x="0" y="0"/>
          <a:chExt cx="0" cy="0"/>
        </a:xfrm>
      </p:grpSpPr>
      <p:sp>
        <p:nvSpPr>
          <p:cNvPr id="2087" name="Google Shape;2087;g5d497b01f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g5d497b01f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882ce6cd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882ce6cd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3" name="Shape 2093"/>
        <p:cNvGrpSpPr/>
        <p:nvPr/>
      </p:nvGrpSpPr>
      <p:grpSpPr>
        <a:xfrm>
          <a:off x="0" y="0"/>
          <a:ext cx="0" cy="0"/>
          <a:chOff x="0" y="0"/>
          <a:chExt cx="0" cy="0"/>
        </a:xfrm>
      </p:grpSpPr>
      <p:sp>
        <p:nvSpPr>
          <p:cNvPr id="2094" name="Google Shape;2094;g5d497b01f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g5d497b01f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Google Shape;2100;g5d497b01f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g5d497b01f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6" name="Shape 2106"/>
        <p:cNvGrpSpPr/>
        <p:nvPr/>
      </p:nvGrpSpPr>
      <p:grpSpPr>
        <a:xfrm>
          <a:off x="0" y="0"/>
          <a:ext cx="0" cy="0"/>
          <a:chOff x="0" y="0"/>
          <a:chExt cx="0" cy="0"/>
        </a:xfrm>
      </p:grpSpPr>
      <p:sp>
        <p:nvSpPr>
          <p:cNvPr id="2107" name="Google Shape;2107;g5d497b01f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g5d497b01f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Google Shape;2114;g5d497b01f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g5d497b01f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0" name="Shape 2120"/>
        <p:cNvGrpSpPr/>
        <p:nvPr/>
      </p:nvGrpSpPr>
      <p:grpSpPr>
        <a:xfrm>
          <a:off x="0" y="0"/>
          <a:ext cx="0" cy="0"/>
          <a:chOff x="0" y="0"/>
          <a:chExt cx="0" cy="0"/>
        </a:xfrm>
      </p:grpSpPr>
      <p:sp>
        <p:nvSpPr>
          <p:cNvPr id="2121" name="Google Shape;2121;g5d497b01f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g5d497b01f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Google Shape;2128;g5d497b01f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g5d497b01f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g5d497b01f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g5d497b01f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Google Shape;2142;g5d497b01f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g5d497b01f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g5d497b01f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g5d497b01f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5" name="Shape 2155"/>
        <p:cNvGrpSpPr/>
        <p:nvPr/>
      </p:nvGrpSpPr>
      <p:grpSpPr>
        <a:xfrm>
          <a:off x="0" y="0"/>
          <a:ext cx="0" cy="0"/>
          <a:chOff x="0" y="0"/>
          <a:chExt cx="0" cy="0"/>
        </a:xfrm>
      </p:grpSpPr>
      <p:sp>
        <p:nvSpPr>
          <p:cNvPr id="2156" name="Google Shape;2156;g5d497b01f3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g5d497b01f3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882ce6cd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882ce6cd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2" name="Shape 2162"/>
        <p:cNvGrpSpPr/>
        <p:nvPr/>
      </p:nvGrpSpPr>
      <p:grpSpPr>
        <a:xfrm>
          <a:off x="0" y="0"/>
          <a:ext cx="0" cy="0"/>
          <a:chOff x="0" y="0"/>
          <a:chExt cx="0" cy="0"/>
        </a:xfrm>
      </p:grpSpPr>
      <p:sp>
        <p:nvSpPr>
          <p:cNvPr id="2163" name="Google Shape;2163;g5882ce6cd3_0_1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g5882ce6cd3_0_1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8" name="Shape 2168"/>
        <p:cNvGrpSpPr/>
        <p:nvPr/>
      </p:nvGrpSpPr>
      <p:grpSpPr>
        <a:xfrm>
          <a:off x="0" y="0"/>
          <a:ext cx="0" cy="0"/>
          <a:chOff x="0" y="0"/>
          <a:chExt cx="0" cy="0"/>
        </a:xfrm>
      </p:grpSpPr>
      <p:sp>
        <p:nvSpPr>
          <p:cNvPr id="2169" name="Google Shape;2169;g5882ce6cd3_0_1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g5882ce6cd3_0_1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4" name="Shape 2174"/>
        <p:cNvGrpSpPr/>
        <p:nvPr/>
      </p:nvGrpSpPr>
      <p:grpSpPr>
        <a:xfrm>
          <a:off x="0" y="0"/>
          <a:ext cx="0" cy="0"/>
          <a:chOff x="0" y="0"/>
          <a:chExt cx="0" cy="0"/>
        </a:xfrm>
      </p:grpSpPr>
      <p:sp>
        <p:nvSpPr>
          <p:cNvPr id="2175" name="Google Shape;2175;g5882ce6cd3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g5882ce6cd3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5882ce6cd3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g5882ce6cd3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8" name="Shape 2188"/>
        <p:cNvGrpSpPr/>
        <p:nvPr/>
      </p:nvGrpSpPr>
      <p:grpSpPr>
        <a:xfrm>
          <a:off x="0" y="0"/>
          <a:ext cx="0" cy="0"/>
          <a:chOff x="0" y="0"/>
          <a:chExt cx="0" cy="0"/>
        </a:xfrm>
      </p:grpSpPr>
      <p:sp>
        <p:nvSpPr>
          <p:cNvPr id="2189" name="Google Shape;2189;g5882ce6cd3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g5882ce6cd3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6" name="Shape 2196"/>
        <p:cNvGrpSpPr/>
        <p:nvPr/>
      </p:nvGrpSpPr>
      <p:grpSpPr>
        <a:xfrm>
          <a:off x="0" y="0"/>
          <a:ext cx="0" cy="0"/>
          <a:chOff x="0" y="0"/>
          <a:chExt cx="0" cy="0"/>
        </a:xfrm>
      </p:grpSpPr>
      <p:sp>
        <p:nvSpPr>
          <p:cNvPr id="2197" name="Google Shape;2197;g5cb5bc56b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8" name="Google Shape;2198;g5cb5bc56b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2" name="Shape 2202"/>
        <p:cNvGrpSpPr/>
        <p:nvPr/>
      </p:nvGrpSpPr>
      <p:grpSpPr>
        <a:xfrm>
          <a:off x="0" y="0"/>
          <a:ext cx="0" cy="0"/>
          <a:chOff x="0" y="0"/>
          <a:chExt cx="0" cy="0"/>
        </a:xfrm>
      </p:grpSpPr>
      <p:sp>
        <p:nvSpPr>
          <p:cNvPr id="2203" name="Google Shape;2203;g5882ce6cd3_0_1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g5882ce6cd3_0_1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9" name="Shape 2209"/>
        <p:cNvGrpSpPr/>
        <p:nvPr/>
      </p:nvGrpSpPr>
      <p:grpSpPr>
        <a:xfrm>
          <a:off x="0" y="0"/>
          <a:ext cx="0" cy="0"/>
          <a:chOff x="0" y="0"/>
          <a:chExt cx="0" cy="0"/>
        </a:xfrm>
      </p:grpSpPr>
      <p:sp>
        <p:nvSpPr>
          <p:cNvPr id="2210" name="Google Shape;2210;g5882ce6cd3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g5882ce6cd3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6" name="Shape 2216"/>
        <p:cNvGrpSpPr/>
        <p:nvPr/>
      </p:nvGrpSpPr>
      <p:grpSpPr>
        <a:xfrm>
          <a:off x="0" y="0"/>
          <a:ext cx="0" cy="0"/>
          <a:chOff x="0" y="0"/>
          <a:chExt cx="0" cy="0"/>
        </a:xfrm>
      </p:grpSpPr>
      <p:sp>
        <p:nvSpPr>
          <p:cNvPr id="2217" name="Google Shape;2217;g5882ce6cd3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g5882ce6cd3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3" name="Shape 2223"/>
        <p:cNvGrpSpPr/>
        <p:nvPr/>
      </p:nvGrpSpPr>
      <p:grpSpPr>
        <a:xfrm>
          <a:off x="0" y="0"/>
          <a:ext cx="0" cy="0"/>
          <a:chOff x="0" y="0"/>
          <a:chExt cx="0" cy="0"/>
        </a:xfrm>
      </p:grpSpPr>
      <p:sp>
        <p:nvSpPr>
          <p:cNvPr id="2224" name="Google Shape;2224;g5882ce6cd3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g5882ce6cd3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882ce6cd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882ce6cd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1" name="Shape 2231"/>
        <p:cNvGrpSpPr/>
        <p:nvPr/>
      </p:nvGrpSpPr>
      <p:grpSpPr>
        <a:xfrm>
          <a:off x="0" y="0"/>
          <a:ext cx="0" cy="0"/>
          <a:chOff x="0" y="0"/>
          <a:chExt cx="0" cy="0"/>
        </a:xfrm>
      </p:grpSpPr>
      <p:sp>
        <p:nvSpPr>
          <p:cNvPr id="2232" name="Google Shape;2232;g5882ce6cd3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g5882ce6cd3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8" name="Shape 2238"/>
        <p:cNvGrpSpPr/>
        <p:nvPr/>
      </p:nvGrpSpPr>
      <p:grpSpPr>
        <a:xfrm>
          <a:off x="0" y="0"/>
          <a:ext cx="0" cy="0"/>
          <a:chOff x="0" y="0"/>
          <a:chExt cx="0" cy="0"/>
        </a:xfrm>
      </p:grpSpPr>
      <p:sp>
        <p:nvSpPr>
          <p:cNvPr id="2239" name="Google Shape;2239;g5882ce6cd3_0_1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g5882ce6cd3_0_1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5cb5bc56b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5cb5bc56b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3" name="Shape 2253"/>
        <p:cNvGrpSpPr/>
        <p:nvPr/>
      </p:nvGrpSpPr>
      <p:grpSpPr>
        <a:xfrm>
          <a:off x="0" y="0"/>
          <a:ext cx="0" cy="0"/>
          <a:chOff x="0" y="0"/>
          <a:chExt cx="0" cy="0"/>
        </a:xfrm>
      </p:grpSpPr>
      <p:sp>
        <p:nvSpPr>
          <p:cNvPr id="2254" name="Google Shape;2254;g5cb5bc56b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5" name="Google Shape;2255;g5cb5bc56b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Google Shape;2260;g5882ce6cd3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g5882ce6cd3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5cb5bc56b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5cb5bc56b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Google Shape;2274;g5882ce6cd3_0_1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g5882ce6cd3_0_1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0" name="Shape 2280"/>
        <p:cNvGrpSpPr/>
        <p:nvPr/>
      </p:nvGrpSpPr>
      <p:grpSpPr>
        <a:xfrm>
          <a:off x="0" y="0"/>
          <a:ext cx="0" cy="0"/>
          <a:chOff x="0" y="0"/>
          <a:chExt cx="0" cy="0"/>
        </a:xfrm>
      </p:grpSpPr>
      <p:sp>
        <p:nvSpPr>
          <p:cNvPr id="2281" name="Google Shape;2281;g5882ce6cd3_0_1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g5882ce6cd3_0_1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5882ce6cd3_0_1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g5882ce6cd3_0_1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7" name="Shape 2297"/>
        <p:cNvGrpSpPr/>
        <p:nvPr/>
      </p:nvGrpSpPr>
      <p:grpSpPr>
        <a:xfrm>
          <a:off x="0" y="0"/>
          <a:ext cx="0" cy="0"/>
          <a:chOff x="0" y="0"/>
          <a:chExt cx="0" cy="0"/>
        </a:xfrm>
      </p:grpSpPr>
      <p:sp>
        <p:nvSpPr>
          <p:cNvPr id="2298" name="Google Shape;2298;g5882ce6cd3_0_1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g5882ce6cd3_0_1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882ce6cd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882ce6cd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5" name="Shape 2305"/>
        <p:cNvGrpSpPr/>
        <p:nvPr/>
      </p:nvGrpSpPr>
      <p:grpSpPr>
        <a:xfrm>
          <a:off x="0" y="0"/>
          <a:ext cx="0" cy="0"/>
          <a:chOff x="0" y="0"/>
          <a:chExt cx="0" cy="0"/>
        </a:xfrm>
      </p:grpSpPr>
      <p:sp>
        <p:nvSpPr>
          <p:cNvPr id="2306" name="Google Shape;2306;g5882ce6cd3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g5882ce6cd3_0_1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2" name="Shape 2312"/>
        <p:cNvGrpSpPr/>
        <p:nvPr/>
      </p:nvGrpSpPr>
      <p:grpSpPr>
        <a:xfrm>
          <a:off x="0" y="0"/>
          <a:ext cx="0" cy="0"/>
          <a:chOff x="0" y="0"/>
          <a:chExt cx="0" cy="0"/>
        </a:xfrm>
      </p:grpSpPr>
      <p:sp>
        <p:nvSpPr>
          <p:cNvPr id="2313" name="Google Shape;2313;g5882ce6cd3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g5882ce6cd3_0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9" name="Shape 2319"/>
        <p:cNvGrpSpPr/>
        <p:nvPr/>
      </p:nvGrpSpPr>
      <p:grpSpPr>
        <a:xfrm>
          <a:off x="0" y="0"/>
          <a:ext cx="0" cy="0"/>
          <a:chOff x="0" y="0"/>
          <a:chExt cx="0" cy="0"/>
        </a:xfrm>
      </p:grpSpPr>
      <p:sp>
        <p:nvSpPr>
          <p:cNvPr id="2320" name="Google Shape;2320;g5882ce6cd3_0_1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g5882ce6cd3_0_1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6" name="Shape 2326"/>
        <p:cNvGrpSpPr/>
        <p:nvPr/>
      </p:nvGrpSpPr>
      <p:grpSpPr>
        <a:xfrm>
          <a:off x="0" y="0"/>
          <a:ext cx="0" cy="0"/>
          <a:chOff x="0" y="0"/>
          <a:chExt cx="0" cy="0"/>
        </a:xfrm>
      </p:grpSpPr>
      <p:sp>
        <p:nvSpPr>
          <p:cNvPr id="2327" name="Google Shape;2327;g5882ce6cd3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g5882ce6cd3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3" name="Shape 2333"/>
        <p:cNvGrpSpPr/>
        <p:nvPr/>
      </p:nvGrpSpPr>
      <p:grpSpPr>
        <a:xfrm>
          <a:off x="0" y="0"/>
          <a:ext cx="0" cy="0"/>
          <a:chOff x="0" y="0"/>
          <a:chExt cx="0" cy="0"/>
        </a:xfrm>
      </p:grpSpPr>
      <p:sp>
        <p:nvSpPr>
          <p:cNvPr id="2334" name="Google Shape;2334;g5882ce6cd3_0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g5882ce6cd3_0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0" name="Shape 2340"/>
        <p:cNvGrpSpPr/>
        <p:nvPr/>
      </p:nvGrpSpPr>
      <p:grpSpPr>
        <a:xfrm>
          <a:off x="0" y="0"/>
          <a:ext cx="0" cy="0"/>
          <a:chOff x="0" y="0"/>
          <a:chExt cx="0" cy="0"/>
        </a:xfrm>
      </p:grpSpPr>
      <p:sp>
        <p:nvSpPr>
          <p:cNvPr id="2341" name="Google Shape;2341;g5882ce6cd3_0_1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g5882ce6cd3_0_1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7" name="Shape 2347"/>
        <p:cNvGrpSpPr/>
        <p:nvPr/>
      </p:nvGrpSpPr>
      <p:grpSpPr>
        <a:xfrm>
          <a:off x="0" y="0"/>
          <a:ext cx="0" cy="0"/>
          <a:chOff x="0" y="0"/>
          <a:chExt cx="0" cy="0"/>
        </a:xfrm>
      </p:grpSpPr>
      <p:sp>
        <p:nvSpPr>
          <p:cNvPr id="2348" name="Google Shape;2348;g5882ce6cd3_0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g5882ce6cd3_0_1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4" name="Shape 2354"/>
        <p:cNvGrpSpPr/>
        <p:nvPr/>
      </p:nvGrpSpPr>
      <p:grpSpPr>
        <a:xfrm>
          <a:off x="0" y="0"/>
          <a:ext cx="0" cy="0"/>
          <a:chOff x="0" y="0"/>
          <a:chExt cx="0" cy="0"/>
        </a:xfrm>
      </p:grpSpPr>
      <p:sp>
        <p:nvSpPr>
          <p:cNvPr id="2355" name="Google Shape;2355;g5882ce6cd3_0_1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g5882ce6cd3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2" name="Shape 2362"/>
        <p:cNvGrpSpPr/>
        <p:nvPr/>
      </p:nvGrpSpPr>
      <p:grpSpPr>
        <a:xfrm>
          <a:off x="0" y="0"/>
          <a:ext cx="0" cy="0"/>
          <a:chOff x="0" y="0"/>
          <a:chExt cx="0" cy="0"/>
        </a:xfrm>
      </p:grpSpPr>
      <p:sp>
        <p:nvSpPr>
          <p:cNvPr id="2363" name="Google Shape;2363;g5882ce6cd3_0_1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g5882ce6cd3_0_1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0" name="Shape 2370"/>
        <p:cNvGrpSpPr/>
        <p:nvPr/>
      </p:nvGrpSpPr>
      <p:grpSpPr>
        <a:xfrm>
          <a:off x="0" y="0"/>
          <a:ext cx="0" cy="0"/>
          <a:chOff x="0" y="0"/>
          <a:chExt cx="0" cy="0"/>
        </a:xfrm>
      </p:grpSpPr>
      <p:sp>
        <p:nvSpPr>
          <p:cNvPr id="2371" name="Google Shape;2371;g5b92a3f21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5b92a3f21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882ce6cd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882ce6cd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7" name="Shape 2377"/>
        <p:cNvGrpSpPr/>
        <p:nvPr/>
      </p:nvGrpSpPr>
      <p:grpSpPr>
        <a:xfrm>
          <a:off x="0" y="0"/>
          <a:ext cx="0" cy="0"/>
          <a:chOff x="0" y="0"/>
          <a:chExt cx="0" cy="0"/>
        </a:xfrm>
      </p:grpSpPr>
      <p:sp>
        <p:nvSpPr>
          <p:cNvPr id="2378" name="Google Shape;2378;g5b92a3f21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9" name="Google Shape;2379;g5b92a3f21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4" name="Shape 2384"/>
        <p:cNvGrpSpPr/>
        <p:nvPr/>
      </p:nvGrpSpPr>
      <p:grpSpPr>
        <a:xfrm>
          <a:off x="0" y="0"/>
          <a:ext cx="0" cy="0"/>
          <a:chOff x="0" y="0"/>
          <a:chExt cx="0" cy="0"/>
        </a:xfrm>
      </p:grpSpPr>
      <p:sp>
        <p:nvSpPr>
          <p:cNvPr id="2385" name="Google Shape;2385;g5b92a3f21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5b92a3f21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2" name="Shape 2392"/>
        <p:cNvGrpSpPr/>
        <p:nvPr/>
      </p:nvGrpSpPr>
      <p:grpSpPr>
        <a:xfrm>
          <a:off x="0" y="0"/>
          <a:ext cx="0" cy="0"/>
          <a:chOff x="0" y="0"/>
          <a:chExt cx="0" cy="0"/>
        </a:xfrm>
      </p:grpSpPr>
      <p:sp>
        <p:nvSpPr>
          <p:cNvPr id="2393" name="Google Shape;2393;g5b92a3f21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4" name="Google Shape;2394;g5b92a3f21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1" name="Shape 2401"/>
        <p:cNvGrpSpPr/>
        <p:nvPr/>
      </p:nvGrpSpPr>
      <p:grpSpPr>
        <a:xfrm>
          <a:off x="0" y="0"/>
          <a:ext cx="0" cy="0"/>
          <a:chOff x="0" y="0"/>
          <a:chExt cx="0" cy="0"/>
        </a:xfrm>
      </p:grpSpPr>
      <p:sp>
        <p:nvSpPr>
          <p:cNvPr id="2402" name="Google Shape;2402;g5b92a3f215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3" name="Google Shape;2403;g5b92a3f215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9" name="Shape 2409"/>
        <p:cNvGrpSpPr/>
        <p:nvPr/>
      </p:nvGrpSpPr>
      <p:grpSpPr>
        <a:xfrm>
          <a:off x="0" y="0"/>
          <a:ext cx="0" cy="0"/>
          <a:chOff x="0" y="0"/>
          <a:chExt cx="0" cy="0"/>
        </a:xfrm>
      </p:grpSpPr>
      <p:sp>
        <p:nvSpPr>
          <p:cNvPr id="2410" name="Google Shape;2410;g5b92a3f215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1" name="Google Shape;2411;g5b92a3f215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7" name="Shape 2417"/>
        <p:cNvGrpSpPr/>
        <p:nvPr/>
      </p:nvGrpSpPr>
      <p:grpSpPr>
        <a:xfrm>
          <a:off x="0" y="0"/>
          <a:ext cx="0" cy="0"/>
          <a:chOff x="0" y="0"/>
          <a:chExt cx="0" cy="0"/>
        </a:xfrm>
      </p:grpSpPr>
      <p:sp>
        <p:nvSpPr>
          <p:cNvPr id="2418" name="Google Shape;2418;g5b92a3f21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9" name="Google Shape;2419;g5b92a3f21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4" name="Shape 2424"/>
        <p:cNvGrpSpPr/>
        <p:nvPr/>
      </p:nvGrpSpPr>
      <p:grpSpPr>
        <a:xfrm>
          <a:off x="0" y="0"/>
          <a:ext cx="0" cy="0"/>
          <a:chOff x="0" y="0"/>
          <a:chExt cx="0" cy="0"/>
        </a:xfrm>
      </p:grpSpPr>
      <p:sp>
        <p:nvSpPr>
          <p:cNvPr id="2425" name="Google Shape;2425;g5b92a3f215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6" name="Google Shape;2426;g5b92a3f215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1" name="Shape 2431"/>
        <p:cNvGrpSpPr/>
        <p:nvPr/>
      </p:nvGrpSpPr>
      <p:grpSpPr>
        <a:xfrm>
          <a:off x="0" y="0"/>
          <a:ext cx="0" cy="0"/>
          <a:chOff x="0" y="0"/>
          <a:chExt cx="0" cy="0"/>
        </a:xfrm>
      </p:grpSpPr>
      <p:sp>
        <p:nvSpPr>
          <p:cNvPr id="2432" name="Google Shape;2432;g5b92a3f215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3" name="Google Shape;2433;g5b92a3f215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8" name="Shape 2438"/>
        <p:cNvGrpSpPr/>
        <p:nvPr/>
      </p:nvGrpSpPr>
      <p:grpSpPr>
        <a:xfrm>
          <a:off x="0" y="0"/>
          <a:ext cx="0" cy="0"/>
          <a:chOff x="0" y="0"/>
          <a:chExt cx="0" cy="0"/>
        </a:xfrm>
      </p:grpSpPr>
      <p:sp>
        <p:nvSpPr>
          <p:cNvPr id="2439" name="Google Shape;2439;g5b92a3f21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0" name="Google Shape;2440;g5b92a3f21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6" name="Shape 2446"/>
        <p:cNvGrpSpPr/>
        <p:nvPr/>
      </p:nvGrpSpPr>
      <p:grpSpPr>
        <a:xfrm>
          <a:off x="0" y="0"/>
          <a:ext cx="0" cy="0"/>
          <a:chOff x="0" y="0"/>
          <a:chExt cx="0" cy="0"/>
        </a:xfrm>
      </p:grpSpPr>
      <p:sp>
        <p:nvSpPr>
          <p:cNvPr id="2447" name="Google Shape;2447;g5b92a3f215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8" name="Google Shape;2448;g5b92a3f21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882ce6cd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882ce6cd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882ce6cd3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882ce6cd3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4" name="Shape 2454"/>
        <p:cNvGrpSpPr/>
        <p:nvPr/>
      </p:nvGrpSpPr>
      <p:grpSpPr>
        <a:xfrm>
          <a:off x="0" y="0"/>
          <a:ext cx="0" cy="0"/>
          <a:chOff x="0" y="0"/>
          <a:chExt cx="0" cy="0"/>
        </a:xfrm>
      </p:grpSpPr>
      <p:sp>
        <p:nvSpPr>
          <p:cNvPr id="2455" name="Google Shape;2455;g5b92a3f215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5b92a3f215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2" name="Shape 2462"/>
        <p:cNvGrpSpPr/>
        <p:nvPr/>
      </p:nvGrpSpPr>
      <p:grpSpPr>
        <a:xfrm>
          <a:off x="0" y="0"/>
          <a:ext cx="0" cy="0"/>
          <a:chOff x="0" y="0"/>
          <a:chExt cx="0" cy="0"/>
        </a:xfrm>
      </p:grpSpPr>
      <p:sp>
        <p:nvSpPr>
          <p:cNvPr id="2463" name="Google Shape;2463;g5b92a3f215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5b92a3f215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9" name="Shape 2469"/>
        <p:cNvGrpSpPr/>
        <p:nvPr/>
      </p:nvGrpSpPr>
      <p:grpSpPr>
        <a:xfrm>
          <a:off x="0" y="0"/>
          <a:ext cx="0" cy="0"/>
          <a:chOff x="0" y="0"/>
          <a:chExt cx="0" cy="0"/>
        </a:xfrm>
      </p:grpSpPr>
      <p:sp>
        <p:nvSpPr>
          <p:cNvPr id="2470" name="Google Shape;2470;g5b92a3f215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1" name="Google Shape;2471;g5b92a3f215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5" name="Shape 2475"/>
        <p:cNvGrpSpPr/>
        <p:nvPr/>
      </p:nvGrpSpPr>
      <p:grpSpPr>
        <a:xfrm>
          <a:off x="0" y="0"/>
          <a:ext cx="0" cy="0"/>
          <a:chOff x="0" y="0"/>
          <a:chExt cx="0" cy="0"/>
        </a:xfrm>
      </p:grpSpPr>
      <p:sp>
        <p:nvSpPr>
          <p:cNvPr id="2476" name="Google Shape;2476;g5b92a3f215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5b92a3f215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3" name="Shape 2483"/>
        <p:cNvGrpSpPr/>
        <p:nvPr/>
      </p:nvGrpSpPr>
      <p:grpSpPr>
        <a:xfrm>
          <a:off x="0" y="0"/>
          <a:ext cx="0" cy="0"/>
          <a:chOff x="0" y="0"/>
          <a:chExt cx="0" cy="0"/>
        </a:xfrm>
      </p:grpSpPr>
      <p:sp>
        <p:nvSpPr>
          <p:cNvPr id="2484" name="Google Shape;2484;g5b92a3f215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5" name="Google Shape;2485;g5b92a3f215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1" name="Shape 2491"/>
        <p:cNvGrpSpPr/>
        <p:nvPr/>
      </p:nvGrpSpPr>
      <p:grpSpPr>
        <a:xfrm>
          <a:off x="0" y="0"/>
          <a:ext cx="0" cy="0"/>
          <a:chOff x="0" y="0"/>
          <a:chExt cx="0" cy="0"/>
        </a:xfrm>
      </p:grpSpPr>
      <p:sp>
        <p:nvSpPr>
          <p:cNvPr id="2492" name="Google Shape;2492;g5b92a3f215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3" name="Google Shape;2493;g5b92a3f215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9" name="Shape 2499"/>
        <p:cNvGrpSpPr/>
        <p:nvPr/>
      </p:nvGrpSpPr>
      <p:grpSpPr>
        <a:xfrm>
          <a:off x="0" y="0"/>
          <a:ext cx="0" cy="0"/>
          <a:chOff x="0" y="0"/>
          <a:chExt cx="0" cy="0"/>
        </a:xfrm>
      </p:grpSpPr>
      <p:sp>
        <p:nvSpPr>
          <p:cNvPr id="2500" name="Google Shape;2500;g5b92a3f215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1" name="Google Shape;2501;g5b92a3f215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7" name="Shape 2507"/>
        <p:cNvGrpSpPr/>
        <p:nvPr/>
      </p:nvGrpSpPr>
      <p:grpSpPr>
        <a:xfrm>
          <a:off x="0" y="0"/>
          <a:ext cx="0" cy="0"/>
          <a:chOff x="0" y="0"/>
          <a:chExt cx="0" cy="0"/>
        </a:xfrm>
      </p:grpSpPr>
      <p:sp>
        <p:nvSpPr>
          <p:cNvPr id="2508" name="Google Shape;2508;g5b92a3f215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9" name="Google Shape;2509;g5b92a3f215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5" name="Shape 2515"/>
        <p:cNvGrpSpPr/>
        <p:nvPr/>
      </p:nvGrpSpPr>
      <p:grpSpPr>
        <a:xfrm>
          <a:off x="0" y="0"/>
          <a:ext cx="0" cy="0"/>
          <a:chOff x="0" y="0"/>
          <a:chExt cx="0" cy="0"/>
        </a:xfrm>
      </p:grpSpPr>
      <p:sp>
        <p:nvSpPr>
          <p:cNvPr id="2516" name="Google Shape;2516;g5b92a3f215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7" name="Google Shape;2517;g5b92a3f215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3" name="Shape 2523"/>
        <p:cNvGrpSpPr/>
        <p:nvPr/>
      </p:nvGrpSpPr>
      <p:grpSpPr>
        <a:xfrm>
          <a:off x="0" y="0"/>
          <a:ext cx="0" cy="0"/>
          <a:chOff x="0" y="0"/>
          <a:chExt cx="0" cy="0"/>
        </a:xfrm>
      </p:grpSpPr>
      <p:sp>
        <p:nvSpPr>
          <p:cNvPr id="2524" name="Google Shape;2524;g5b92a3f215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5" name="Google Shape;2525;g5b92a3f215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882ce6cd3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5882ce6cd3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0" name="Shape 2530"/>
        <p:cNvGrpSpPr/>
        <p:nvPr/>
      </p:nvGrpSpPr>
      <p:grpSpPr>
        <a:xfrm>
          <a:off x="0" y="0"/>
          <a:ext cx="0" cy="0"/>
          <a:chOff x="0" y="0"/>
          <a:chExt cx="0" cy="0"/>
        </a:xfrm>
      </p:grpSpPr>
      <p:sp>
        <p:nvSpPr>
          <p:cNvPr id="2531" name="Google Shape;2531;g5b92a3f215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2" name="Google Shape;2532;g5b92a3f215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8" name="Shape 2538"/>
        <p:cNvGrpSpPr/>
        <p:nvPr/>
      </p:nvGrpSpPr>
      <p:grpSpPr>
        <a:xfrm>
          <a:off x="0" y="0"/>
          <a:ext cx="0" cy="0"/>
          <a:chOff x="0" y="0"/>
          <a:chExt cx="0" cy="0"/>
        </a:xfrm>
      </p:grpSpPr>
      <p:sp>
        <p:nvSpPr>
          <p:cNvPr id="2539" name="Google Shape;2539;g5b92a3f215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0" name="Google Shape;2540;g5b92a3f215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4" name="Shape 2544"/>
        <p:cNvGrpSpPr/>
        <p:nvPr/>
      </p:nvGrpSpPr>
      <p:grpSpPr>
        <a:xfrm>
          <a:off x="0" y="0"/>
          <a:ext cx="0" cy="0"/>
          <a:chOff x="0" y="0"/>
          <a:chExt cx="0" cy="0"/>
        </a:xfrm>
      </p:grpSpPr>
      <p:sp>
        <p:nvSpPr>
          <p:cNvPr id="2545" name="Google Shape;2545;g5b92a3f215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5b92a3f215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2" name="Shape 2552"/>
        <p:cNvGrpSpPr/>
        <p:nvPr/>
      </p:nvGrpSpPr>
      <p:grpSpPr>
        <a:xfrm>
          <a:off x="0" y="0"/>
          <a:ext cx="0" cy="0"/>
          <a:chOff x="0" y="0"/>
          <a:chExt cx="0" cy="0"/>
        </a:xfrm>
      </p:grpSpPr>
      <p:sp>
        <p:nvSpPr>
          <p:cNvPr id="2553" name="Google Shape;2553;g5b92a3f215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5b92a3f215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0" name="Shape 2560"/>
        <p:cNvGrpSpPr/>
        <p:nvPr/>
      </p:nvGrpSpPr>
      <p:grpSpPr>
        <a:xfrm>
          <a:off x="0" y="0"/>
          <a:ext cx="0" cy="0"/>
          <a:chOff x="0" y="0"/>
          <a:chExt cx="0" cy="0"/>
        </a:xfrm>
      </p:grpSpPr>
      <p:sp>
        <p:nvSpPr>
          <p:cNvPr id="2561" name="Google Shape;2561;g5b92a3f215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2" name="Google Shape;2562;g5b92a3f215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8" name="Shape 2568"/>
        <p:cNvGrpSpPr/>
        <p:nvPr/>
      </p:nvGrpSpPr>
      <p:grpSpPr>
        <a:xfrm>
          <a:off x="0" y="0"/>
          <a:ext cx="0" cy="0"/>
          <a:chOff x="0" y="0"/>
          <a:chExt cx="0" cy="0"/>
        </a:xfrm>
      </p:grpSpPr>
      <p:sp>
        <p:nvSpPr>
          <p:cNvPr id="2569" name="Google Shape;2569;g5b92a3f215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5b92a3f215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6" name="Shape 2576"/>
        <p:cNvGrpSpPr/>
        <p:nvPr/>
      </p:nvGrpSpPr>
      <p:grpSpPr>
        <a:xfrm>
          <a:off x="0" y="0"/>
          <a:ext cx="0" cy="0"/>
          <a:chOff x="0" y="0"/>
          <a:chExt cx="0" cy="0"/>
        </a:xfrm>
      </p:grpSpPr>
      <p:sp>
        <p:nvSpPr>
          <p:cNvPr id="2577" name="Google Shape;2577;g5b92a3f215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8" name="Google Shape;2578;g5b92a3f215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2" name="Shape 2582"/>
        <p:cNvGrpSpPr/>
        <p:nvPr/>
      </p:nvGrpSpPr>
      <p:grpSpPr>
        <a:xfrm>
          <a:off x="0" y="0"/>
          <a:ext cx="0" cy="0"/>
          <a:chOff x="0" y="0"/>
          <a:chExt cx="0" cy="0"/>
        </a:xfrm>
      </p:grpSpPr>
      <p:sp>
        <p:nvSpPr>
          <p:cNvPr id="2583" name="Google Shape;2583;g5b92a3f215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5b92a3f215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9" name="Shape 2589"/>
        <p:cNvGrpSpPr/>
        <p:nvPr/>
      </p:nvGrpSpPr>
      <p:grpSpPr>
        <a:xfrm>
          <a:off x="0" y="0"/>
          <a:ext cx="0" cy="0"/>
          <a:chOff x="0" y="0"/>
          <a:chExt cx="0" cy="0"/>
        </a:xfrm>
      </p:grpSpPr>
      <p:sp>
        <p:nvSpPr>
          <p:cNvPr id="2590" name="Google Shape;2590;g5b92a3f215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5b92a3f215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5" name="Shape 2595"/>
        <p:cNvGrpSpPr/>
        <p:nvPr/>
      </p:nvGrpSpPr>
      <p:grpSpPr>
        <a:xfrm>
          <a:off x="0" y="0"/>
          <a:ext cx="0" cy="0"/>
          <a:chOff x="0" y="0"/>
          <a:chExt cx="0" cy="0"/>
        </a:xfrm>
      </p:grpSpPr>
      <p:sp>
        <p:nvSpPr>
          <p:cNvPr id="2596" name="Google Shape;2596;g5b92a3f215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5b92a3f215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882ce6cd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882ce6cd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1" name="Shape 2601"/>
        <p:cNvGrpSpPr/>
        <p:nvPr/>
      </p:nvGrpSpPr>
      <p:grpSpPr>
        <a:xfrm>
          <a:off x="0" y="0"/>
          <a:ext cx="0" cy="0"/>
          <a:chOff x="0" y="0"/>
          <a:chExt cx="0" cy="0"/>
        </a:xfrm>
      </p:grpSpPr>
      <p:sp>
        <p:nvSpPr>
          <p:cNvPr id="2602" name="Google Shape;2602;g5b92a3f215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3" name="Google Shape;2603;g5b92a3f215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8" name="Shape 2608"/>
        <p:cNvGrpSpPr/>
        <p:nvPr/>
      </p:nvGrpSpPr>
      <p:grpSpPr>
        <a:xfrm>
          <a:off x="0" y="0"/>
          <a:ext cx="0" cy="0"/>
          <a:chOff x="0" y="0"/>
          <a:chExt cx="0" cy="0"/>
        </a:xfrm>
      </p:grpSpPr>
      <p:sp>
        <p:nvSpPr>
          <p:cNvPr id="2609" name="Google Shape;2609;g5b92a3f215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5b92a3f215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5" name="Shape 2615"/>
        <p:cNvGrpSpPr/>
        <p:nvPr/>
      </p:nvGrpSpPr>
      <p:grpSpPr>
        <a:xfrm>
          <a:off x="0" y="0"/>
          <a:ext cx="0" cy="0"/>
          <a:chOff x="0" y="0"/>
          <a:chExt cx="0" cy="0"/>
        </a:xfrm>
      </p:grpSpPr>
      <p:sp>
        <p:nvSpPr>
          <p:cNvPr id="2616" name="Google Shape;2616;g5b92a3f215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7" name="Google Shape;2617;g5b92a3f215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3" name="Shape 2623"/>
        <p:cNvGrpSpPr/>
        <p:nvPr/>
      </p:nvGrpSpPr>
      <p:grpSpPr>
        <a:xfrm>
          <a:off x="0" y="0"/>
          <a:ext cx="0" cy="0"/>
          <a:chOff x="0" y="0"/>
          <a:chExt cx="0" cy="0"/>
        </a:xfrm>
      </p:grpSpPr>
      <p:sp>
        <p:nvSpPr>
          <p:cNvPr id="2624" name="Google Shape;2624;g5b92a3f215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5b92a3f215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2" name="Shape 2632"/>
        <p:cNvGrpSpPr/>
        <p:nvPr/>
      </p:nvGrpSpPr>
      <p:grpSpPr>
        <a:xfrm>
          <a:off x="0" y="0"/>
          <a:ext cx="0" cy="0"/>
          <a:chOff x="0" y="0"/>
          <a:chExt cx="0" cy="0"/>
        </a:xfrm>
      </p:grpSpPr>
      <p:sp>
        <p:nvSpPr>
          <p:cNvPr id="2633" name="Google Shape;2633;g5b92a3f215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5b92a3f215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0" name="Shape 2640"/>
        <p:cNvGrpSpPr/>
        <p:nvPr/>
      </p:nvGrpSpPr>
      <p:grpSpPr>
        <a:xfrm>
          <a:off x="0" y="0"/>
          <a:ext cx="0" cy="0"/>
          <a:chOff x="0" y="0"/>
          <a:chExt cx="0" cy="0"/>
        </a:xfrm>
      </p:grpSpPr>
      <p:sp>
        <p:nvSpPr>
          <p:cNvPr id="2641" name="Google Shape;2641;g5b92a3f215_1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5b92a3f215_1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8" name="Shape 2648"/>
        <p:cNvGrpSpPr/>
        <p:nvPr/>
      </p:nvGrpSpPr>
      <p:grpSpPr>
        <a:xfrm>
          <a:off x="0" y="0"/>
          <a:ext cx="0" cy="0"/>
          <a:chOff x="0" y="0"/>
          <a:chExt cx="0" cy="0"/>
        </a:xfrm>
      </p:grpSpPr>
      <p:sp>
        <p:nvSpPr>
          <p:cNvPr id="2649" name="Google Shape;2649;g5b92a3f215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0" name="Google Shape;2650;g5b92a3f215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6" name="Shape 2656"/>
        <p:cNvGrpSpPr/>
        <p:nvPr/>
      </p:nvGrpSpPr>
      <p:grpSpPr>
        <a:xfrm>
          <a:off x="0" y="0"/>
          <a:ext cx="0" cy="0"/>
          <a:chOff x="0" y="0"/>
          <a:chExt cx="0" cy="0"/>
        </a:xfrm>
      </p:grpSpPr>
      <p:sp>
        <p:nvSpPr>
          <p:cNvPr id="2657" name="Google Shape;2657;g5b92a3f215_1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8" name="Google Shape;2658;g5b92a3f215_1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4" name="Shape 2664"/>
        <p:cNvGrpSpPr/>
        <p:nvPr/>
      </p:nvGrpSpPr>
      <p:grpSpPr>
        <a:xfrm>
          <a:off x="0" y="0"/>
          <a:ext cx="0" cy="0"/>
          <a:chOff x="0" y="0"/>
          <a:chExt cx="0" cy="0"/>
        </a:xfrm>
      </p:grpSpPr>
      <p:sp>
        <p:nvSpPr>
          <p:cNvPr id="2665" name="Google Shape;2665;g5b92a3f215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6" name="Google Shape;2666;g5b92a3f215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0" name="Shape 2670"/>
        <p:cNvGrpSpPr/>
        <p:nvPr/>
      </p:nvGrpSpPr>
      <p:grpSpPr>
        <a:xfrm>
          <a:off x="0" y="0"/>
          <a:ext cx="0" cy="0"/>
          <a:chOff x="0" y="0"/>
          <a:chExt cx="0" cy="0"/>
        </a:xfrm>
      </p:grpSpPr>
      <p:sp>
        <p:nvSpPr>
          <p:cNvPr id="2671" name="Google Shape;2671;g5882ce6cd3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g5882ce6cd3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882ce6cd3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882ce6cd3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6" name="Shape 2676"/>
        <p:cNvGrpSpPr/>
        <p:nvPr/>
      </p:nvGrpSpPr>
      <p:grpSpPr>
        <a:xfrm>
          <a:off x="0" y="0"/>
          <a:ext cx="0" cy="0"/>
          <a:chOff x="0" y="0"/>
          <a:chExt cx="0" cy="0"/>
        </a:xfrm>
      </p:grpSpPr>
      <p:sp>
        <p:nvSpPr>
          <p:cNvPr id="2677" name="Google Shape;2677;g5b833c6fd9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g5b833c6fd9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3" name="Shape 2683"/>
        <p:cNvGrpSpPr/>
        <p:nvPr/>
      </p:nvGrpSpPr>
      <p:grpSpPr>
        <a:xfrm>
          <a:off x="0" y="0"/>
          <a:ext cx="0" cy="0"/>
          <a:chOff x="0" y="0"/>
          <a:chExt cx="0" cy="0"/>
        </a:xfrm>
      </p:grpSpPr>
      <p:sp>
        <p:nvSpPr>
          <p:cNvPr id="2684" name="Google Shape;2684;g5cc7cfc2e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5" name="Google Shape;2685;g5cc7cfc2e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0" name="Shape 2690"/>
        <p:cNvGrpSpPr/>
        <p:nvPr/>
      </p:nvGrpSpPr>
      <p:grpSpPr>
        <a:xfrm>
          <a:off x="0" y="0"/>
          <a:ext cx="0" cy="0"/>
          <a:chOff x="0" y="0"/>
          <a:chExt cx="0" cy="0"/>
        </a:xfrm>
      </p:grpSpPr>
      <p:sp>
        <p:nvSpPr>
          <p:cNvPr id="2691" name="Google Shape;2691;g5cc7cfc2e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2" name="Google Shape;2692;g5cc7cfc2e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6" name="Shape 2696"/>
        <p:cNvGrpSpPr/>
        <p:nvPr/>
      </p:nvGrpSpPr>
      <p:grpSpPr>
        <a:xfrm>
          <a:off x="0" y="0"/>
          <a:ext cx="0" cy="0"/>
          <a:chOff x="0" y="0"/>
          <a:chExt cx="0" cy="0"/>
        </a:xfrm>
      </p:grpSpPr>
      <p:sp>
        <p:nvSpPr>
          <p:cNvPr id="2697" name="Google Shape;2697;g5882ce6cd3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8" name="Google Shape;2698;g5882ce6cd3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3" name="Shape 2703"/>
        <p:cNvGrpSpPr/>
        <p:nvPr/>
      </p:nvGrpSpPr>
      <p:grpSpPr>
        <a:xfrm>
          <a:off x="0" y="0"/>
          <a:ext cx="0" cy="0"/>
          <a:chOff x="0" y="0"/>
          <a:chExt cx="0" cy="0"/>
        </a:xfrm>
      </p:grpSpPr>
      <p:sp>
        <p:nvSpPr>
          <p:cNvPr id="2704" name="Google Shape;2704;g5cc7cfc2e6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5" name="Google Shape;2705;g5cc7cfc2e6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0" name="Shape 2710"/>
        <p:cNvGrpSpPr/>
        <p:nvPr/>
      </p:nvGrpSpPr>
      <p:grpSpPr>
        <a:xfrm>
          <a:off x="0" y="0"/>
          <a:ext cx="0" cy="0"/>
          <a:chOff x="0" y="0"/>
          <a:chExt cx="0" cy="0"/>
        </a:xfrm>
      </p:grpSpPr>
      <p:sp>
        <p:nvSpPr>
          <p:cNvPr id="2711" name="Google Shape;2711;g5cc7cfc2e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2" name="Google Shape;2712;g5cc7cfc2e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0" name="Shape 2720"/>
        <p:cNvGrpSpPr/>
        <p:nvPr/>
      </p:nvGrpSpPr>
      <p:grpSpPr>
        <a:xfrm>
          <a:off x="0" y="0"/>
          <a:ext cx="0" cy="0"/>
          <a:chOff x="0" y="0"/>
          <a:chExt cx="0" cy="0"/>
        </a:xfrm>
      </p:grpSpPr>
      <p:sp>
        <p:nvSpPr>
          <p:cNvPr id="2721" name="Google Shape;2721;g5d497b01f3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2" name="Google Shape;2722;g5d497b01f3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Google Shape;2728;g5d497b01f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9" name="Google Shape;2729;g5d497b01f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4" name="Shape 2734"/>
        <p:cNvGrpSpPr/>
        <p:nvPr/>
      </p:nvGrpSpPr>
      <p:grpSpPr>
        <a:xfrm>
          <a:off x="0" y="0"/>
          <a:ext cx="0" cy="0"/>
          <a:chOff x="0" y="0"/>
          <a:chExt cx="0" cy="0"/>
        </a:xfrm>
      </p:grpSpPr>
      <p:sp>
        <p:nvSpPr>
          <p:cNvPr id="2735" name="Google Shape;2735;g5d497b01f3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6" name="Google Shape;2736;g5d497b01f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1" name="Shape 2741"/>
        <p:cNvGrpSpPr/>
        <p:nvPr/>
      </p:nvGrpSpPr>
      <p:grpSpPr>
        <a:xfrm>
          <a:off x="0" y="0"/>
          <a:ext cx="0" cy="0"/>
          <a:chOff x="0" y="0"/>
          <a:chExt cx="0" cy="0"/>
        </a:xfrm>
      </p:grpSpPr>
      <p:sp>
        <p:nvSpPr>
          <p:cNvPr id="2742" name="Google Shape;2742;g5882ce6cd3_0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3" name="Google Shape;2743;g5882ce6cd3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everything is in the main function already. We’ve defined a struct IpAddr that has two fields: a kind field that is of type IpAddrKind (the enum we defined ) and an address field of type String. We have two instances of this struct. The first, home, has the value IpAddrKind::V4 as its kind with associated address data of 127.0.0.1. The second instance, loopback, has the other variant of IpAddrKind as its kind value, V6, and has address ::1 associated with it.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882ce6cd3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882ce6cd3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8" name="Shape 2748"/>
        <p:cNvGrpSpPr/>
        <p:nvPr/>
      </p:nvGrpSpPr>
      <p:grpSpPr>
        <a:xfrm>
          <a:off x="0" y="0"/>
          <a:ext cx="0" cy="0"/>
          <a:chOff x="0" y="0"/>
          <a:chExt cx="0" cy="0"/>
        </a:xfrm>
      </p:grpSpPr>
      <p:sp>
        <p:nvSpPr>
          <p:cNvPr id="2749" name="Google Shape;2749;g5882ce6cd3_0_1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0" name="Google Shape;2750;g5882ce6cd3_0_1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5" name="Shape 2755"/>
        <p:cNvGrpSpPr/>
        <p:nvPr/>
      </p:nvGrpSpPr>
      <p:grpSpPr>
        <a:xfrm>
          <a:off x="0" y="0"/>
          <a:ext cx="0" cy="0"/>
          <a:chOff x="0" y="0"/>
          <a:chExt cx="0" cy="0"/>
        </a:xfrm>
      </p:grpSpPr>
      <p:sp>
        <p:nvSpPr>
          <p:cNvPr id="2756" name="Google Shape;2756;g5882ce6cd3_0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5882ce6cd3_0_1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new definition of the IpAddr enum says that both V4 and V6 variants will have associated String values.</a:t>
            </a: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2" name="Shape 2762"/>
        <p:cNvGrpSpPr/>
        <p:nvPr/>
      </p:nvGrpSpPr>
      <p:grpSpPr>
        <a:xfrm>
          <a:off x="0" y="0"/>
          <a:ext cx="0" cy="0"/>
          <a:chOff x="0" y="0"/>
          <a:chExt cx="0" cy="0"/>
        </a:xfrm>
      </p:grpSpPr>
      <p:sp>
        <p:nvSpPr>
          <p:cNvPr id="2763" name="Google Shape;2763;g5882ce6cd3_0_1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5882ce6cd3_0_1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 four type IP addresses will always have four numeric components that will have values between 0 and 255. If we wanted to store V4 addresses as four u8 values but still express V6 addresses as one String value, we wouldn’t be able to with a struct. Enums handle this case with ease.</a:t>
            </a: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9" name="Shape 2769"/>
        <p:cNvGrpSpPr/>
        <p:nvPr/>
      </p:nvGrpSpPr>
      <p:grpSpPr>
        <a:xfrm>
          <a:off x="0" y="0"/>
          <a:ext cx="0" cy="0"/>
          <a:chOff x="0" y="0"/>
          <a:chExt cx="0" cy="0"/>
        </a:xfrm>
      </p:grpSpPr>
      <p:sp>
        <p:nvSpPr>
          <p:cNvPr id="2770" name="Google Shape;2770;g5882ce6cd3_0_1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1" name="Google Shape;2771;g5882ce6cd3_0_1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It has the exact enum and variants that we’ve defined and used, but it embeds the address data inside the variants in the form of two different structs, which are defined differently for each variant.</a:t>
            </a:r>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7" name="Shape 2777"/>
        <p:cNvGrpSpPr/>
        <p:nvPr/>
      </p:nvGrpSpPr>
      <p:grpSpPr>
        <a:xfrm>
          <a:off x="0" y="0"/>
          <a:ext cx="0" cy="0"/>
          <a:chOff x="0" y="0"/>
          <a:chExt cx="0" cy="0"/>
        </a:xfrm>
      </p:grpSpPr>
      <p:sp>
        <p:nvSpPr>
          <p:cNvPr id="2778" name="Google Shape;2778;g5882ce6cd3_0_1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9" name="Google Shape;2779;g5882ce6cd3_0_1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Note that even though the standard library contains a definition for IpAddr, we can still create and use our own definition without conflict because we haven’t brought the standard library’s definition into our scope. We’ll talk more about bringing types into scope in the next chapter.</a:t>
            </a:r>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4" name="Shape 2784"/>
        <p:cNvGrpSpPr/>
        <p:nvPr/>
      </p:nvGrpSpPr>
      <p:grpSpPr>
        <a:xfrm>
          <a:off x="0" y="0"/>
          <a:ext cx="0" cy="0"/>
          <a:chOff x="0" y="0"/>
          <a:chExt cx="0" cy="0"/>
        </a:xfrm>
      </p:grpSpPr>
      <p:sp>
        <p:nvSpPr>
          <p:cNvPr id="2785" name="Google Shape;2785;g5882ce6cd3_0_1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6" name="Google Shape;2786;g5882ce6cd3_0_1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This enum has four variants with different types:</a:t>
            </a:r>
            <a:endParaRPr/>
          </a:p>
          <a:p>
            <a:pPr indent="-298450" lvl="0" marL="457200" rtl="0" algn="l">
              <a:lnSpc>
                <a:spcPct val="115000"/>
              </a:lnSpc>
              <a:spcBef>
                <a:spcPts val="1200"/>
              </a:spcBef>
              <a:spcAft>
                <a:spcPts val="0"/>
              </a:spcAft>
              <a:buClr>
                <a:schemeClr val="dk1"/>
              </a:buClr>
              <a:buSzPts val="1100"/>
              <a:buChar char="●"/>
            </a:pPr>
            <a:r>
              <a:rPr lang="en-GB"/>
              <a:t>Quit has no data associated with it at all.</a:t>
            </a:r>
            <a:endParaRPr/>
          </a:p>
          <a:p>
            <a:pPr indent="-298450" lvl="0" marL="457200" rtl="0" algn="l">
              <a:lnSpc>
                <a:spcPct val="115000"/>
              </a:lnSpc>
              <a:spcBef>
                <a:spcPts val="0"/>
              </a:spcBef>
              <a:spcAft>
                <a:spcPts val="0"/>
              </a:spcAft>
              <a:buClr>
                <a:schemeClr val="dk1"/>
              </a:buClr>
              <a:buSzPts val="1100"/>
              <a:buChar char="●"/>
            </a:pPr>
            <a:r>
              <a:rPr lang="en-GB"/>
              <a:t>Move includes an anonymous struct inside it.</a:t>
            </a:r>
            <a:endParaRPr/>
          </a:p>
          <a:p>
            <a:pPr indent="-298450" lvl="0" marL="457200" rtl="0" algn="l">
              <a:lnSpc>
                <a:spcPct val="115000"/>
              </a:lnSpc>
              <a:spcBef>
                <a:spcPts val="0"/>
              </a:spcBef>
              <a:spcAft>
                <a:spcPts val="0"/>
              </a:spcAft>
              <a:buClr>
                <a:schemeClr val="dk1"/>
              </a:buClr>
              <a:buSzPts val="1100"/>
              <a:buChar char="●"/>
            </a:pPr>
            <a:r>
              <a:rPr lang="en-GB"/>
              <a:t>Write includes a single String.</a:t>
            </a:r>
            <a:endParaRPr/>
          </a:p>
          <a:p>
            <a:pPr indent="-298450" lvl="0" marL="457200" rtl="0" algn="l">
              <a:lnSpc>
                <a:spcPct val="115000"/>
              </a:lnSpc>
              <a:spcBef>
                <a:spcPts val="0"/>
              </a:spcBef>
              <a:spcAft>
                <a:spcPts val="0"/>
              </a:spcAft>
              <a:buClr>
                <a:schemeClr val="dk1"/>
              </a:buClr>
              <a:buSzPts val="1100"/>
              <a:buChar char="●"/>
            </a:pPr>
            <a:r>
              <a:rPr lang="en-GB"/>
              <a:t>ChangeColor includes three i32 values</a:t>
            </a:r>
            <a:endParaRPr/>
          </a:p>
          <a:p>
            <a:pPr indent="0" lvl="0" marL="0" rtl="0" algn="l">
              <a:spcBef>
                <a:spcPts val="1200"/>
              </a:spcBef>
              <a:spcAft>
                <a:spcPts val="0"/>
              </a:spcAft>
              <a:buNone/>
            </a:pPr>
            <a:r>
              <a:t/>
            </a: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2" name="Shape 2792"/>
        <p:cNvGrpSpPr/>
        <p:nvPr/>
      </p:nvGrpSpPr>
      <p:grpSpPr>
        <a:xfrm>
          <a:off x="0" y="0"/>
          <a:ext cx="0" cy="0"/>
          <a:chOff x="0" y="0"/>
          <a:chExt cx="0" cy="0"/>
        </a:xfrm>
      </p:grpSpPr>
      <p:sp>
        <p:nvSpPr>
          <p:cNvPr id="2793" name="Google Shape;2793;g5882ce6cd3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4" name="Google Shape;2794;g5882ce6cd3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9" name="Shape 2799"/>
        <p:cNvGrpSpPr/>
        <p:nvPr/>
      </p:nvGrpSpPr>
      <p:grpSpPr>
        <a:xfrm>
          <a:off x="0" y="0"/>
          <a:ext cx="0" cy="0"/>
          <a:chOff x="0" y="0"/>
          <a:chExt cx="0" cy="0"/>
        </a:xfrm>
      </p:grpSpPr>
      <p:sp>
        <p:nvSpPr>
          <p:cNvPr id="2800" name="Google Shape;2800;g5882ce6cd3_0_1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1" name="Google Shape;2801;g5882ce6cd3_0_1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6" name="Shape 2806"/>
        <p:cNvGrpSpPr/>
        <p:nvPr/>
      </p:nvGrpSpPr>
      <p:grpSpPr>
        <a:xfrm>
          <a:off x="0" y="0"/>
          <a:ext cx="0" cy="0"/>
          <a:chOff x="0" y="0"/>
          <a:chExt cx="0" cy="0"/>
        </a:xfrm>
      </p:grpSpPr>
      <p:sp>
        <p:nvSpPr>
          <p:cNvPr id="2807" name="Google Shape;2807;g5882ce6cd3_0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8" name="Google Shape;2808;g5882ce6cd3_0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body of the method would use self to get the value that we called the method on. In this example, we’ve created a variable m that has the value Message::Write(String::from("hello")), and that is what self will be in the body of the call method when m.call() runs.</a:t>
            </a: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3" name="Shape 2813"/>
        <p:cNvGrpSpPr/>
        <p:nvPr/>
      </p:nvGrpSpPr>
      <p:grpSpPr>
        <a:xfrm>
          <a:off x="0" y="0"/>
          <a:ext cx="0" cy="0"/>
          <a:chOff x="0" y="0"/>
          <a:chExt cx="0" cy="0"/>
        </a:xfrm>
      </p:grpSpPr>
      <p:sp>
        <p:nvSpPr>
          <p:cNvPr id="2814" name="Google Shape;2814;g5cc7cfc2e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5cc7cfc2e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882ce6cd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882ce6cd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8" name="Shape 2818"/>
        <p:cNvGrpSpPr/>
        <p:nvPr/>
      </p:nvGrpSpPr>
      <p:grpSpPr>
        <a:xfrm>
          <a:off x="0" y="0"/>
          <a:ext cx="0" cy="0"/>
          <a:chOff x="0" y="0"/>
          <a:chExt cx="0" cy="0"/>
        </a:xfrm>
      </p:grpSpPr>
      <p:sp>
        <p:nvSpPr>
          <p:cNvPr id="2819" name="Google Shape;2819;g5882ce6cd3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0" name="Google Shape;2820;g5882ce6cd3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5" name="Shape 2825"/>
        <p:cNvGrpSpPr/>
        <p:nvPr/>
      </p:nvGrpSpPr>
      <p:grpSpPr>
        <a:xfrm>
          <a:off x="0" y="0"/>
          <a:ext cx="0" cy="0"/>
          <a:chOff x="0" y="0"/>
          <a:chExt cx="0" cy="0"/>
        </a:xfrm>
      </p:grpSpPr>
      <p:sp>
        <p:nvSpPr>
          <p:cNvPr id="2826" name="Google Shape;2826;g5882ce6cd3_0_1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7" name="Google Shape;2827;g5882ce6cd3_0_1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In his 2009 presentation “Null References: The Billion Dollar Mistake,” Tony Hoare, the inventor of null, has this to say:</a:t>
            </a:r>
            <a:endParaRPr/>
          </a:p>
          <a:p>
            <a:pPr indent="0" lvl="0" marL="0" rtl="0" algn="l">
              <a:spcBef>
                <a:spcPts val="0"/>
              </a:spcBef>
              <a:spcAft>
                <a:spcPts val="0"/>
              </a:spcAft>
              <a:buClr>
                <a:schemeClr val="dk1"/>
              </a:buClr>
              <a:buSzPts val="1100"/>
              <a:buFont typeface="Arial"/>
              <a:buNone/>
            </a:pPr>
            <a:r>
              <a:rPr lang="en-GB"/>
              <a:t>I call it my billion-dollar mistake. At that time, I was designing the first comprehensive type system for references in an object-oriented language. My goal was to ensure that all use of references should be absolutely safe, with checking performed automatically by the compiler. But I couldn’t resist the temptation to put in a null reference, simply because it was so easy to implement. This has led to innumerable errors, vulnerabilities, and system crashes, which have probably caused a billion dollars of pain and damage in the last forty years.</a:t>
            </a:r>
            <a:endParaRPr/>
          </a:p>
          <a:p>
            <a:pPr indent="0" lvl="0" marL="0" rtl="0" algn="l">
              <a:spcBef>
                <a:spcPts val="0"/>
              </a:spcBef>
              <a:spcAft>
                <a:spcPts val="0"/>
              </a:spcAft>
              <a:buNone/>
            </a:pPr>
            <a:r>
              <a:rPr lang="en-GB"/>
              <a:t>The problem isn’t really with the concept but with the particular implementation. </a:t>
            </a: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4" name="Shape 2834"/>
        <p:cNvGrpSpPr/>
        <p:nvPr/>
      </p:nvGrpSpPr>
      <p:grpSpPr>
        <a:xfrm>
          <a:off x="0" y="0"/>
          <a:ext cx="0" cy="0"/>
          <a:chOff x="0" y="0"/>
          <a:chExt cx="0" cy="0"/>
        </a:xfrm>
      </p:grpSpPr>
      <p:sp>
        <p:nvSpPr>
          <p:cNvPr id="2835" name="Google Shape;2835;g5882ce6cd3_0_1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6" name="Google Shape;2836;g5882ce6cd3_0_1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3" name="Shape 2843"/>
        <p:cNvGrpSpPr/>
        <p:nvPr/>
      </p:nvGrpSpPr>
      <p:grpSpPr>
        <a:xfrm>
          <a:off x="0" y="0"/>
          <a:ext cx="0" cy="0"/>
          <a:chOff x="0" y="0"/>
          <a:chExt cx="0" cy="0"/>
        </a:xfrm>
      </p:grpSpPr>
      <p:sp>
        <p:nvSpPr>
          <p:cNvPr id="2844" name="Google Shape;2844;g5882ce6cd3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5" name="Google Shape;2845;g5882ce6cd3_0_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&lt;T&gt; means the Some variant of the Option enum can hold one piece of data of any type.</a:t>
            </a: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1" name="Shape 2851"/>
        <p:cNvGrpSpPr/>
        <p:nvPr/>
      </p:nvGrpSpPr>
      <p:grpSpPr>
        <a:xfrm>
          <a:off x="0" y="0"/>
          <a:ext cx="0" cy="0"/>
          <a:chOff x="0" y="0"/>
          <a:chExt cx="0" cy="0"/>
        </a:xfrm>
      </p:grpSpPr>
      <p:sp>
        <p:nvSpPr>
          <p:cNvPr id="2852" name="Google Shape;2852;g5882ce6cd3_0_1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3" name="Google Shape;2853;g5882ce6cd3_0_1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we have a Some value, we know that a value is present and the value is held within the Some. When we have a None value, in some sense, it means the same thing as null:we don’t have a valid value.</a:t>
            </a: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9" name="Shape 2859"/>
        <p:cNvGrpSpPr/>
        <p:nvPr/>
      </p:nvGrpSpPr>
      <p:grpSpPr>
        <a:xfrm>
          <a:off x="0" y="0"/>
          <a:ext cx="0" cy="0"/>
          <a:chOff x="0" y="0"/>
          <a:chExt cx="0" cy="0"/>
        </a:xfrm>
      </p:grpSpPr>
      <p:sp>
        <p:nvSpPr>
          <p:cNvPr id="2860" name="Google Shape;2860;g5882ce6cd3_0_1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5882ce6cd3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we have a value of a type like i8 in Rust, the compiler will ensure that we always have a valid value. We can proceed confidently without having to check for null before using that value. Only when we have an Option&lt;i8&gt; (or whatever type of value we’re working with) do we have to worry about possibly not having a value, and the compiler will make sure we handle that case before using the value.In other words, you have to convert an Option&lt;T&gt; to a T before you can perform T operations with it. Generally, this helps catch one of the most common issues with null: assuming that something isn’t null when it actually is.</a:t>
            </a:r>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7" name="Shape 2867"/>
        <p:cNvGrpSpPr/>
        <p:nvPr/>
      </p:nvGrpSpPr>
      <p:grpSpPr>
        <a:xfrm>
          <a:off x="0" y="0"/>
          <a:ext cx="0" cy="0"/>
          <a:chOff x="0" y="0"/>
          <a:chExt cx="0" cy="0"/>
        </a:xfrm>
      </p:grpSpPr>
      <p:sp>
        <p:nvSpPr>
          <p:cNvPr id="2868" name="Google Shape;2868;g5882ce6cd3_0_2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5882ce6cd3_0_2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Not having to worry about incorrectly assuming a not-null value helps you to be more confident in your code. In order to have a value that can possibly be null, you must explicitly opt in by making the type of that value Option&lt;T&gt;. Then, when you use that value, you are required to explicitly handle the case when the value is null. </a:t>
            </a: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4" name="Shape 2874"/>
        <p:cNvGrpSpPr/>
        <p:nvPr/>
      </p:nvGrpSpPr>
      <p:grpSpPr>
        <a:xfrm>
          <a:off x="0" y="0"/>
          <a:ext cx="0" cy="0"/>
          <a:chOff x="0" y="0"/>
          <a:chExt cx="0" cy="0"/>
        </a:xfrm>
      </p:grpSpPr>
      <p:sp>
        <p:nvSpPr>
          <p:cNvPr id="2875" name="Google Shape;2875;g5cc7cfc2e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5cc7cfc2e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9" name="Shape 2879"/>
        <p:cNvGrpSpPr/>
        <p:nvPr/>
      </p:nvGrpSpPr>
      <p:grpSpPr>
        <a:xfrm>
          <a:off x="0" y="0"/>
          <a:ext cx="0" cy="0"/>
          <a:chOff x="0" y="0"/>
          <a:chExt cx="0" cy="0"/>
        </a:xfrm>
      </p:grpSpPr>
      <p:sp>
        <p:nvSpPr>
          <p:cNvPr id="2880" name="Google Shape;2880;g5882ce6cd3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1" name="Google Shape;2881;g5882ce6cd3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6" name="Shape 2886"/>
        <p:cNvGrpSpPr/>
        <p:nvPr/>
      </p:nvGrpSpPr>
      <p:grpSpPr>
        <a:xfrm>
          <a:off x="0" y="0"/>
          <a:ext cx="0" cy="0"/>
          <a:chOff x="0" y="0"/>
          <a:chExt cx="0" cy="0"/>
        </a:xfrm>
      </p:grpSpPr>
      <p:sp>
        <p:nvSpPr>
          <p:cNvPr id="2887" name="Google Shape;2887;g5882ce6cd3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8" name="Google Shape;2888;g5882ce6cd3_0_2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882ce6cd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882ce6cd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5" name="Shape 2895"/>
        <p:cNvGrpSpPr/>
        <p:nvPr/>
      </p:nvGrpSpPr>
      <p:grpSpPr>
        <a:xfrm>
          <a:off x="0" y="0"/>
          <a:ext cx="0" cy="0"/>
          <a:chOff x="0" y="0"/>
          <a:chExt cx="0" cy="0"/>
        </a:xfrm>
      </p:grpSpPr>
      <p:sp>
        <p:nvSpPr>
          <p:cNvPr id="2896" name="Google Shape;2896;g5882ce6cd3_0_2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7" name="Google Shape;2897;g5882ce6cd3_0_2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 we’ve a function that can take an unknown United States coin and, in a similar way as the counting machine, determine which coin it is and return its value in cents.</a:t>
            </a: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3" name="Shape 2903"/>
        <p:cNvGrpSpPr/>
        <p:nvPr/>
      </p:nvGrpSpPr>
      <p:grpSpPr>
        <a:xfrm>
          <a:off x="0" y="0"/>
          <a:ext cx="0" cy="0"/>
          <a:chOff x="0" y="0"/>
          <a:chExt cx="0" cy="0"/>
        </a:xfrm>
      </p:grpSpPr>
      <p:sp>
        <p:nvSpPr>
          <p:cNvPr id="2904" name="Google Shape;2904;g5882ce6cd3_0_20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5" name="Google Shape;2905;g5882ce6cd3_0_2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First, we list the match keyword followed by an expression, which in this case is the value coin. The type of coin in this example is the Coin enum that we defined in function parameter.Next are the match arms. An arm has two parts: a pattern and some code. The first arm here has a pattern that is the value Coin::Penny and then the =&gt; operator that separates the pattern and the code to run. The code in this case is just the value 1. Each arm is separated from the next with a comma.When the match expression executes, it compares the resulting value against the pattern of each arm, in order. If a pattern matches the value, the code associated with that pattern is executed. If that pattern doesn’t match the value, execution continues to the next arm, much as in a coin-sorting machine. We can have as many arms as we need, our match has four arms.</a:t>
            </a:r>
            <a:endParaRPr sz="1400"/>
          </a:p>
          <a:p>
            <a:pPr indent="0" lvl="0" marL="0" rtl="0" algn="l">
              <a:spcBef>
                <a:spcPts val="0"/>
              </a:spcBef>
              <a:spcAft>
                <a:spcPts val="0"/>
              </a:spcAft>
              <a:buClr>
                <a:schemeClr val="dk1"/>
              </a:buClr>
              <a:buSzPts val="1100"/>
              <a:buFont typeface="Arial"/>
              <a:buNone/>
            </a:pPr>
            <a:r>
              <a:rPr lang="en-GB" sz="1400"/>
              <a:t>The code associated with each arm is an expression, and the resulting value of the expression in the matching arm is the value that gets returned for the entire match expression.</a:t>
            </a:r>
            <a:endParaRPr sz="1400"/>
          </a:p>
          <a:p>
            <a:pPr indent="0" lvl="0" marL="0" rtl="0" algn="l">
              <a:spcBef>
                <a:spcPts val="0"/>
              </a:spcBef>
              <a:spcAft>
                <a:spcPts val="0"/>
              </a:spcAft>
              <a:buNone/>
            </a:pPr>
            <a:r>
              <a:t/>
            </a:r>
            <a:endParaRPr sz="1400"/>
          </a:p>
        </p:txBody>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1" name="Shape 2911"/>
        <p:cNvGrpSpPr/>
        <p:nvPr/>
      </p:nvGrpSpPr>
      <p:grpSpPr>
        <a:xfrm>
          <a:off x="0" y="0"/>
          <a:ext cx="0" cy="0"/>
          <a:chOff x="0" y="0"/>
          <a:chExt cx="0" cy="0"/>
        </a:xfrm>
      </p:grpSpPr>
      <p:sp>
        <p:nvSpPr>
          <p:cNvPr id="2912" name="Google Shape;2912;g5882ce6cd3_0_2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5882ce6cd3_0_2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8" name="Shape 2918"/>
        <p:cNvGrpSpPr/>
        <p:nvPr/>
      </p:nvGrpSpPr>
      <p:grpSpPr>
        <a:xfrm>
          <a:off x="0" y="0"/>
          <a:ext cx="0" cy="0"/>
          <a:chOff x="0" y="0"/>
          <a:chExt cx="0" cy="0"/>
        </a:xfrm>
      </p:grpSpPr>
      <p:sp>
        <p:nvSpPr>
          <p:cNvPr id="2919" name="Google Shape;2919;g5882ce6cd3_0_2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5882ce6cd3_0_2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6" name="Shape 2926"/>
        <p:cNvGrpSpPr/>
        <p:nvPr/>
      </p:nvGrpSpPr>
      <p:grpSpPr>
        <a:xfrm>
          <a:off x="0" y="0"/>
          <a:ext cx="0" cy="0"/>
          <a:chOff x="0" y="0"/>
          <a:chExt cx="0" cy="0"/>
        </a:xfrm>
      </p:grpSpPr>
      <p:sp>
        <p:nvSpPr>
          <p:cNvPr id="2927" name="Google Shape;2927;g5882ce6cd3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8" name="Google Shape;2928;g5882ce6cd3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3" name="Shape 2933"/>
        <p:cNvGrpSpPr/>
        <p:nvPr/>
      </p:nvGrpSpPr>
      <p:grpSpPr>
        <a:xfrm>
          <a:off x="0" y="0"/>
          <a:ext cx="0" cy="0"/>
          <a:chOff x="0" y="0"/>
          <a:chExt cx="0" cy="0"/>
        </a:xfrm>
      </p:grpSpPr>
      <p:sp>
        <p:nvSpPr>
          <p:cNvPr id="2934" name="Google Shape;2934;g5882ce6cd3_0_2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5" name="Google Shape;2935;g5882ce6cd3_0_2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1" name="Shape 2941"/>
        <p:cNvGrpSpPr/>
        <p:nvPr/>
      </p:nvGrpSpPr>
      <p:grpSpPr>
        <a:xfrm>
          <a:off x="0" y="0"/>
          <a:ext cx="0" cy="0"/>
          <a:chOff x="0" y="0"/>
          <a:chExt cx="0" cy="0"/>
        </a:xfrm>
      </p:grpSpPr>
      <p:sp>
        <p:nvSpPr>
          <p:cNvPr id="2942" name="Google Shape;2942;g5882ce6cd3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3" name="Google Shape;2943;g5882ce6cd3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 the match expression for this code, we add a variable called state to the pattern that matches values of the variant Coin::Quarter. When a Coin::Quarter matches, the state variable will bind to the value of that quarter’s state. Then we can use state in the code for that arm.</a:t>
            </a: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0" name="Shape 2950"/>
        <p:cNvGrpSpPr/>
        <p:nvPr/>
      </p:nvGrpSpPr>
      <p:grpSpPr>
        <a:xfrm>
          <a:off x="0" y="0"/>
          <a:ext cx="0" cy="0"/>
          <a:chOff x="0" y="0"/>
          <a:chExt cx="0" cy="0"/>
        </a:xfrm>
      </p:grpSpPr>
      <p:sp>
        <p:nvSpPr>
          <p:cNvPr id="2951" name="Google Shape;2951;g5882ce6cd3_0_2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2" name="Google Shape;2952;g5882ce6cd3_0_2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7" name="Shape 2957"/>
        <p:cNvGrpSpPr/>
        <p:nvPr/>
      </p:nvGrpSpPr>
      <p:grpSpPr>
        <a:xfrm>
          <a:off x="0" y="0"/>
          <a:ext cx="0" cy="0"/>
          <a:chOff x="0" y="0"/>
          <a:chExt cx="0" cy="0"/>
        </a:xfrm>
      </p:grpSpPr>
      <p:sp>
        <p:nvSpPr>
          <p:cNvPr id="2958" name="Google Shape;2958;g5cc7cfc2e6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9" name="Google Shape;2959;g5cc7cfc2e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2" name="Shape 2962"/>
        <p:cNvGrpSpPr/>
        <p:nvPr/>
      </p:nvGrpSpPr>
      <p:grpSpPr>
        <a:xfrm>
          <a:off x="0" y="0"/>
          <a:ext cx="0" cy="0"/>
          <a:chOff x="0" y="0"/>
          <a:chExt cx="0" cy="0"/>
        </a:xfrm>
      </p:grpSpPr>
      <p:sp>
        <p:nvSpPr>
          <p:cNvPr id="2963" name="Google Shape;2963;g5882ce6cd3_0_2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5882ce6cd3_0_2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882ce6cd3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882ce6cd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9" name="Shape 2969"/>
        <p:cNvGrpSpPr/>
        <p:nvPr/>
      </p:nvGrpSpPr>
      <p:grpSpPr>
        <a:xfrm>
          <a:off x="0" y="0"/>
          <a:ext cx="0" cy="0"/>
          <a:chOff x="0" y="0"/>
          <a:chExt cx="0" cy="0"/>
        </a:xfrm>
      </p:grpSpPr>
      <p:sp>
        <p:nvSpPr>
          <p:cNvPr id="2970" name="Google Shape;2970;g5882ce6cd3_0_2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1" name="Google Shape;2971;g5882ce6cd3_0_2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Let’s examine the first execution of plus_one in more detail. When we call plus_one(five), the variable x in the body of plus_one will have the value Some(5). We then compare that against each match arm.</a:t>
            </a:r>
            <a:endParaRPr/>
          </a:p>
          <a:p>
            <a:pPr indent="0" lvl="0" marL="0" rtl="0" algn="l">
              <a:spcBef>
                <a:spcPts val="0"/>
              </a:spcBef>
              <a:spcAft>
                <a:spcPts val="0"/>
              </a:spcAft>
              <a:buNone/>
            </a:pPr>
            <a:r>
              <a:rPr lang="en-GB"/>
              <a:t>None =&gt; None,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The Some(5) value doesn’t match the pattern None, so we continue to the next arm.</a:t>
            </a:r>
            <a:endParaRPr/>
          </a:p>
          <a:p>
            <a:pPr indent="0" lvl="0" marL="0" rtl="0" algn="l">
              <a:spcBef>
                <a:spcPts val="0"/>
              </a:spcBef>
              <a:spcAft>
                <a:spcPts val="0"/>
              </a:spcAft>
              <a:buNone/>
            </a:pPr>
            <a:r>
              <a:rPr lang="en-GB"/>
              <a:t>Some(i) =&gt; Some(i + 1),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Does Some(5) match Some(i)? Why yes it does! We have the same variant. The i binds to the value contained in Some, so i takes the value 5. The code in the match arm is then executed, so we add 1 to the value of i and create a new Some value with our total 6 inside.</a:t>
            </a:r>
            <a:endParaRPr/>
          </a:p>
          <a:p>
            <a:pPr indent="0" lvl="0" marL="0" rtl="0" algn="l">
              <a:spcBef>
                <a:spcPts val="0"/>
              </a:spcBef>
              <a:spcAft>
                <a:spcPts val="0"/>
              </a:spcAft>
              <a:buClr>
                <a:schemeClr val="dk1"/>
              </a:buClr>
              <a:buSzPts val="1100"/>
              <a:buFont typeface="Arial"/>
              <a:buNone/>
            </a:pPr>
            <a:r>
              <a:rPr lang="en-GB"/>
              <a:t>Now let’s consider the second call of plus_one in Listing 6-5, where x is None. We enter the match and compare to the first arm.</a:t>
            </a:r>
            <a:endParaRPr/>
          </a:p>
          <a:p>
            <a:pPr indent="0" lvl="0" marL="0" rtl="0" algn="l">
              <a:spcBef>
                <a:spcPts val="0"/>
              </a:spcBef>
              <a:spcAft>
                <a:spcPts val="0"/>
              </a:spcAft>
              <a:buNone/>
            </a:pPr>
            <a:r>
              <a:rPr lang="en-GB"/>
              <a:t>None =&gt; None,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It matches! There’s no value to add to, so the program stops and returns the None value on the right side of =&gt;. Because the first arm matched, no other arms are compared.</a:t>
            </a:r>
            <a:endParaRPr/>
          </a:p>
          <a:p>
            <a:pPr indent="0" lvl="0" marL="0" rtl="0" algn="l">
              <a:spcBef>
                <a:spcPts val="0"/>
              </a:spcBef>
              <a:spcAft>
                <a:spcPts val="0"/>
              </a:spcAft>
              <a:buNone/>
            </a:pPr>
            <a:r>
              <a:t/>
            </a: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7" name="Shape 2977"/>
        <p:cNvGrpSpPr/>
        <p:nvPr/>
      </p:nvGrpSpPr>
      <p:grpSpPr>
        <a:xfrm>
          <a:off x="0" y="0"/>
          <a:ext cx="0" cy="0"/>
          <a:chOff x="0" y="0"/>
          <a:chExt cx="0" cy="0"/>
        </a:xfrm>
      </p:grpSpPr>
      <p:sp>
        <p:nvSpPr>
          <p:cNvPr id="2978" name="Google Shape;2978;g5882ce6cd3_0_2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5882ce6cd3_0_2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Rust knows that we didn’t cover every possible case and even knows which pattern we forgot! Matches in Rust are </a:t>
            </a:r>
            <a:r>
              <a:rPr i="1" lang="en-GB">
                <a:solidFill>
                  <a:schemeClr val="dk1"/>
                </a:solidFill>
              </a:rPr>
              <a:t>exhaustive</a:t>
            </a:r>
            <a:r>
              <a:rPr lang="en-GB">
                <a:solidFill>
                  <a:schemeClr val="dk1"/>
                </a:solidFill>
              </a:rPr>
              <a:t>: we must exhaust every last possibility in order for the code to be valid. Especially in the case of Option&lt;T&gt;, when Rust prevents us from forgetting to explicitly handle the None case, it protects us from assuming that we have a value when we might have null, thus making the billion-dollar mistake discussed earlier.</a:t>
            </a: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5" name="Shape 2985"/>
        <p:cNvGrpSpPr/>
        <p:nvPr/>
      </p:nvGrpSpPr>
      <p:grpSpPr>
        <a:xfrm>
          <a:off x="0" y="0"/>
          <a:ext cx="0" cy="0"/>
          <a:chOff x="0" y="0"/>
          <a:chExt cx="0" cy="0"/>
        </a:xfrm>
      </p:grpSpPr>
      <p:sp>
        <p:nvSpPr>
          <p:cNvPr id="2986" name="Google Shape;2986;g5882ce6cd3_0_2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5882ce6cd3_0_2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_ pattern will match any value. By putting it after our other arms, the _ will match all the possible cases that aren’t specified before it. The () is just the unit value, so nothing will happen in the _ case. As a result, we can say that we want to do nothing for all the possible values that we don’t list before the _ placeholder.</a:t>
            </a: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4" name="Shape 2994"/>
        <p:cNvGrpSpPr/>
        <p:nvPr/>
      </p:nvGrpSpPr>
      <p:grpSpPr>
        <a:xfrm>
          <a:off x="0" y="0"/>
          <a:ext cx="0" cy="0"/>
          <a:chOff x="0" y="0"/>
          <a:chExt cx="0" cy="0"/>
        </a:xfrm>
      </p:grpSpPr>
      <p:sp>
        <p:nvSpPr>
          <p:cNvPr id="2995" name="Google Shape;2995;g5cc7cfc2e6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6" name="Google Shape;2996;g5cc7cfc2e6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0" name="Shape 3000"/>
        <p:cNvGrpSpPr/>
        <p:nvPr/>
      </p:nvGrpSpPr>
      <p:grpSpPr>
        <a:xfrm>
          <a:off x="0" y="0"/>
          <a:ext cx="0" cy="0"/>
          <a:chOff x="0" y="0"/>
          <a:chExt cx="0" cy="0"/>
        </a:xfrm>
      </p:grpSpPr>
      <p:sp>
        <p:nvSpPr>
          <p:cNvPr id="3001" name="Google Shape;3001;g5882ce6cd3_0_2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2" name="Google Shape;3002;g5882ce6cd3_0_2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GB" sz="1200"/>
              <a:t>Rust has a number of features related to scopes. This is sometimes called “the module system,” but it encompasses more than just modules:</a:t>
            </a:r>
            <a:endParaRPr sz="1200"/>
          </a:p>
        </p:txBody>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7" name="Shape 3007"/>
        <p:cNvGrpSpPr/>
        <p:nvPr/>
      </p:nvGrpSpPr>
      <p:grpSpPr>
        <a:xfrm>
          <a:off x="0" y="0"/>
          <a:ext cx="0" cy="0"/>
          <a:chOff x="0" y="0"/>
          <a:chExt cx="0" cy="0"/>
        </a:xfrm>
      </p:grpSpPr>
      <p:sp>
        <p:nvSpPr>
          <p:cNvPr id="3008" name="Google Shape;3008;g5882ce6cd3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9" name="Google Shape;3009;g5882ce6cd3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4" name="Shape 3014"/>
        <p:cNvGrpSpPr/>
        <p:nvPr/>
      </p:nvGrpSpPr>
      <p:grpSpPr>
        <a:xfrm>
          <a:off x="0" y="0"/>
          <a:ext cx="0" cy="0"/>
          <a:chOff x="0" y="0"/>
          <a:chExt cx="0" cy="0"/>
        </a:xfrm>
      </p:grpSpPr>
      <p:sp>
        <p:nvSpPr>
          <p:cNvPr id="3015" name="Google Shape;3015;g5882ce6cd3_0_2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6" name="Google Shape;3016;g5882ce6cd3_0_2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Because Cargo created a Cargo.toml, that means we now have a package. If we look at the contents of Cargo.toml, there’s no mention of src/main.rs. However, Cargo’s conventions are that if you have a src directory containing main.rs in the same directory as a package’s Cargo.toml, Cargo knows this package contains a binary crate with the same name as the package, and src/main.rs is its crate root. Another convention of Cargo’s is that if the package directory contains src/lib.rs, the package contains a library crate with the same name as the package, and src/lib.rs is its crate root. The crate root files are passed by Cargo to rustc to actually build the library or binary.</a:t>
            </a:r>
            <a:endParaRPr/>
          </a:p>
          <a:p>
            <a:pPr indent="0" lvl="0" marL="0" rtl="0" algn="l">
              <a:spcBef>
                <a:spcPts val="0"/>
              </a:spcBef>
              <a:spcAft>
                <a:spcPts val="0"/>
              </a:spcAft>
              <a:buClr>
                <a:schemeClr val="dk1"/>
              </a:buClr>
              <a:buSzPts val="1100"/>
              <a:buFont typeface="Arial"/>
              <a:buNone/>
            </a:pPr>
            <a:r>
              <a:rPr lang="en-GB"/>
              <a:t>A package can contain zero or one library crates and as many binary crates as you’d like. There must be at least one crate (either a library or a binary) in a package.</a:t>
            </a:r>
            <a:endParaRPr/>
          </a:p>
          <a:p>
            <a:pPr indent="0" lvl="0" marL="0" rtl="0" algn="l">
              <a:spcBef>
                <a:spcPts val="0"/>
              </a:spcBef>
              <a:spcAft>
                <a:spcPts val="0"/>
              </a:spcAft>
              <a:buNone/>
            </a:pPr>
            <a:r>
              <a:rPr lang="en-GB"/>
              <a:t>If a package contains both src/main.rs and src/lib.rs, then it has two crates: a library and a binary, both with the same name. If we only had one of the two, the package would have either a single library or binary crate. A package can have multiple binary crates by placing files in the src/bin directory: each file will be a separate binary crate.</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1" name="Shape 3021"/>
        <p:cNvGrpSpPr/>
        <p:nvPr/>
      </p:nvGrpSpPr>
      <p:grpSpPr>
        <a:xfrm>
          <a:off x="0" y="0"/>
          <a:ext cx="0" cy="0"/>
          <a:chOff x="0" y="0"/>
          <a:chExt cx="0" cy="0"/>
        </a:xfrm>
      </p:grpSpPr>
      <p:sp>
        <p:nvSpPr>
          <p:cNvPr id="3022" name="Google Shape;3022;g5882ce6cd3_0_2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3" name="Google Shape;3023;g5882ce6cd3_0_2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8" name="Shape 3028"/>
        <p:cNvGrpSpPr/>
        <p:nvPr/>
      </p:nvGrpSpPr>
      <p:grpSpPr>
        <a:xfrm>
          <a:off x="0" y="0"/>
          <a:ext cx="0" cy="0"/>
          <a:chOff x="0" y="0"/>
          <a:chExt cx="0" cy="0"/>
        </a:xfrm>
      </p:grpSpPr>
      <p:sp>
        <p:nvSpPr>
          <p:cNvPr id="3029" name="Google Shape;3029;g5882ce6cd3_0_2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0" name="Google Shape;3030;g5882ce6cd3_0_2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5" name="Shape 3035"/>
        <p:cNvGrpSpPr/>
        <p:nvPr/>
      </p:nvGrpSpPr>
      <p:grpSpPr>
        <a:xfrm>
          <a:off x="0" y="0"/>
          <a:ext cx="0" cy="0"/>
          <a:chOff x="0" y="0"/>
          <a:chExt cx="0" cy="0"/>
        </a:xfrm>
      </p:grpSpPr>
      <p:sp>
        <p:nvSpPr>
          <p:cNvPr id="3036" name="Google Shape;3036;g5882ce6cd3_0_2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5882ce6cd3_0_2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structure our code by organizing our code in multiple modules. We’ve defined two functions, guitar and main. We’ve defined the guitar function within a mod block. This block defines a module named sound.</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882ce6cd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882ce6cd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2" name="Shape 3042"/>
        <p:cNvGrpSpPr/>
        <p:nvPr/>
      </p:nvGrpSpPr>
      <p:grpSpPr>
        <a:xfrm>
          <a:off x="0" y="0"/>
          <a:ext cx="0" cy="0"/>
          <a:chOff x="0" y="0"/>
          <a:chExt cx="0" cy="0"/>
        </a:xfrm>
      </p:grpSpPr>
      <p:sp>
        <p:nvSpPr>
          <p:cNvPr id="3043" name="Google Shape;3043;g5882ce6cd3_0_2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4" name="Google Shape;3044;g5882ce6cd3_0_2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example, we defined a sound module. We then defined two modules within the sound module named instrument and voice. The instrument module has another module defined within it, woodwind, and that module contains a function named clarinet.</a:t>
            </a: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9" name="Shape 3049"/>
        <p:cNvGrpSpPr/>
        <p:nvPr/>
      </p:nvGrpSpPr>
      <p:grpSpPr>
        <a:xfrm>
          <a:off x="0" y="0"/>
          <a:ext cx="0" cy="0"/>
          <a:chOff x="0" y="0"/>
          <a:chExt cx="0" cy="0"/>
        </a:xfrm>
      </p:grpSpPr>
      <p:sp>
        <p:nvSpPr>
          <p:cNvPr id="3050" name="Google Shape;3050;g5882ce6cd3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5882ce6cd3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tree shows how some of the modules nest inside one another (such as woodwind nests inside instrument) and how some modules are siblings to each other (instrument and voice are both defined within sound). The entire module tree is rooted under the implicit module named crate.</a:t>
            </a: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6" name="Shape 3056"/>
        <p:cNvGrpSpPr/>
        <p:nvPr/>
      </p:nvGrpSpPr>
      <p:grpSpPr>
        <a:xfrm>
          <a:off x="0" y="0"/>
          <a:ext cx="0" cy="0"/>
          <a:chOff x="0" y="0"/>
          <a:chExt cx="0" cy="0"/>
        </a:xfrm>
      </p:grpSpPr>
      <p:sp>
        <p:nvSpPr>
          <p:cNvPr id="3057" name="Google Shape;3057;g5882ce6cd3_0_2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8" name="Google Shape;3058;g5882ce6cd3_0_2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3" name="Shape 3063"/>
        <p:cNvGrpSpPr/>
        <p:nvPr/>
      </p:nvGrpSpPr>
      <p:grpSpPr>
        <a:xfrm>
          <a:off x="0" y="0"/>
          <a:ext cx="0" cy="0"/>
          <a:chOff x="0" y="0"/>
          <a:chExt cx="0" cy="0"/>
        </a:xfrm>
      </p:grpSpPr>
      <p:sp>
        <p:nvSpPr>
          <p:cNvPr id="3064" name="Google Shape;3064;g5882ce6cd3_0_2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5" name="Google Shape;3065;g5882ce6cd3_0_2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0" name="Shape 3070"/>
        <p:cNvGrpSpPr/>
        <p:nvPr/>
      </p:nvGrpSpPr>
      <p:grpSpPr>
        <a:xfrm>
          <a:off x="0" y="0"/>
          <a:ext cx="0" cy="0"/>
          <a:chOff x="0" y="0"/>
          <a:chExt cx="0" cy="0"/>
        </a:xfrm>
      </p:grpSpPr>
      <p:sp>
        <p:nvSpPr>
          <p:cNvPr id="3071" name="Google Shape;3071;g5882ce6cd3_0_2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2" name="Google Shape;3072;g5882ce6cd3_0_2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The first way we’re calling the clarinet function from the main function uses an absolute path. Because clarinet is defined within the same crate as main, we use the crate keyword to start an absolute path. Then we include each of the modules until we make our way to clarinet. This is similar to specifying the path /sound/instrument/clarinet to run the program at that location on your computer; using the crate name to start from the crate root is like using / to start from the filesystem root in your shell.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The second way we’re calling the clarinet function from the main function uses a relative path. The path starts with the name sound, a module defined at the same level of the module tree as the main function. This is similar to specifying the path sound/instrument/clarinet to run the program at that location on your computer; starting with a name means that the path is relative.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code won’t compile yet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The error messages say that module instrument is private. We can see that we have the correct paths for the instrument module and the clarinet function, but Rust won’t let us use them because they’re private. It’s time to learn about the pub keyword.</a:t>
            </a:r>
            <a:endParaRPr/>
          </a:p>
          <a:p>
            <a:pPr indent="0" lvl="0" marL="0" rtl="0" algn="l">
              <a:spcBef>
                <a:spcPts val="0"/>
              </a:spcBef>
              <a:spcAft>
                <a:spcPts val="0"/>
              </a:spcAft>
              <a:buNone/>
            </a:pPr>
            <a:r>
              <a:t/>
            </a: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7" name="Shape 3077"/>
        <p:cNvGrpSpPr/>
        <p:nvPr/>
      </p:nvGrpSpPr>
      <p:grpSpPr>
        <a:xfrm>
          <a:off x="0" y="0"/>
          <a:ext cx="0" cy="0"/>
          <a:chOff x="0" y="0"/>
          <a:chExt cx="0" cy="0"/>
        </a:xfrm>
      </p:grpSpPr>
      <p:sp>
        <p:nvSpPr>
          <p:cNvPr id="3078" name="Google Shape;3078;g5882ce6cd3_0_2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9" name="Google Shape;3079;g5882ce6cd3_0_2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want to make an item like a function or struct private, you put it in a module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other words, items without the pub keyword are private as you look “down” the module tree from the current module, but items without the pub keyword are public as you look “up” the tree from the current module. Again, think of a filesystem: if you don’t have permissions to a directory, you can’t look into it from its parent directory. If you do have permissions to a directory, you can look inside it and any of its ancestor directories.</a:t>
            </a:r>
            <a:endParaRPr/>
          </a:p>
          <a:p>
            <a:pPr indent="0" lvl="0" marL="0" rtl="0" algn="l">
              <a:spcBef>
                <a:spcPts val="0"/>
              </a:spcBef>
              <a:spcAft>
                <a:spcPts val="0"/>
              </a:spcAft>
              <a:buNone/>
            </a:pPr>
            <a:r>
              <a:t/>
            </a: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4" name="Shape 3084"/>
        <p:cNvGrpSpPr/>
        <p:nvPr/>
      </p:nvGrpSpPr>
      <p:grpSpPr>
        <a:xfrm>
          <a:off x="0" y="0"/>
          <a:ext cx="0" cy="0"/>
          <a:chOff x="0" y="0"/>
          <a:chExt cx="0" cy="0"/>
        </a:xfrm>
      </p:grpSpPr>
      <p:sp>
        <p:nvSpPr>
          <p:cNvPr id="3085" name="Google Shape;3085;g5882ce6cd3_0_2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6" name="Google Shape;3086;g5882ce6cd3_0_2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privacy rules apply to structs, enums, functions, and methods as well as modules.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So we will add the pub keyword to both module and the function within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In the absolute path case, we start with crate, the root of our crate. From there, we have sound, and it is a module that is defined in the crate root. The sound module isn’t public, but because the main function is defined in the same module that sound is defined, we’re allowed to refer to sound from main. Next is instrument, which is a module marked with pub. We can access the parent module of instrument, so we’re allowed to access instrument. Finally, clarinet is a function marked with pub and we can access its parent module, so this function call works!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In the relative path case, the logic is the same as the absolute path except for the first step. Rather than starting from the crate root, the path starts from sound. The sound module is defined within the same module as main is, so the relative path starting from the module in which main is defined works. Then because instrument and clarinet are marked with pub, the rest of the path works and this function call is valid as well!</a:t>
            </a:r>
            <a:endParaRPr/>
          </a:p>
          <a:p>
            <a:pPr indent="0" lvl="0" marL="0" rtl="0" algn="l">
              <a:spcBef>
                <a:spcPts val="0"/>
              </a:spcBef>
              <a:spcAft>
                <a:spcPts val="0"/>
              </a:spcAft>
              <a:buNone/>
            </a:pPr>
            <a:r>
              <a:t/>
            </a: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1" name="Shape 3091"/>
        <p:cNvGrpSpPr/>
        <p:nvPr/>
      </p:nvGrpSpPr>
      <p:grpSpPr>
        <a:xfrm>
          <a:off x="0" y="0"/>
          <a:ext cx="0" cy="0"/>
          <a:chOff x="0" y="0"/>
          <a:chExt cx="0" cy="0"/>
        </a:xfrm>
      </p:grpSpPr>
      <p:sp>
        <p:nvSpPr>
          <p:cNvPr id="3092" name="Google Shape;3092;g5882ce6cd3_0_2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3" name="Google Shape;3093;g5882ce6cd3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also construct relative paths beginning with super. Doing so is like starting a filesystem path with ..: the path starts from the parent module, rather than the current module.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Super eliminates the need of respecifying the path if a module is moved inside another module. E.g. if instrument module is moved inside sound module in this case.</a:t>
            </a: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8" name="Shape 3098"/>
        <p:cNvGrpSpPr/>
        <p:nvPr/>
      </p:nvGrpSpPr>
      <p:grpSpPr>
        <a:xfrm>
          <a:off x="0" y="0"/>
          <a:ext cx="0" cy="0"/>
          <a:chOff x="0" y="0"/>
          <a:chExt cx="0" cy="0"/>
        </a:xfrm>
      </p:grpSpPr>
      <p:sp>
        <p:nvSpPr>
          <p:cNvPr id="3099" name="Google Shape;3099;g5882ce6cd3_0_2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0" name="Google Shape;3100;g5882ce6cd3_0_2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You can designate structs and enums to be public in a similar way as we’ve shown with modules and functions, with a few additional details.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a:t>If you use pub before a struct definition, you make the struct public. However, the struct’s fields are still private. You can choose to make each field public or not on a case-by-case basis.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Because the name field of the plant::Vegetable struct is public, in main we can write and read to the name field by using dot notation. We’re not allowed to use the id field in main because it’s private.</a:t>
            </a:r>
            <a:endParaRPr/>
          </a:p>
          <a:p>
            <a:pPr indent="0" lvl="0" marL="0" rtl="0" algn="l">
              <a:spcBef>
                <a:spcPts val="0"/>
              </a:spcBef>
              <a:spcAft>
                <a:spcPts val="0"/>
              </a:spcAft>
              <a:buNone/>
            </a:pPr>
            <a:r>
              <a:t/>
            </a:r>
            <a:endParaRPr/>
          </a:p>
        </p:txBody>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7" name="Shape 3107"/>
        <p:cNvGrpSpPr/>
        <p:nvPr/>
      </p:nvGrpSpPr>
      <p:grpSpPr>
        <a:xfrm>
          <a:off x="0" y="0"/>
          <a:ext cx="0" cy="0"/>
          <a:chOff x="0" y="0"/>
          <a:chExt cx="0" cy="0"/>
        </a:xfrm>
      </p:grpSpPr>
      <p:sp>
        <p:nvSpPr>
          <p:cNvPr id="3108" name="Google Shape;3108;g5882ce6cd3_0_2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9" name="Google Shape;3109;g5882ce6cd3_0_2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make a public enum, all of its variants are public. You only need the pub before the enum keyword.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Because we made the Appetizer enum public, we’re able to use the Soup and Salad variants in main.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882ce6cd3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882ce6cd3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4" name="Shape 3114"/>
        <p:cNvGrpSpPr/>
        <p:nvPr/>
      </p:nvGrpSpPr>
      <p:grpSpPr>
        <a:xfrm>
          <a:off x="0" y="0"/>
          <a:ext cx="0" cy="0"/>
          <a:chOff x="0" y="0"/>
          <a:chExt cx="0" cy="0"/>
        </a:xfrm>
      </p:grpSpPr>
      <p:sp>
        <p:nvSpPr>
          <p:cNvPr id="3115" name="Google Shape;3115;g5882ce6cd3_0_2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6" name="Google Shape;3116;g5882ce6cd3_0_2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many of the paths we’ve written to call functions in the listings in this chapter are long and repetitive.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there’s a way to bring a path into a scope once and then call the items in that path as if they’re local items: with the use keyword.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bring the crate::sound::instrument module into the scope of the main function so that we only have to specify instrument::clarinet to call the clarinet function in main.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Adding use and a path in a scope is similar to creating a symbolic link in the filesystem.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Paths brought into scope with use also check privacy, like any other paths.</a:t>
            </a: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1" name="Shape 3121"/>
        <p:cNvGrpSpPr/>
        <p:nvPr/>
      </p:nvGrpSpPr>
      <p:grpSpPr>
        <a:xfrm>
          <a:off x="0" y="0"/>
          <a:ext cx="0" cy="0"/>
          <a:chOff x="0" y="0"/>
          <a:chExt cx="0" cy="0"/>
        </a:xfrm>
      </p:grpSpPr>
      <p:sp>
        <p:nvSpPr>
          <p:cNvPr id="3122" name="Google Shape;3122;g5882ce6cd3_0_2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3" name="Google Shape;3123;g5882ce6cd3_0_2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If you want to bring an item into scope with use and a relative path, there’s a small difference from directly calling the item using a relative path: instead of starting from a name in the current scope, you must start the path given to use with self.</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8" name="Shape 3128"/>
        <p:cNvGrpSpPr/>
        <p:nvPr/>
      </p:nvGrpSpPr>
      <p:grpSpPr>
        <a:xfrm>
          <a:off x="0" y="0"/>
          <a:ext cx="0" cy="0"/>
          <a:chOff x="0" y="0"/>
          <a:chExt cx="0" cy="0"/>
        </a:xfrm>
      </p:grpSpPr>
      <p:sp>
        <p:nvSpPr>
          <p:cNvPr id="3129" name="Google Shape;3129;g5882ce6cd3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0" name="Google Shape;3130;g5882ce6cd3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Choosing to specify absolute paths with use can make updates easier if the code calling the items moves to a different place in the module tree but the code defining the items does not.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relative path, we would need to change use self::sound::instrument to use super::sound::instrument.</a:t>
            </a: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5" name="Shape 3135"/>
        <p:cNvGrpSpPr/>
        <p:nvPr/>
      </p:nvGrpSpPr>
      <p:grpSpPr>
        <a:xfrm>
          <a:off x="0" y="0"/>
          <a:ext cx="0" cy="0"/>
          <a:chOff x="0" y="0"/>
          <a:chExt cx="0" cy="0"/>
        </a:xfrm>
      </p:grpSpPr>
      <p:sp>
        <p:nvSpPr>
          <p:cNvPr id="3136" name="Google Shape;3136;g5882ce6cd3_0_2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7" name="Google Shape;3137;g5882ce6cd3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could have used the “use” keyword as mentioned here and called the clarinet() function directly.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for functions, it’s considered idiomatic to specify the function’s parent module with use, and then specify the parent module when calling the function.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Doing so rather than specifying the path to the function with use makes it clear that the function isn’t locally defined, while still minimizing repetition of the full path.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2" name="Shape 3142"/>
        <p:cNvGrpSpPr/>
        <p:nvPr/>
      </p:nvGrpSpPr>
      <p:grpSpPr>
        <a:xfrm>
          <a:off x="0" y="0"/>
          <a:ext cx="0" cy="0"/>
          <a:chOff x="0" y="0"/>
          <a:chExt cx="0" cy="0"/>
        </a:xfrm>
      </p:grpSpPr>
      <p:sp>
        <p:nvSpPr>
          <p:cNvPr id="3143" name="Google Shape;3143;g5882ce6cd3_0_2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4" name="Google Shape;3144;g5882ce6cd3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structs, enums, and other items, specifying the full path to the item with use is idiomatic.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is no strong reason to this idiom. It has become a convention to do this way.</a:t>
            </a: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9" name="Shape 3149"/>
        <p:cNvGrpSpPr/>
        <p:nvPr/>
      </p:nvGrpSpPr>
      <p:grpSpPr>
        <a:xfrm>
          <a:off x="0" y="0"/>
          <a:ext cx="0" cy="0"/>
          <a:chOff x="0" y="0"/>
          <a:chExt cx="0" cy="0"/>
        </a:xfrm>
      </p:grpSpPr>
      <p:sp>
        <p:nvSpPr>
          <p:cNvPr id="3150" name="Google Shape;3150;g5882ce6cd3_0_2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1" name="Google Shape;3151;g5882ce6cd3_0_2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6" name="Shape 3156"/>
        <p:cNvGrpSpPr/>
        <p:nvPr/>
      </p:nvGrpSpPr>
      <p:grpSpPr>
        <a:xfrm>
          <a:off x="0" y="0"/>
          <a:ext cx="0" cy="0"/>
          <a:chOff x="0" y="0"/>
          <a:chExt cx="0" cy="0"/>
        </a:xfrm>
      </p:grpSpPr>
      <p:sp>
        <p:nvSpPr>
          <p:cNvPr id="3157" name="Google Shape;3157;g5882ce6cd3_0_2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8" name="Google Shape;3158;g5882ce6cd3_0_2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second use statement, we chose the new name IoResult for the std::io::Result type, which won’t conflict with the Result from std::fmt that we’ve also brought into scope. This is also considered idiomatic</a:t>
            </a: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3" name="Shape 3163"/>
        <p:cNvGrpSpPr/>
        <p:nvPr/>
      </p:nvGrpSpPr>
      <p:grpSpPr>
        <a:xfrm>
          <a:off x="0" y="0"/>
          <a:ext cx="0" cy="0"/>
          <a:chOff x="0" y="0"/>
          <a:chExt cx="0" cy="0"/>
        </a:xfrm>
      </p:grpSpPr>
      <p:sp>
        <p:nvSpPr>
          <p:cNvPr id="3164" name="Google Shape;3164;g5882ce6cd3_0_2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5" name="Google Shape;3165;g5882ce6cd3_0_2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0" name="Shape 3170"/>
        <p:cNvGrpSpPr/>
        <p:nvPr/>
      </p:nvGrpSpPr>
      <p:grpSpPr>
        <a:xfrm>
          <a:off x="0" y="0"/>
          <a:ext cx="0" cy="0"/>
          <a:chOff x="0" y="0"/>
          <a:chExt cx="0" cy="0"/>
        </a:xfrm>
      </p:grpSpPr>
      <p:sp>
        <p:nvSpPr>
          <p:cNvPr id="3171" name="Google Shape;3171;g5882ce6cd3_0_2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5882ce6cd3_0_2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By using pub use, the main function can now call the clarinet function through this new path with performance_group::instrument::clarinet.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we hadn’t specified pub use, the clarinet_trio function can call instrument::clarinet in its scope but main wouldn’t be allowed to take advantage of this new path.</a:t>
            </a: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7" name="Shape 3177"/>
        <p:cNvGrpSpPr/>
        <p:nvPr/>
      </p:nvGrpSpPr>
      <p:grpSpPr>
        <a:xfrm>
          <a:off x="0" y="0"/>
          <a:ext cx="0" cy="0"/>
          <a:chOff x="0" y="0"/>
          <a:chExt cx="0" cy="0"/>
        </a:xfrm>
      </p:grpSpPr>
      <p:sp>
        <p:nvSpPr>
          <p:cNvPr id="3178" name="Google Shape;3178;g5882ce6cd3_0_2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9" name="Google Shape;3179;g5882ce6cd3_0_2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5882ce6cd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5882ce6cd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882ce6cd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882ce6cd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4" name="Shape 3184"/>
        <p:cNvGrpSpPr/>
        <p:nvPr/>
      </p:nvGrpSpPr>
      <p:grpSpPr>
        <a:xfrm>
          <a:off x="0" y="0"/>
          <a:ext cx="0" cy="0"/>
          <a:chOff x="0" y="0"/>
          <a:chExt cx="0" cy="0"/>
        </a:xfrm>
      </p:grpSpPr>
      <p:sp>
        <p:nvSpPr>
          <p:cNvPr id="3185" name="Google Shape;3185;g5882ce6cd3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5882ce6cd3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programs bringing many items into scope from the same package or module, using nested paths can reduce the number of separate use statements needed by a lot!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t>We can use nested paths to bring the same items into scope in one line instead of two, by specifying the common part of the path, then two colons, then curly brackets around a list of the parts of the paths that diffe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1" name="Shape 3191"/>
        <p:cNvGrpSpPr/>
        <p:nvPr/>
      </p:nvGrpSpPr>
      <p:grpSpPr>
        <a:xfrm>
          <a:off x="0" y="0"/>
          <a:ext cx="0" cy="0"/>
          <a:chOff x="0" y="0"/>
          <a:chExt cx="0" cy="0"/>
        </a:xfrm>
      </p:grpSpPr>
      <p:sp>
        <p:nvSpPr>
          <p:cNvPr id="3192" name="Google Shape;3192;g5882ce6cd3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5882ce6cd3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This use statements brings all public items defined in std::collections into the current scope.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GB"/>
              <a:t>Be careful with using the glob operator! It makes it harder to tell what names are in scope and where a name your program uses was defined.</a:t>
            </a: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8" name="Shape 3198"/>
        <p:cNvGrpSpPr/>
        <p:nvPr/>
      </p:nvGrpSpPr>
      <p:grpSpPr>
        <a:xfrm>
          <a:off x="0" y="0"/>
          <a:ext cx="0" cy="0"/>
          <a:chOff x="0" y="0"/>
          <a:chExt cx="0" cy="0"/>
        </a:xfrm>
      </p:grpSpPr>
      <p:sp>
        <p:nvSpPr>
          <p:cNvPr id="3199" name="Google Shape;3199;g5882ce6cd3_0_2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0" name="Google Shape;3200;g5882ce6cd3_0_2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example, notice the semicolon after mod sound. Which means that in src/main.rs file, we are including the functionality of sound module. The sound module it self is defined in src/sound.rs file separately.</a:t>
            </a: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5" name="Shape 3205"/>
        <p:cNvGrpSpPr/>
        <p:nvPr/>
      </p:nvGrpSpPr>
      <p:grpSpPr>
        <a:xfrm>
          <a:off x="0" y="0"/>
          <a:ext cx="0" cy="0"/>
          <a:chOff x="0" y="0"/>
          <a:chExt cx="0" cy="0"/>
        </a:xfrm>
      </p:grpSpPr>
      <p:sp>
        <p:nvSpPr>
          <p:cNvPr id="3206" name="Google Shape;3206;g5882ce6cd3_0_2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7" name="Google Shape;3207;g5882ce6cd3_0_2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2" name="Shape 3212"/>
        <p:cNvGrpSpPr/>
        <p:nvPr/>
      </p:nvGrpSpPr>
      <p:grpSpPr>
        <a:xfrm>
          <a:off x="0" y="0"/>
          <a:ext cx="0" cy="0"/>
          <a:chOff x="0" y="0"/>
          <a:chExt cx="0" cy="0"/>
        </a:xfrm>
      </p:grpSpPr>
      <p:sp>
        <p:nvSpPr>
          <p:cNvPr id="3213" name="Google Shape;3213;g5cc7cfc2e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4" name="Google Shape;3214;g5cc7cfc2e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8" name="Shape 3218"/>
        <p:cNvGrpSpPr/>
        <p:nvPr/>
      </p:nvGrpSpPr>
      <p:grpSpPr>
        <a:xfrm>
          <a:off x="0" y="0"/>
          <a:ext cx="0" cy="0"/>
          <a:chOff x="0" y="0"/>
          <a:chExt cx="0" cy="0"/>
        </a:xfrm>
      </p:grpSpPr>
      <p:sp>
        <p:nvSpPr>
          <p:cNvPr id="3219" name="Google Shape;3219;g5882ce6cd3_0_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0" name="Google Shape;3220;g5882ce6cd3_0_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baseline="30000" lang="en-GB" sz="2400">
                <a:solidFill>
                  <a:srgbClr val="333333"/>
                </a:solidFill>
                <a:highlight>
                  <a:srgbClr val="FFFFFF"/>
                </a:highlight>
              </a:rPr>
              <a:t>*</a:t>
            </a:r>
            <a:r>
              <a:rPr lang="en-GB" sz="2400">
                <a:solidFill>
                  <a:srgbClr val="333333"/>
                </a:solidFill>
                <a:highlight>
                  <a:srgbClr val="FFFFFF"/>
                </a:highlight>
              </a:rPr>
              <a:t> </a:t>
            </a:r>
            <a:r>
              <a:rPr lang="en-GB" sz="1600">
                <a:solidFill>
                  <a:srgbClr val="333333"/>
                </a:solidFill>
                <a:highlight>
                  <a:srgbClr val="FFFFFF"/>
                </a:highlight>
              </a:rPr>
              <a:t>Unlike the</a:t>
            </a:r>
            <a:r>
              <a:rPr lang="en-GB" sz="1600">
                <a:solidFill>
                  <a:srgbClr val="333333"/>
                </a:solidFill>
                <a:highlight>
                  <a:srgbClr val="FFFFFF"/>
                </a:highlight>
              </a:rPr>
              <a:t> built-in array and tuple types, the data these collections point to is stored on the heap, which means the amount of data does not need to be known at compile time and can grow or shrink as the program runs. Each kind of collection has different capabilities and costs, and choosing an appropriate one for your current situation is a skill you’ll develop over time.</a:t>
            </a:r>
            <a:endParaRPr sz="1600">
              <a:solidFill>
                <a:srgbClr val="333333"/>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GB" sz="1600">
                <a:solidFill>
                  <a:srgbClr val="333333"/>
                </a:solidFill>
                <a:highlight>
                  <a:srgbClr val="FFFFFF"/>
                </a:highlight>
              </a:rPr>
              <a:t>To learn more about the kinds of collections provided by the standard library, click on the below link</a:t>
            </a:r>
            <a:endParaRPr sz="1600">
              <a:solidFill>
                <a:srgbClr val="333333"/>
              </a:solidFill>
              <a:highlight>
                <a:srgbClr val="FFFFFF"/>
              </a:highlight>
            </a:endParaRPr>
          </a:p>
          <a:p>
            <a:pPr indent="0" lvl="0" marL="0" rtl="0" algn="l">
              <a:lnSpc>
                <a:spcPct val="115000"/>
              </a:lnSpc>
              <a:spcBef>
                <a:spcPts val="1600"/>
              </a:spcBef>
              <a:spcAft>
                <a:spcPts val="0"/>
              </a:spcAft>
              <a:buClr>
                <a:schemeClr val="dk1"/>
              </a:buClr>
              <a:buSzPts val="1100"/>
              <a:buFont typeface="Arial"/>
              <a:buNone/>
            </a:pPr>
            <a:r>
              <a:rPr lang="en-GB" sz="1600" u="sng">
                <a:solidFill>
                  <a:schemeClr val="hlink"/>
                </a:solidFill>
                <a:hlinkClick r:id="rId2"/>
              </a:rPr>
              <a:t>https://doc.rust-lang.org/1.30.0/std/collections/index.html</a:t>
            </a:r>
            <a:endParaRPr sz="1600">
              <a:solidFill>
                <a:srgbClr val="333333"/>
              </a:solidFill>
              <a:highlight>
                <a:srgbClr val="FFFFFF"/>
              </a:highlight>
            </a:endParaRPr>
          </a:p>
          <a:p>
            <a:pPr indent="0" lvl="0" marL="0" rtl="0" algn="l">
              <a:lnSpc>
                <a:spcPct val="115000"/>
              </a:lnSpc>
              <a:spcBef>
                <a:spcPts val="1600"/>
              </a:spcBef>
              <a:spcAft>
                <a:spcPts val="1600"/>
              </a:spcAft>
              <a:buClr>
                <a:schemeClr val="dk1"/>
              </a:buClr>
              <a:buSzPts val="1100"/>
              <a:buFont typeface="Arial"/>
              <a:buNone/>
            </a:pPr>
            <a:r>
              <a:t/>
            </a:r>
            <a:endParaRPr sz="1600">
              <a:solidFill>
                <a:srgbClr val="333333"/>
              </a:solidFill>
              <a:highlight>
                <a:srgbClr val="FFFFFF"/>
              </a:highlight>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5" name="Shape 3225"/>
        <p:cNvGrpSpPr/>
        <p:nvPr/>
      </p:nvGrpSpPr>
      <p:grpSpPr>
        <a:xfrm>
          <a:off x="0" y="0"/>
          <a:ext cx="0" cy="0"/>
          <a:chOff x="0" y="0"/>
          <a:chExt cx="0" cy="0"/>
        </a:xfrm>
      </p:grpSpPr>
      <p:sp>
        <p:nvSpPr>
          <p:cNvPr id="3226" name="Google Shape;3226;g5882ce6cd3_0_2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7" name="Google Shape;3227;g5882ce6cd3_0_2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such as the lines of text in a file or the prices of items in a shopping cart.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3" name="Shape 3233"/>
        <p:cNvGrpSpPr/>
        <p:nvPr/>
      </p:nvGrpSpPr>
      <p:grpSpPr>
        <a:xfrm>
          <a:off x="0" y="0"/>
          <a:ext cx="0" cy="0"/>
          <a:chOff x="0" y="0"/>
          <a:chExt cx="0" cy="0"/>
        </a:xfrm>
      </p:grpSpPr>
      <p:sp>
        <p:nvSpPr>
          <p:cNvPr id="3234" name="Google Shape;3234;g5882ce6cd3_0_2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5" name="Google Shape;3235;g5882ce6cd3_0_2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Creating The Empty Vector:</a:t>
            </a:r>
            <a:endParaRPr b="1">
              <a:solidFill>
                <a:schemeClr val="dk1"/>
              </a:solidFill>
            </a:endParaRPr>
          </a:p>
          <a:p>
            <a:pPr indent="0" lvl="0" marL="0" rtl="0" algn="l">
              <a:spcBef>
                <a:spcPts val="0"/>
              </a:spcBef>
              <a:spcAft>
                <a:spcPts val="0"/>
              </a:spcAft>
              <a:buClr>
                <a:schemeClr val="dk1"/>
              </a:buClr>
              <a:buSzPts val="1100"/>
              <a:buFont typeface="Arial"/>
              <a:buNone/>
            </a:pPr>
            <a:r>
              <a:rPr lang="en-GB" sz="1200">
                <a:solidFill>
                  <a:srgbClr val="333333"/>
                </a:solidFill>
              </a:rPr>
              <a:t>That we added a type annotation here. Because we aren’t inserting any values into this vector, Rust doesn’t know what kind of elements we intend to store. This is an important point. Vectors are implemented using generics; we’ll cover how to use generics with your own types in Chapter 10. For now, know that the </a:t>
            </a:r>
            <a:r>
              <a:rPr lang="en-GB" sz="1050">
                <a:solidFill>
                  <a:srgbClr val="333333"/>
                </a:solidFill>
                <a:highlight>
                  <a:srgbClr val="F1F1F1"/>
                </a:highlight>
                <a:latin typeface="Courier New"/>
                <a:ea typeface="Courier New"/>
                <a:cs typeface="Courier New"/>
                <a:sym typeface="Courier New"/>
              </a:rPr>
              <a:t>Vec&lt;T&gt;</a:t>
            </a:r>
            <a:r>
              <a:rPr lang="en-GB" sz="1200">
                <a:solidFill>
                  <a:srgbClr val="333333"/>
                </a:solidFill>
              </a:rPr>
              <a:t> type provided by the standard library can hold any type, and when a specific vector holds a specific type, the type is specified within angle brackets. In “Creating two Vector” we have told Rust that the </a:t>
            </a:r>
            <a:r>
              <a:rPr lang="en-GB" sz="1050">
                <a:solidFill>
                  <a:srgbClr val="333333"/>
                </a:solidFill>
                <a:highlight>
                  <a:srgbClr val="F1F1F1"/>
                </a:highlight>
                <a:latin typeface="Courier New"/>
                <a:ea typeface="Courier New"/>
                <a:cs typeface="Courier New"/>
                <a:sym typeface="Courier New"/>
              </a:rPr>
              <a:t>Vec&lt;T&gt;</a:t>
            </a:r>
            <a:r>
              <a:rPr lang="en-GB" sz="1200">
                <a:solidFill>
                  <a:srgbClr val="333333"/>
                </a:solidFill>
              </a:rPr>
              <a:t> in </a:t>
            </a:r>
            <a:r>
              <a:rPr lang="en-GB" sz="1050">
                <a:solidFill>
                  <a:srgbClr val="333333"/>
                </a:solidFill>
                <a:highlight>
                  <a:srgbClr val="F1F1F1"/>
                </a:highlight>
                <a:latin typeface="Courier New"/>
                <a:ea typeface="Courier New"/>
                <a:cs typeface="Courier New"/>
                <a:sym typeface="Courier New"/>
              </a:rPr>
              <a:t>v</a:t>
            </a:r>
            <a:r>
              <a:rPr lang="en-GB" sz="1200">
                <a:solidFill>
                  <a:srgbClr val="333333"/>
                </a:solidFill>
              </a:rPr>
              <a:t> will hold elements of the </a:t>
            </a:r>
            <a:r>
              <a:rPr lang="en-GB" sz="1050">
                <a:solidFill>
                  <a:srgbClr val="333333"/>
                </a:solidFill>
                <a:highlight>
                  <a:srgbClr val="F1F1F1"/>
                </a:highlight>
                <a:latin typeface="Courier New"/>
                <a:ea typeface="Courier New"/>
                <a:cs typeface="Courier New"/>
                <a:sym typeface="Courier New"/>
              </a:rPr>
              <a:t>i32</a:t>
            </a:r>
            <a:r>
              <a:rPr lang="en-GB" sz="1200">
                <a:solidFill>
                  <a:srgbClr val="333333"/>
                </a:solidFill>
              </a:rPr>
              <a:t> type.</a:t>
            </a:r>
            <a:endParaRPr sz="1200">
              <a:solidFill>
                <a:srgbClr val="333333"/>
              </a:solidFill>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b="1" lang="en-GB">
                <a:solidFill>
                  <a:schemeClr val="dk1"/>
                </a:solidFill>
              </a:rPr>
              <a:t>Creating The Vector Containing Values:</a:t>
            </a:r>
            <a:endParaRPr b="1"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In more realistic code, Rust can often infer the type of value you want to store once you insert values, so you rarely need to do this type annotation. It’s more common to create a </a:t>
            </a:r>
            <a:r>
              <a:rPr lang="en-GB" sz="950">
                <a:solidFill>
                  <a:schemeClr val="dk1"/>
                </a:solidFill>
                <a:highlight>
                  <a:srgbClr val="F1F1F1"/>
                </a:highlight>
                <a:latin typeface="Courier New"/>
                <a:ea typeface="Courier New"/>
                <a:cs typeface="Courier New"/>
                <a:sym typeface="Courier New"/>
              </a:rPr>
              <a:t>Vec&lt;T&gt;</a:t>
            </a:r>
            <a:r>
              <a:rPr lang="en-GB" sz="1200">
                <a:solidFill>
                  <a:srgbClr val="333333"/>
                </a:solidFill>
                <a:highlight>
                  <a:srgbClr val="FFFFFF"/>
                </a:highlight>
              </a:rPr>
              <a:t> that has initial values, and Rust provides the </a:t>
            </a:r>
            <a:r>
              <a:rPr lang="en-GB" sz="950">
                <a:solidFill>
                  <a:schemeClr val="dk1"/>
                </a:solidFill>
                <a:highlight>
                  <a:srgbClr val="F1F1F1"/>
                </a:highlight>
                <a:latin typeface="Courier New"/>
                <a:ea typeface="Courier New"/>
                <a:cs typeface="Courier New"/>
                <a:sym typeface="Courier New"/>
              </a:rPr>
              <a:t>vec!</a:t>
            </a:r>
            <a:r>
              <a:rPr lang="en-GB" sz="1200">
                <a:solidFill>
                  <a:srgbClr val="333333"/>
                </a:solidFill>
                <a:highlight>
                  <a:srgbClr val="FFFFFF"/>
                </a:highlight>
              </a:rPr>
              <a:t> macro for convenience. The macro will create a new vector that holds the values you give it. Listing 8-2 creates a new </a:t>
            </a:r>
            <a:r>
              <a:rPr lang="en-GB" sz="950">
                <a:solidFill>
                  <a:schemeClr val="dk1"/>
                </a:solidFill>
                <a:highlight>
                  <a:srgbClr val="F1F1F1"/>
                </a:highlight>
                <a:latin typeface="Courier New"/>
                <a:ea typeface="Courier New"/>
                <a:cs typeface="Courier New"/>
                <a:sym typeface="Courier New"/>
              </a:rPr>
              <a:t>Vec&lt;i32&gt;</a:t>
            </a:r>
            <a:r>
              <a:rPr lang="en-GB" sz="1200">
                <a:solidFill>
                  <a:srgbClr val="333333"/>
                </a:solidFill>
                <a:highlight>
                  <a:srgbClr val="FFFFFF"/>
                </a:highlight>
              </a:rPr>
              <a:t> that holds the values </a:t>
            </a:r>
            <a:r>
              <a:rPr lang="en-GB" sz="950">
                <a:solidFill>
                  <a:schemeClr val="dk1"/>
                </a:solidFill>
                <a:highlight>
                  <a:srgbClr val="F1F1F1"/>
                </a:highlight>
                <a:latin typeface="Courier New"/>
                <a:ea typeface="Courier New"/>
                <a:cs typeface="Courier New"/>
                <a:sym typeface="Courier New"/>
              </a:rPr>
              <a:t>1</a:t>
            </a:r>
            <a:r>
              <a:rPr lang="en-GB" sz="1200">
                <a:solidFill>
                  <a:srgbClr val="333333"/>
                </a:solidFill>
                <a:highlight>
                  <a:srgbClr val="FFFFFF"/>
                </a:highlight>
              </a:rPr>
              <a:t>, </a:t>
            </a:r>
            <a:r>
              <a:rPr lang="en-GB" sz="950">
                <a:solidFill>
                  <a:schemeClr val="dk1"/>
                </a:solidFill>
                <a:highlight>
                  <a:srgbClr val="F1F1F1"/>
                </a:highlight>
                <a:latin typeface="Courier New"/>
                <a:ea typeface="Courier New"/>
                <a:cs typeface="Courier New"/>
                <a:sym typeface="Courier New"/>
              </a:rPr>
              <a:t>2</a:t>
            </a:r>
            <a:r>
              <a:rPr lang="en-GB" sz="1200">
                <a:solidFill>
                  <a:srgbClr val="333333"/>
                </a:solidFill>
                <a:highlight>
                  <a:srgbClr val="FFFFFF"/>
                </a:highlight>
              </a:rPr>
              <a:t>, and </a:t>
            </a:r>
            <a:r>
              <a:rPr lang="en-GB" sz="950">
                <a:solidFill>
                  <a:schemeClr val="dk1"/>
                </a:solidFill>
                <a:highlight>
                  <a:srgbClr val="F1F1F1"/>
                </a:highlight>
                <a:latin typeface="Courier New"/>
                <a:ea typeface="Courier New"/>
                <a:cs typeface="Courier New"/>
                <a:sym typeface="Courier New"/>
              </a:rPr>
              <a:t>3</a:t>
            </a:r>
            <a:r>
              <a:rPr lang="en-GB" sz="1200">
                <a:solidFill>
                  <a:srgbClr val="333333"/>
                </a:solidFill>
                <a:highlight>
                  <a:srgbClr val="FFFFFF"/>
                </a:highlight>
              </a:rPr>
              <a:t>.</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Because we’ve given initial </a:t>
            </a:r>
            <a:r>
              <a:rPr lang="en-GB" sz="950">
                <a:solidFill>
                  <a:schemeClr val="dk1"/>
                </a:solidFill>
                <a:highlight>
                  <a:srgbClr val="F1F1F1"/>
                </a:highlight>
                <a:latin typeface="Courier New"/>
                <a:ea typeface="Courier New"/>
                <a:cs typeface="Courier New"/>
                <a:sym typeface="Courier New"/>
              </a:rPr>
              <a:t>i32</a:t>
            </a:r>
            <a:r>
              <a:rPr lang="en-GB" sz="1200">
                <a:solidFill>
                  <a:srgbClr val="333333"/>
                </a:solidFill>
                <a:highlight>
                  <a:srgbClr val="FFFFFF"/>
                </a:highlight>
              </a:rPr>
              <a:t> values, Rust can infer that the type of </a:t>
            </a:r>
            <a:r>
              <a:rPr lang="en-GB" sz="950">
                <a:solidFill>
                  <a:schemeClr val="dk1"/>
                </a:solidFill>
                <a:highlight>
                  <a:srgbClr val="F1F1F1"/>
                </a:highlight>
                <a:latin typeface="Courier New"/>
                <a:ea typeface="Courier New"/>
                <a:cs typeface="Courier New"/>
                <a:sym typeface="Courier New"/>
              </a:rPr>
              <a:t>v</a:t>
            </a:r>
            <a:r>
              <a:rPr lang="en-GB" sz="1200">
                <a:solidFill>
                  <a:srgbClr val="333333"/>
                </a:solidFill>
                <a:highlight>
                  <a:srgbClr val="FFFFFF"/>
                </a:highlight>
              </a:rPr>
              <a:t> is </a:t>
            </a:r>
            <a:r>
              <a:rPr lang="en-GB" sz="950">
                <a:solidFill>
                  <a:schemeClr val="dk1"/>
                </a:solidFill>
                <a:highlight>
                  <a:srgbClr val="F1F1F1"/>
                </a:highlight>
                <a:latin typeface="Courier New"/>
                <a:ea typeface="Courier New"/>
                <a:cs typeface="Courier New"/>
                <a:sym typeface="Courier New"/>
              </a:rPr>
              <a:t>Vec&lt;i32&gt;</a:t>
            </a:r>
            <a:r>
              <a:rPr lang="en-GB" sz="1200">
                <a:solidFill>
                  <a:srgbClr val="333333"/>
                </a:solidFill>
                <a:highlight>
                  <a:srgbClr val="FFFFFF"/>
                </a:highlight>
              </a:rPr>
              <a:t>, and the type annotation isn’t necessary. Next, we’ll look at how to modify a vector.</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3" name="Shape 3243"/>
        <p:cNvGrpSpPr/>
        <p:nvPr/>
      </p:nvGrpSpPr>
      <p:grpSpPr>
        <a:xfrm>
          <a:off x="0" y="0"/>
          <a:ext cx="0" cy="0"/>
          <a:chOff x="0" y="0"/>
          <a:chExt cx="0" cy="0"/>
        </a:xfrm>
      </p:grpSpPr>
      <p:sp>
        <p:nvSpPr>
          <p:cNvPr id="3244" name="Google Shape;3244;g5882ce6cd3_0_2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5" name="Google Shape;3245;g5882ce6cd3_0_2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To create a vector and then add elements to it, we can use the </a:t>
            </a:r>
            <a:r>
              <a:rPr lang="en-GB" sz="950">
                <a:solidFill>
                  <a:schemeClr val="dk1"/>
                </a:solidFill>
                <a:highlight>
                  <a:srgbClr val="F1F1F1"/>
                </a:highlight>
                <a:latin typeface="Courier New"/>
                <a:ea typeface="Courier New"/>
                <a:cs typeface="Courier New"/>
                <a:sym typeface="Courier New"/>
              </a:rPr>
              <a:t>push</a:t>
            </a:r>
            <a:r>
              <a:rPr lang="en-GB" sz="1200">
                <a:solidFill>
                  <a:srgbClr val="333333"/>
                </a:solidFill>
                <a:highlight>
                  <a:srgbClr val="FFFFFF"/>
                </a:highlight>
              </a:rPr>
              <a:t> method.</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As with any variable, if we want to be able to change its value, we need to make it mutable using the </a:t>
            </a:r>
            <a:r>
              <a:rPr lang="en-GB" sz="950">
                <a:solidFill>
                  <a:schemeClr val="dk1"/>
                </a:solidFill>
                <a:highlight>
                  <a:srgbClr val="F1F1F1"/>
                </a:highlight>
                <a:latin typeface="Courier New"/>
                <a:ea typeface="Courier New"/>
                <a:cs typeface="Courier New"/>
                <a:sym typeface="Courier New"/>
              </a:rPr>
              <a:t>mut</a:t>
            </a:r>
            <a:r>
              <a:rPr lang="en-GB" sz="1200">
                <a:solidFill>
                  <a:srgbClr val="333333"/>
                </a:solidFill>
                <a:highlight>
                  <a:srgbClr val="FFFFFF"/>
                </a:highlight>
              </a:rPr>
              <a:t> keyword, as discussed in Chapter 3. The numbers we place inside are all of type </a:t>
            </a:r>
            <a:r>
              <a:rPr lang="en-GB" sz="950">
                <a:solidFill>
                  <a:schemeClr val="dk1"/>
                </a:solidFill>
                <a:highlight>
                  <a:srgbClr val="F1F1F1"/>
                </a:highlight>
                <a:latin typeface="Courier New"/>
                <a:ea typeface="Courier New"/>
                <a:cs typeface="Courier New"/>
                <a:sym typeface="Courier New"/>
              </a:rPr>
              <a:t>i32</a:t>
            </a:r>
            <a:r>
              <a:rPr lang="en-GB" sz="1200">
                <a:solidFill>
                  <a:srgbClr val="333333"/>
                </a:solidFill>
                <a:highlight>
                  <a:srgbClr val="FFFFFF"/>
                </a:highlight>
              </a:rPr>
              <a:t>, and Rust infers this from the data, so we don’t need the </a:t>
            </a:r>
            <a:r>
              <a:rPr lang="en-GB" sz="950">
                <a:solidFill>
                  <a:schemeClr val="dk1"/>
                </a:solidFill>
                <a:highlight>
                  <a:srgbClr val="F1F1F1"/>
                </a:highlight>
                <a:latin typeface="Courier New"/>
                <a:ea typeface="Courier New"/>
                <a:cs typeface="Courier New"/>
                <a:sym typeface="Courier New"/>
              </a:rPr>
              <a:t>Vec&lt;i32&gt;</a:t>
            </a:r>
            <a:r>
              <a:rPr lang="en-GB" sz="1200">
                <a:solidFill>
                  <a:srgbClr val="333333"/>
                </a:solidFill>
                <a:highlight>
                  <a:srgbClr val="FFFFFF"/>
                </a:highlight>
              </a:rPr>
              <a:t> annotation.</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a:solidFill>
                  <a:srgbClr val="333333"/>
                </a:solidFill>
                <a:highlight>
                  <a:srgbClr val="FFFFFF"/>
                </a:highlight>
              </a:rPr>
              <a:t>Note: Like any other </a:t>
            </a:r>
            <a:r>
              <a:rPr b="1" lang="en-GB" sz="950">
                <a:solidFill>
                  <a:schemeClr val="dk1"/>
                </a:solidFill>
                <a:highlight>
                  <a:srgbClr val="F1F1F1"/>
                </a:highlight>
                <a:latin typeface="Courier New"/>
                <a:ea typeface="Courier New"/>
                <a:cs typeface="Courier New"/>
                <a:sym typeface="Courier New"/>
              </a:rPr>
              <a:t>struct</a:t>
            </a:r>
            <a:r>
              <a:rPr b="1" lang="en-GB" sz="1200">
                <a:solidFill>
                  <a:srgbClr val="333333"/>
                </a:solidFill>
                <a:highlight>
                  <a:srgbClr val="FFFFFF"/>
                </a:highlight>
              </a:rPr>
              <a:t>, a vector is freed when it goes out of scope</a:t>
            </a:r>
            <a:endParaRPr b="1"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When the vector gets dropped, all of its contents are also dropped, meaning those integers it holds will be cleaned up. This may seem like a straightforward point but can get a bit more complicated when you start to introduce references to the elements of the vector.</a:t>
            </a:r>
            <a:endParaRPr b="1" sz="1200">
              <a:solidFill>
                <a:srgbClr val="333333"/>
              </a:solidFill>
              <a:highlight>
                <a:srgbClr val="FFFFFF"/>
              </a:highlight>
            </a:endParaRPr>
          </a:p>
        </p:txBody>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1" name="Shape 3251"/>
        <p:cNvGrpSpPr/>
        <p:nvPr/>
      </p:nvGrpSpPr>
      <p:grpSpPr>
        <a:xfrm>
          <a:off x="0" y="0"/>
          <a:ext cx="0" cy="0"/>
          <a:chOff x="0" y="0"/>
          <a:chExt cx="0" cy="0"/>
        </a:xfrm>
      </p:grpSpPr>
      <p:sp>
        <p:nvSpPr>
          <p:cNvPr id="3252" name="Google Shape;3252;g5882ce6cd3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3" name="Google Shape;3253;g5882ce6cd3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rPr>
              <a:t>To create a vector with value and then add elements to it, we can use the </a:t>
            </a:r>
            <a:r>
              <a:rPr lang="en-GB" sz="950">
                <a:solidFill>
                  <a:schemeClr val="dk1"/>
                </a:solidFill>
                <a:highlight>
                  <a:srgbClr val="F1F1F1"/>
                </a:highlight>
                <a:latin typeface="Courier New"/>
                <a:ea typeface="Courier New"/>
                <a:cs typeface="Courier New"/>
                <a:sym typeface="Courier New"/>
              </a:rPr>
              <a:t>push</a:t>
            </a:r>
            <a:r>
              <a:rPr lang="en-GB" sz="1200">
                <a:solidFill>
                  <a:srgbClr val="333333"/>
                </a:solidFill>
                <a:highlight>
                  <a:srgbClr val="FFFFFF"/>
                </a:highlight>
              </a:rPr>
              <a:t> method,</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As with any variable, if we want to be able to change its value, we need to make it mutable using the </a:t>
            </a:r>
            <a:r>
              <a:rPr lang="en-GB" sz="950">
                <a:solidFill>
                  <a:schemeClr val="dk1"/>
                </a:solidFill>
                <a:highlight>
                  <a:srgbClr val="F1F1F1"/>
                </a:highlight>
                <a:latin typeface="Courier New"/>
                <a:ea typeface="Courier New"/>
                <a:cs typeface="Courier New"/>
                <a:sym typeface="Courier New"/>
              </a:rPr>
              <a:t>mut</a:t>
            </a:r>
            <a:r>
              <a:rPr lang="en-GB" sz="1200">
                <a:solidFill>
                  <a:srgbClr val="333333"/>
                </a:solidFill>
                <a:highlight>
                  <a:srgbClr val="FFFFFF"/>
                </a:highlight>
              </a:rPr>
              <a:t> keyword, as discussed in Chapter 3. The numbers we place inside are all of type </a:t>
            </a:r>
            <a:r>
              <a:rPr lang="en-GB" sz="950">
                <a:solidFill>
                  <a:schemeClr val="dk1"/>
                </a:solidFill>
                <a:highlight>
                  <a:srgbClr val="F1F1F1"/>
                </a:highlight>
                <a:latin typeface="Courier New"/>
                <a:ea typeface="Courier New"/>
                <a:cs typeface="Courier New"/>
                <a:sym typeface="Courier New"/>
              </a:rPr>
              <a:t>i32</a:t>
            </a:r>
            <a:r>
              <a:rPr lang="en-GB" sz="1200">
                <a:solidFill>
                  <a:srgbClr val="333333"/>
                </a:solidFill>
                <a:highlight>
                  <a:srgbClr val="FFFFFF"/>
                </a:highlight>
              </a:rPr>
              <a:t>, and Rust infers this from the data, so we don’t need the </a:t>
            </a:r>
            <a:r>
              <a:rPr lang="en-GB" sz="950">
                <a:solidFill>
                  <a:schemeClr val="dk1"/>
                </a:solidFill>
                <a:highlight>
                  <a:srgbClr val="F1F1F1"/>
                </a:highlight>
                <a:latin typeface="Courier New"/>
                <a:ea typeface="Courier New"/>
                <a:cs typeface="Courier New"/>
                <a:sym typeface="Courier New"/>
              </a:rPr>
              <a:t>Vec&lt;i32&gt;</a:t>
            </a:r>
            <a:r>
              <a:rPr lang="en-GB" sz="1200">
                <a:solidFill>
                  <a:srgbClr val="333333"/>
                </a:solidFill>
                <a:highlight>
                  <a:srgbClr val="FFFFFF"/>
                </a:highlight>
              </a:rPr>
              <a:t> annotation.</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a:solidFill>
                  <a:srgbClr val="333333"/>
                </a:solidFill>
                <a:highlight>
                  <a:srgbClr val="FFFFFF"/>
                </a:highlight>
              </a:rPr>
              <a:t>Note: Like any other </a:t>
            </a:r>
            <a:r>
              <a:rPr b="1" lang="en-GB" sz="950">
                <a:solidFill>
                  <a:schemeClr val="dk1"/>
                </a:solidFill>
                <a:highlight>
                  <a:srgbClr val="F1F1F1"/>
                </a:highlight>
                <a:latin typeface="Courier New"/>
                <a:ea typeface="Courier New"/>
                <a:cs typeface="Courier New"/>
                <a:sym typeface="Courier New"/>
              </a:rPr>
              <a:t>struct</a:t>
            </a:r>
            <a:r>
              <a:rPr b="1" lang="en-GB" sz="1200">
                <a:solidFill>
                  <a:srgbClr val="333333"/>
                </a:solidFill>
                <a:highlight>
                  <a:srgbClr val="FFFFFF"/>
                </a:highlight>
              </a:rPr>
              <a:t>, a vector is freed when it goes out of scope</a:t>
            </a:r>
            <a:endParaRPr b="1" sz="1200">
              <a:solidFill>
                <a:srgbClr val="333333"/>
              </a:solidFill>
              <a:highlight>
                <a:srgbClr val="FFFFFF"/>
              </a:highlight>
            </a:endParaRPr>
          </a:p>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rPr>
              <a:t>When the vector gets dropped, all of its contents are also dropped, meaning those integers it holds will be cleaned up. This may seem like a straightforward point but can get a bit more complicated when you start to introduce references to the elements of the vector.</a:t>
            </a:r>
            <a:endParaRPr b="1" sz="1200">
              <a:solidFill>
                <a:srgbClr val="333333"/>
              </a:solidFill>
              <a:highlight>
                <a:srgbClr val="FFFFFF"/>
              </a:high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882ce6cd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882ce6cd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9" name="Shape 3259"/>
        <p:cNvGrpSpPr/>
        <p:nvPr/>
      </p:nvGrpSpPr>
      <p:grpSpPr>
        <a:xfrm>
          <a:off x="0" y="0"/>
          <a:ext cx="0" cy="0"/>
          <a:chOff x="0" y="0"/>
          <a:chExt cx="0" cy="0"/>
        </a:xfrm>
      </p:grpSpPr>
      <p:sp>
        <p:nvSpPr>
          <p:cNvPr id="3260" name="Google Shape;3260;g5882ce6cd3_0_2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5882ce6cd3_0_2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Now that you know how to create, update, and destroy vectors, knowing how to read their contents is a good next step.</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There are two ways to reference a value stored in a vector. In the examples, we’ve annotated the types of the values that are returned from these functions for extra clarity.</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a:solidFill>
                  <a:srgbClr val="333333"/>
                </a:solidFill>
                <a:highlight>
                  <a:srgbClr val="FFFFFF"/>
                </a:highlight>
              </a:rPr>
              <a:t>Methods of accessing a value in a vector,</a:t>
            </a:r>
            <a:endParaRPr b="1"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 Either with indexing syntax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 The </a:t>
            </a:r>
            <a:r>
              <a:rPr lang="en-GB" sz="950">
                <a:solidFill>
                  <a:schemeClr val="dk1"/>
                </a:solidFill>
                <a:highlight>
                  <a:srgbClr val="F1F1F1"/>
                </a:highlight>
                <a:latin typeface="Courier New"/>
                <a:ea typeface="Courier New"/>
                <a:cs typeface="Courier New"/>
                <a:sym typeface="Courier New"/>
              </a:rPr>
              <a:t>get</a:t>
            </a:r>
            <a:r>
              <a:rPr lang="en-GB" sz="1200">
                <a:solidFill>
                  <a:srgbClr val="333333"/>
                </a:solidFill>
                <a:highlight>
                  <a:srgbClr val="FFFFFF"/>
                </a:highlight>
              </a:rPr>
              <a:t> method.</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Note two details here. First, we use the index value of </a:t>
            </a:r>
            <a:r>
              <a:rPr lang="en-GB" sz="950">
                <a:solidFill>
                  <a:schemeClr val="dk1"/>
                </a:solidFill>
                <a:highlight>
                  <a:srgbClr val="F1F1F1"/>
                </a:highlight>
                <a:latin typeface="Courier New"/>
                <a:ea typeface="Courier New"/>
                <a:cs typeface="Courier New"/>
                <a:sym typeface="Courier New"/>
              </a:rPr>
              <a:t>1</a:t>
            </a:r>
            <a:r>
              <a:rPr lang="en-GB" sz="1200">
                <a:solidFill>
                  <a:srgbClr val="333333"/>
                </a:solidFill>
                <a:highlight>
                  <a:srgbClr val="FFFFFF"/>
                </a:highlight>
              </a:rPr>
              <a:t> to get the second element: vectors are indexed by number, starting at zero. Second, the two ways to get the second element are by using </a:t>
            </a:r>
            <a:r>
              <a:rPr lang="en-GB" sz="950">
                <a:solidFill>
                  <a:schemeClr val="dk1"/>
                </a:solidFill>
                <a:highlight>
                  <a:srgbClr val="F1F1F1"/>
                </a:highlight>
                <a:latin typeface="Courier New"/>
                <a:ea typeface="Courier New"/>
                <a:cs typeface="Courier New"/>
                <a:sym typeface="Courier New"/>
              </a:rPr>
              <a:t>&amp; </a:t>
            </a:r>
            <a:r>
              <a:rPr lang="en-GB" sz="1200">
                <a:solidFill>
                  <a:srgbClr val="333333"/>
                </a:solidFill>
                <a:highlight>
                  <a:srgbClr val="FFFFFF"/>
                </a:highlight>
              </a:rPr>
              <a:t>and </a:t>
            </a:r>
            <a:r>
              <a:rPr lang="en-GB" sz="950">
                <a:solidFill>
                  <a:schemeClr val="dk1"/>
                </a:solidFill>
                <a:highlight>
                  <a:srgbClr val="F1F1F1"/>
                </a:highlight>
                <a:latin typeface="Courier New"/>
                <a:ea typeface="Courier New"/>
                <a:cs typeface="Courier New"/>
                <a:sym typeface="Courier New"/>
              </a:rPr>
              <a:t>[]</a:t>
            </a:r>
            <a:r>
              <a:rPr lang="en-GB" sz="1200">
                <a:solidFill>
                  <a:srgbClr val="333333"/>
                </a:solidFill>
                <a:highlight>
                  <a:srgbClr val="FFFFFF"/>
                </a:highlight>
              </a:rPr>
              <a:t>, which gives us a reference, or by using the </a:t>
            </a:r>
            <a:r>
              <a:rPr lang="en-GB" sz="950">
                <a:solidFill>
                  <a:schemeClr val="dk1"/>
                </a:solidFill>
                <a:highlight>
                  <a:srgbClr val="F1F1F1"/>
                </a:highlight>
                <a:latin typeface="Courier New"/>
                <a:ea typeface="Courier New"/>
                <a:cs typeface="Courier New"/>
                <a:sym typeface="Courier New"/>
              </a:rPr>
              <a:t>get</a:t>
            </a:r>
            <a:r>
              <a:rPr lang="en-GB" sz="1200">
                <a:solidFill>
                  <a:srgbClr val="333333"/>
                </a:solidFill>
                <a:highlight>
                  <a:srgbClr val="FFFFFF"/>
                </a:highlight>
              </a:rPr>
              <a:t> method with the index passed as an argument, which gives us an </a:t>
            </a:r>
            <a:r>
              <a:rPr lang="en-GB" sz="950">
                <a:solidFill>
                  <a:schemeClr val="dk1"/>
                </a:solidFill>
                <a:highlight>
                  <a:srgbClr val="F1F1F1"/>
                </a:highlight>
                <a:latin typeface="Courier New"/>
                <a:ea typeface="Courier New"/>
                <a:cs typeface="Courier New"/>
                <a:sym typeface="Courier New"/>
              </a:rPr>
              <a:t>Option&lt;&amp;T&gt;</a:t>
            </a:r>
            <a:r>
              <a:rPr lang="en-GB" sz="1200">
                <a:solidFill>
                  <a:srgbClr val="333333"/>
                </a:solidFill>
                <a:highlight>
                  <a:srgbClr val="FFFFFF"/>
                </a:highlight>
              </a:rPr>
              <a:t>.</a:t>
            </a:r>
            <a:endParaRPr sz="1200">
              <a:solidFill>
                <a:srgbClr val="333333"/>
              </a:solidFill>
              <a:highlight>
                <a:srgbClr val="FFFFFF"/>
              </a:highlight>
            </a:endParaRPr>
          </a:p>
        </p:txBody>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7" name="Shape 3267"/>
        <p:cNvGrpSpPr/>
        <p:nvPr/>
      </p:nvGrpSpPr>
      <p:grpSpPr>
        <a:xfrm>
          <a:off x="0" y="0"/>
          <a:ext cx="0" cy="0"/>
          <a:chOff x="0" y="0"/>
          <a:chExt cx="0" cy="0"/>
        </a:xfrm>
      </p:grpSpPr>
      <p:sp>
        <p:nvSpPr>
          <p:cNvPr id="3268" name="Google Shape;3268;g5882ce6cd3_0_2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9" name="Google Shape;3269;g5882ce6cd3_0_2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Rust has two ways to reference an element so you can choose how the program behaves when you try to use an index value that the vector doesn’t have an element for. As an example, let’s see what a program will do if it has a vector that holds five elements and then tries to access an element at index 100, When we run this code, the first </a:t>
            </a:r>
            <a:r>
              <a:rPr lang="en-GB" sz="950">
                <a:solidFill>
                  <a:schemeClr val="dk1"/>
                </a:solidFill>
                <a:highlight>
                  <a:srgbClr val="F1F1F1"/>
                </a:highlight>
                <a:latin typeface="Courier New"/>
                <a:ea typeface="Courier New"/>
                <a:cs typeface="Courier New"/>
                <a:sym typeface="Courier New"/>
              </a:rPr>
              <a:t>[]</a:t>
            </a:r>
            <a:r>
              <a:rPr lang="en-GB" sz="1200">
                <a:solidFill>
                  <a:srgbClr val="333333"/>
                </a:solidFill>
                <a:highlight>
                  <a:srgbClr val="FFFFFF"/>
                </a:highlight>
              </a:rPr>
              <a:t> method will cause the </a:t>
            </a:r>
            <a:r>
              <a:rPr b="1" lang="en-GB" sz="1200">
                <a:solidFill>
                  <a:srgbClr val="333333"/>
                </a:solidFill>
                <a:highlight>
                  <a:srgbClr val="FFFFFF"/>
                </a:highlight>
              </a:rPr>
              <a:t>program to panic</a:t>
            </a:r>
            <a:r>
              <a:rPr lang="en-GB" sz="1200">
                <a:solidFill>
                  <a:srgbClr val="333333"/>
                </a:solidFill>
                <a:highlight>
                  <a:srgbClr val="FFFFFF"/>
                </a:highlight>
              </a:rPr>
              <a:t> because it references a nonexistent element. This method is best used when you want your program to crash if there’s an attempt to access an element past the end of the vector.</a:t>
            </a:r>
            <a:endParaRPr sz="1200">
              <a:solidFill>
                <a:srgbClr val="333333"/>
              </a:solidFill>
              <a:highlight>
                <a:srgbClr val="FFFFFF"/>
              </a:highlight>
            </a:endParaRPr>
          </a:p>
        </p:txBody>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5" name="Shape 3275"/>
        <p:cNvGrpSpPr/>
        <p:nvPr/>
      </p:nvGrpSpPr>
      <p:grpSpPr>
        <a:xfrm>
          <a:off x="0" y="0"/>
          <a:ext cx="0" cy="0"/>
          <a:chOff x="0" y="0"/>
          <a:chExt cx="0" cy="0"/>
        </a:xfrm>
      </p:grpSpPr>
      <p:sp>
        <p:nvSpPr>
          <p:cNvPr id="3276" name="Google Shape;3276;g5882ce6cd3_0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7" name="Google Shape;3277;g5882ce6cd3_0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u="sng">
                <a:solidFill>
                  <a:srgbClr val="333333"/>
                </a:solidFill>
                <a:highlight>
                  <a:srgbClr val="FFFFFF"/>
                </a:highlight>
              </a:rPr>
              <a:t>Attempting to add an element to a vector while holding a reference to an item (ERROR):</a:t>
            </a:r>
            <a:endParaRPr b="1" sz="1200" u="sng">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This error is due to the way vectors work: adding a new element onto the end of the vector might require allocating new memory and copying the old elements to the new space, if there isn’t enough room to put all the elements next to each other where the vector currently is. In that case, the reference to the first element would be pointing to deallocated memory. The borrowing rules prevent programs from ending up in that situation.</a:t>
            </a:r>
            <a:endParaRPr sz="1200">
              <a:solidFill>
                <a:srgbClr val="333333"/>
              </a:solidFill>
              <a:highlight>
                <a:srgbClr val="FFFFFF"/>
              </a:highlight>
            </a:endParaRPr>
          </a:p>
        </p:txBody>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3" name="Shape 3283"/>
        <p:cNvGrpSpPr/>
        <p:nvPr/>
      </p:nvGrpSpPr>
      <p:grpSpPr>
        <a:xfrm>
          <a:off x="0" y="0"/>
          <a:ext cx="0" cy="0"/>
          <a:chOff x="0" y="0"/>
          <a:chExt cx="0" cy="0"/>
        </a:xfrm>
      </p:grpSpPr>
      <p:sp>
        <p:nvSpPr>
          <p:cNvPr id="3284" name="Google Shape;3284;g5882ce6cd3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5" name="Google Shape;3285;g5882ce6cd3_0_2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If we want to access each element in a vector in turn, we can iterate through all of the elements rather than use indices to access one at a time. Above code shows how to use a </a:t>
            </a:r>
            <a:r>
              <a:rPr lang="en-GB" sz="950">
                <a:solidFill>
                  <a:schemeClr val="dk1"/>
                </a:solidFill>
                <a:highlight>
                  <a:srgbClr val="F1F1F1"/>
                </a:highlight>
                <a:latin typeface="Courier New"/>
                <a:ea typeface="Courier New"/>
                <a:cs typeface="Courier New"/>
                <a:sym typeface="Courier New"/>
              </a:rPr>
              <a:t>for</a:t>
            </a:r>
            <a:r>
              <a:rPr lang="en-GB" sz="1200">
                <a:solidFill>
                  <a:srgbClr val="333333"/>
                </a:solidFill>
                <a:highlight>
                  <a:srgbClr val="FFFFFF"/>
                </a:highlight>
              </a:rPr>
              <a:t> loop to get immutable references to each element in a vector of </a:t>
            </a:r>
            <a:r>
              <a:rPr lang="en-GB" sz="950">
                <a:solidFill>
                  <a:schemeClr val="dk1"/>
                </a:solidFill>
                <a:highlight>
                  <a:srgbClr val="F1F1F1"/>
                </a:highlight>
                <a:latin typeface="Courier New"/>
                <a:ea typeface="Courier New"/>
                <a:cs typeface="Courier New"/>
                <a:sym typeface="Courier New"/>
              </a:rPr>
              <a:t>i32</a:t>
            </a:r>
            <a:r>
              <a:rPr lang="en-GB" sz="1200">
                <a:solidFill>
                  <a:srgbClr val="333333"/>
                </a:solidFill>
                <a:highlight>
                  <a:srgbClr val="FFFFFF"/>
                </a:highlight>
              </a:rPr>
              <a:t> values and print them.</a:t>
            </a:r>
            <a:endParaRPr sz="1200">
              <a:solidFill>
                <a:srgbClr val="333333"/>
              </a:solidFill>
              <a:highlight>
                <a:srgbClr val="FFFFFF"/>
              </a:highlight>
            </a:endParaRPr>
          </a:p>
        </p:txBody>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1" name="Shape 3291"/>
        <p:cNvGrpSpPr/>
        <p:nvPr/>
      </p:nvGrpSpPr>
      <p:grpSpPr>
        <a:xfrm>
          <a:off x="0" y="0"/>
          <a:ext cx="0" cy="0"/>
          <a:chOff x="0" y="0"/>
          <a:chExt cx="0" cy="0"/>
        </a:xfrm>
      </p:grpSpPr>
      <p:sp>
        <p:nvSpPr>
          <p:cNvPr id="3292" name="Google Shape;3292;g5882ce6cd3_0_2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3" name="Google Shape;3293;g5882ce6cd3_0_2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We can also iterate over mutable references to each element in a mutable vector in order to make changes to all the elements. The </a:t>
            </a:r>
            <a:r>
              <a:rPr lang="en-GB" sz="950">
                <a:solidFill>
                  <a:schemeClr val="dk1"/>
                </a:solidFill>
                <a:highlight>
                  <a:srgbClr val="F1F1F1"/>
                </a:highlight>
                <a:latin typeface="Courier New"/>
                <a:ea typeface="Courier New"/>
                <a:cs typeface="Courier New"/>
                <a:sym typeface="Courier New"/>
              </a:rPr>
              <a:t>for</a:t>
            </a:r>
            <a:r>
              <a:rPr lang="en-GB" sz="1200">
                <a:solidFill>
                  <a:srgbClr val="333333"/>
                </a:solidFill>
                <a:highlight>
                  <a:srgbClr val="FFFFFF"/>
                </a:highlight>
              </a:rPr>
              <a:t> loop will add </a:t>
            </a:r>
            <a:r>
              <a:rPr lang="en-GB" sz="950">
                <a:solidFill>
                  <a:schemeClr val="dk1"/>
                </a:solidFill>
                <a:highlight>
                  <a:srgbClr val="F1F1F1"/>
                </a:highlight>
                <a:latin typeface="Courier New"/>
                <a:ea typeface="Courier New"/>
                <a:cs typeface="Courier New"/>
                <a:sym typeface="Courier New"/>
              </a:rPr>
              <a:t>50</a:t>
            </a:r>
            <a:r>
              <a:rPr lang="en-GB" sz="1200">
                <a:solidFill>
                  <a:srgbClr val="333333"/>
                </a:solidFill>
                <a:highlight>
                  <a:srgbClr val="FFFFFF"/>
                </a:highlight>
              </a:rPr>
              <a:t> to each element.</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To change the value that the mutable reference refers to, we have to use the dereference operator (</a:t>
            </a:r>
            <a:r>
              <a:rPr lang="en-GB" sz="950">
                <a:solidFill>
                  <a:schemeClr val="dk1"/>
                </a:solidFill>
                <a:highlight>
                  <a:srgbClr val="F1F1F1"/>
                </a:highlight>
                <a:latin typeface="Courier New"/>
                <a:ea typeface="Courier New"/>
                <a:cs typeface="Courier New"/>
                <a:sym typeface="Courier New"/>
              </a:rPr>
              <a:t>*</a:t>
            </a:r>
            <a:r>
              <a:rPr lang="en-GB" sz="1200">
                <a:solidFill>
                  <a:srgbClr val="333333"/>
                </a:solidFill>
                <a:highlight>
                  <a:srgbClr val="FFFFFF"/>
                </a:highlight>
              </a:rPr>
              <a:t>) to get to the value in </a:t>
            </a:r>
            <a:r>
              <a:rPr lang="en-GB" sz="950">
                <a:solidFill>
                  <a:schemeClr val="dk1"/>
                </a:solidFill>
                <a:highlight>
                  <a:srgbClr val="F1F1F1"/>
                </a:highlight>
                <a:latin typeface="Courier New"/>
                <a:ea typeface="Courier New"/>
                <a:cs typeface="Courier New"/>
                <a:sym typeface="Courier New"/>
              </a:rPr>
              <a:t>i</a:t>
            </a:r>
            <a:r>
              <a:rPr lang="en-GB" sz="1200">
                <a:solidFill>
                  <a:srgbClr val="333333"/>
                </a:solidFill>
                <a:highlight>
                  <a:srgbClr val="FFFFFF"/>
                </a:highlight>
              </a:rPr>
              <a:t> before we can use the </a:t>
            </a:r>
            <a:r>
              <a:rPr lang="en-GB" sz="950">
                <a:solidFill>
                  <a:schemeClr val="dk1"/>
                </a:solidFill>
                <a:highlight>
                  <a:srgbClr val="F1F1F1"/>
                </a:highlight>
                <a:latin typeface="Courier New"/>
                <a:ea typeface="Courier New"/>
                <a:cs typeface="Courier New"/>
                <a:sym typeface="Courier New"/>
              </a:rPr>
              <a:t>+=</a:t>
            </a:r>
            <a:r>
              <a:rPr lang="en-GB" sz="1200">
                <a:solidFill>
                  <a:srgbClr val="333333"/>
                </a:solidFill>
                <a:highlight>
                  <a:srgbClr val="FFFFFF"/>
                </a:highlight>
              </a:rPr>
              <a:t> operator</a:t>
            </a:r>
            <a:endParaRPr sz="1200">
              <a:solidFill>
                <a:srgbClr val="333333"/>
              </a:solidFill>
              <a:highlight>
                <a:srgbClr val="FFFFFF"/>
              </a:highlight>
            </a:endParaRPr>
          </a:p>
        </p:txBody>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9" name="Shape 3299"/>
        <p:cNvGrpSpPr/>
        <p:nvPr/>
      </p:nvGrpSpPr>
      <p:grpSpPr>
        <a:xfrm>
          <a:off x="0" y="0"/>
          <a:ext cx="0" cy="0"/>
          <a:chOff x="0" y="0"/>
          <a:chExt cx="0" cy="0"/>
        </a:xfrm>
      </p:grpSpPr>
      <p:sp>
        <p:nvSpPr>
          <p:cNvPr id="3300" name="Google Shape;3300;g5882ce6cd3_0_2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1" name="Google Shape;3301;g5882ce6cd3_0_2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For example, we want to get values from a row in a spreadsheet in which some of the columns in the row contain integers, some floating-point numbers, and some strings. We can define an enum whose variants will hold the different value types, and then all the enum variants will be considered the same type: that of the enum. Then we can create a vector that holds that enum and so, ultimately, holds different types.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GB"/>
              <a:t>Note: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sz="1200">
                <a:solidFill>
                  <a:srgbClr val="333333"/>
                </a:solidFill>
              </a:rPr>
              <a:t>Rust needs to know what types will be in the vector at compile time so it knows exactly how much memory on the heap will be needed to store each element. A secondary advantage is that we can be explicit about what types are allowed in this vector. If Rust allowed a vector to hold any type, there would be a chance that one or more of the types would cause errors with the operations performed on the elements of the vector. Using an enum plus a </a:t>
            </a:r>
            <a:r>
              <a:rPr lang="en-GB" sz="1050">
                <a:solidFill>
                  <a:srgbClr val="333333"/>
                </a:solidFill>
                <a:highlight>
                  <a:srgbClr val="F1F1F1"/>
                </a:highlight>
                <a:latin typeface="Courier New"/>
                <a:ea typeface="Courier New"/>
                <a:cs typeface="Courier New"/>
                <a:sym typeface="Courier New"/>
              </a:rPr>
              <a:t>match</a:t>
            </a:r>
            <a:r>
              <a:rPr lang="en-GB" sz="1200">
                <a:solidFill>
                  <a:srgbClr val="333333"/>
                </a:solidFill>
              </a:rPr>
              <a:t> expression means that Rust will ensure at compile time that every possible case is handled.</a:t>
            </a:r>
            <a:endParaRPr sz="1200">
              <a:solidFill>
                <a:srgbClr val="333333"/>
              </a:solidFill>
            </a:endParaRPr>
          </a:p>
          <a:p>
            <a:pPr indent="0" lvl="0" marL="0" rtl="0" algn="l">
              <a:spcBef>
                <a:spcPts val="0"/>
              </a:spcBef>
              <a:spcAft>
                <a:spcPts val="0"/>
              </a:spcAft>
              <a:buClr>
                <a:schemeClr val="dk1"/>
              </a:buClr>
              <a:buSzPts val="1100"/>
              <a:buFont typeface="Arial"/>
              <a:buNone/>
            </a:pPr>
            <a:r>
              <a:rPr lang="en-GB" sz="1200">
                <a:solidFill>
                  <a:srgbClr val="333333"/>
                </a:solidFill>
              </a:rPr>
              <a:t>When you’re writing a program, if you don’t know the exhaustive set of types the program will get at runtime to store in a vector, the enum technique won’t work. Instead, you can use a trait object</a:t>
            </a:r>
            <a:endParaRPr sz="1200">
              <a:solidFill>
                <a:srgbClr val="333333"/>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7" name="Shape 3307"/>
        <p:cNvGrpSpPr/>
        <p:nvPr/>
      </p:nvGrpSpPr>
      <p:grpSpPr>
        <a:xfrm>
          <a:off x="0" y="0"/>
          <a:ext cx="0" cy="0"/>
          <a:chOff x="0" y="0"/>
          <a:chExt cx="0" cy="0"/>
        </a:xfrm>
      </p:grpSpPr>
      <p:sp>
        <p:nvSpPr>
          <p:cNvPr id="3308" name="Google Shape;3308;g5cc7cfc2e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9" name="Google Shape;3309;g5cc7cfc2e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2" name="Shape 3312"/>
        <p:cNvGrpSpPr/>
        <p:nvPr/>
      </p:nvGrpSpPr>
      <p:grpSpPr>
        <a:xfrm>
          <a:off x="0" y="0"/>
          <a:ext cx="0" cy="0"/>
          <a:chOff x="0" y="0"/>
          <a:chExt cx="0" cy="0"/>
        </a:xfrm>
      </p:grpSpPr>
      <p:sp>
        <p:nvSpPr>
          <p:cNvPr id="3313" name="Google Shape;3313;g5882ce6cd3_0_2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4" name="Google Shape;3314;g5882ce6cd3_0_2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rPr>
              <a:t>New Rustaceans commonly get stuck on strings for a combination of three reasons: Rust’s propensity for exposing possible errors, strings being a more complicated data structure than many programmers give them credit for, and UTF-8. These factors combine in a way that can seem difficult when you’re coming from other programming languages.</a:t>
            </a:r>
            <a:endParaRPr sz="1200">
              <a:solidFill>
                <a:srgbClr val="333333"/>
              </a:solidFill>
              <a:highlight>
                <a:srgbClr val="FFFFFF"/>
              </a:highlight>
            </a:endParaRPr>
          </a:p>
        </p:txBody>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0" name="Shape 3320"/>
        <p:cNvGrpSpPr/>
        <p:nvPr/>
      </p:nvGrpSpPr>
      <p:grpSpPr>
        <a:xfrm>
          <a:off x="0" y="0"/>
          <a:ext cx="0" cy="0"/>
          <a:chOff x="0" y="0"/>
          <a:chExt cx="0" cy="0"/>
        </a:xfrm>
      </p:grpSpPr>
      <p:sp>
        <p:nvSpPr>
          <p:cNvPr id="3321" name="Google Shape;3321;g5b8c640d95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2" name="Google Shape;3322;g5b8c640d95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33333"/>
                </a:solidFill>
              </a:rPr>
              <a:t>It’s useful to discuss strings in the context of collections because strings are implemented as a collection of bytes, plus some methods to provide useful functionality when those bytes are interpreted as text. In this section, we’ll talk about the operations on </a:t>
            </a:r>
            <a:r>
              <a:rPr lang="en-GB" sz="1200">
                <a:solidFill>
                  <a:srgbClr val="333333"/>
                </a:solidFill>
                <a:highlight>
                  <a:srgbClr val="F1F1F1"/>
                </a:highlight>
              </a:rPr>
              <a:t>String</a:t>
            </a:r>
            <a:r>
              <a:rPr lang="en-GB" sz="1200">
                <a:solidFill>
                  <a:srgbClr val="333333"/>
                </a:solidFill>
              </a:rPr>
              <a:t> that every collection type has, such as creating, updating, and reading. We’ll also discuss the ways in which </a:t>
            </a:r>
            <a:r>
              <a:rPr lang="en-GB" sz="1200">
                <a:solidFill>
                  <a:srgbClr val="333333"/>
                </a:solidFill>
                <a:highlight>
                  <a:srgbClr val="F1F1F1"/>
                </a:highlight>
              </a:rPr>
              <a:t>String</a:t>
            </a:r>
            <a:r>
              <a:rPr lang="en-GB" sz="1200">
                <a:solidFill>
                  <a:srgbClr val="333333"/>
                </a:solidFill>
              </a:rPr>
              <a:t> is different from the other collections, namely how indexing into a </a:t>
            </a:r>
            <a:r>
              <a:rPr lang="en-GB" sz="1200">
                <a:solidFill>
                  <a:srgbClr val="333333"/>
                </a:solidFill>
                <a:highlight>
                  <a:srgbClr val="F1F1F1"/>
                </a:highlight>
              </a:rPr>
              <a:t>String</a:t>
            </a:r>
            <a:r>
              <a:rPr lang="en-GB" sz="1200">
                <a:solidFill>
                  <a:srgbClr val="333333"/>
                </a:solidFill>
              </a:rPr>
              <a:t> is complicated by the differences between how people and computers interpret </a:t>
            </a:r>
            <a:r>
              <a:rPr lang="en-GB" sz="1200">
                <a:solidFill>
                  <a:srgbClr val="333333"/>
                </a:solidFill>
                <a:highlight>
                  <a:srgbClr val="F1F1F1"/>
                </a:highlight>
              </a:rPr>
              <a:t>String</a:t>
            </a:r>
            <a:r>
              <a:rPr lang="en-GB" sz="1200">
                <a:solidFill>
                  <a:srgbClr val="333333"/>
                </a:solidFill>
              </a:rPr>
              <a:t> data.</a:t>
            </a:r>
            <a:endParaRPr sz="1200">
              <a:solidFill>
                <a:srgbClr val="333333"/>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rPr lang="en-GB" sz="1200">
                <a:solidFill>
                  <a:srgbClr val="333333"/>
                </a:solidFill>
                <a:highlight>
                  <a:schemeClr val="lt1"/>
                </a:highlight>
              </a:rPr>
              <a:t>Rust’s standard library also includes a number of other string types, such as </a:t>
            </a:r>
            <a:r>
              <a:rPr lang="en-GB" sz="950">
                <a:solidFill>
                  <a:schemeClr val="dk1"/>
                </a:solidFill>
                <a:highlight>
                  <a:srgbClr val="F1F1F1"/>
                </a:highlight>
                <a:latin typeface="Courier New"/>
                <a:ea typeface="Courier New"/>
                <a:cs typeface="Courier New"/>
                <a:sym typeface="Courier New"/>
              </a:rPr>
              <a:t>OsString</a:t>
            </a:r>
            <a:r>
              <a:rPr lang="en-GB" sz="1200">
                <a:solidFill>
                  <a:srgbClr val="333333"/>
                </a:solidFill>
                <a:highlight>
                  <a:schemeClr val="lt1"/>
                </a:highlight>
              </a:rPr>
              <a:t>, </a:t>
            </a:r>
            <a:r>
              <a:rPr lang="en-GB" sz="950">
                <a:solidFill>
                  <a:schemeClr val="dk1"/>
                </a:solidFill>
                <a:highlight>
                  <a:srgbClr val="F1F1F1"/>
                </a:highlight>
                <a:latin typeface="Courier New"/>
                <a:ea typeface="Courier New"/>
                <a:cs typeface="Courier New"/>
                <a:sym typeface="Courier New"/>
              </a:rPr>
              <a:t>OsStr</a:t>
            </a:r>
            <a:r>
              <a:rPr lang="en-GB" sz="1200">
                <a:solidFill>
                  <a:srgbClr val="333333"/>
                </a:solidFill>
                <a:highlight>
                  <a:schemeClr val="lt1"/>
                </a:highlight>
              </a:rPr>
              <a:t>, </a:t>
            </a:r>
            <a:r>
              <a:rPr lang="en-GB" sz="950">
                <a:solidFill>
                  <a:schemeClr val="dk1"/>
                </a:solidFill>
                <a:highlight>
                  <a:srgbClr val="F1F1F1"/>
                </a:highlight>
                <a:latin typeface="Courier New"/>
                <a:ea typeface="Courier New"/>
                <a:cs typeface="Courier New"/>
                <a:sym typeface="Courier New"/>
              </a:rPr>
              <a:t>CString</a:t>
            </a:r>
            <a:r>
              <a:rPr lang="en-GB" sz="1200">
                <a:solidFill>
                  <a:srgbClr val="333333"/>
                </a:solidFill>
                <a:highlight>
                  <a:schemeClr val="lt1"/>
                </a:highlight>
              </a:rPr>
              <a:t>, and </a:t>
            </a:r>
            <a:r>
              <a:rPr lang="en-GB" sz="950">
                <a:solidFill>
                  <a:schemeClr val="dk1"/>
                </a:solidFill>
                <a:highlight>
                  <a:srgbClr val="F1F1F1"/>
                </a:highlight>
                <a:latin typeface="Courier New"/>
                <a:ea typeface="Courier New"/>
                <a:cs typeface="Courier New"/>
                <a:sym typeface="Courier New"/>
              </a:rPr>
              <a:t>CStr</a:t>
            </a:r>
            <a:r>
              <a:rPr lang="en-GB" sz="1200">
                <a:solidFill>
                  <a:srgbClr val="333333"/>
                </a:solidFill>
                <a:highlight>
                  <a:schemeClr val="lt1"/>
                </a:highlight>
              </a:rPr>
              <a:t>. Library crates can provide even more options for storing string data. See how those names all end in </a:t>
            </a:r>
            <a:r>
              <a:rPr lang="en-GB" sz="950">
                <a:solidFill>
                  <a:schemeClr val="dk1"/>
                </a:solidFill>
                <a:highlight>
                  <a:srgbClr val="F1F1F1"/>
                </a:highlight>
                <a:latin typeface="Courier New"/>
                <a:ea typeface="Courier New"/>
                <a:cs typeface="Courier New"/>
                <a:sym typeface="Courier New"/>
              </a:rPr>
              <a:t>String</a:t>
            </a:r>
            <a:r>
              <a:rPr lang="en-GB" sz="1200">
                <a:solidFill>
                  <a:srgbClr val="333333"/>
                </a:solidFill>
                <a:highlight>
                  <a:schemeClr val="lt1"/>
                </a:highlight>
              </a:rPr>
              <a:t> or </a:t>
            </a:r>
            <a:r>
              <a:rPr lang="en-GB" sz="950">
                <a:solidFill>
                  <a:schemeClr val="dk1"/>
                </a:solidFill>
                <a:highlight>
                  <a:srgbClr val="F1F1F1"/>
                </a:highlight>
                <a:latin typeface="Courier New"/>
                <a:ea typeface="Courier New"/>
                <a:cs typeface="Courier New"/>
                <a:sym typeface="Courier New"/>
              </a:rPr>
              <a:t>Str</a:t>
            </a:r>
            <a:r>
              <a:rPr lang="en-GB" sz="1200">
                <a:solidFill>
                  <a:srgbClr val="333333"/>
                </a:solidFill>
                <a:highlight>
                  <a:schemeClr val="lt1"/>
                </a:highlight>
              </a:rPr>
              <a:t>? They refer to owned and borrowed variants, just like the </a:t>
            </a:r>
            <a:r>
              <a:rPr lang="en-GB" sz="950">
                <a:solidFill>
                  <a:schemeClr val="dk1"/>
                </a:solidFill>
                <a:highlight>
                  <a:srgbClr val="F1F1F1"/>
                </a:highlight>
                <a:latin typeface="Courier New"/>
                <a:ea typeface="Courier New"/>
                <a:cs typeface="Courier New"/>
                <a:sym typeface="Courier New"/>
              </a:rPr>
              <a:t>String</a:t>
            </a:r>
            <a:r>
              <a:rPr lang="en-GB" sz="1200">
                <a:solidFill>
                  <a:srgbClr val="333333"/>
                </a:solidFill>
                <a:highlight>
                  <a:schemeClr val="lt1"/>
                </a:highlight>
              </a:rPr>
              <a:t> and </a:t>
            </a:r>
            <a:r>
              <a:rPr lang="en-GB" sz="950">
                <a:solidFill>
                  <a:schemeClr val="dk1"/>
                </a:solidFill>
                <a:highlight>
                  <a:srgbClr val="F1F1F1"/>
                </a:highlight>
                <a:latin typeface="Courier New"/>
                <a:ea typeface="Courier New"/>
                <a:cs typeface="Courier New"/>
                <a:sym typeface="Courier New"/>
              </a:rPr>
              <a:t>str</a:t>
            </a:r>
            <a:r>
              <a:rPr lang="en-GB" sz="1200">
                <a:solidFill>
                  <a:srgbClr val="333333"/>
                </a:solidFill>
                <a:highlight>
                  <a:schemeClr val="lt1"/>
                </a:highlight>
              </a:rPr>
              <a:t> types you’ve seen previously. These string types can store text in different encodings or be represented in memory in a different way, for example. We won’t discuss these other string types in this chapter; see their API documentation for more about how to use them and when each is appropriate.</a:t>
            </a:r>
            <a:endParaRPr/>
          </a:p>
        </p:txBody>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5" name="Shape 3325"/>
        <p:cNvGrpSpPr/>
        <p:nvPr/>
      </p:nvGrpSpPr>
      <p:grpSpPr>
        <a:xfrm>
          <a:off x="0" y="0"/>
          <a:ext cx="0" cy="0"/>
          <a:chOff x="0" y="0"/>
          <a:chExt cx="0" cy="0"/>
        </a:xfrm>
      </p:grpSpPr>
      <p:sp>
        <p:nvSpPr>
          <p:cNvPr id="3326" name="Google Shape;3326;g5882ce6cd3_0_2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7" name="Google Shape;3327;g5882ce6cd3_0_2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This line creates a new empty string called s, which we can then load data into. Often, we’ll have some initial data that we want to start the string with. For that, we use the to_string method, which is available on any type that implements the Display trait, as string literals do.</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We can also use the function String::from to create a String from a string literal.</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Because strings are used for so many things, we can use many different generic APIs for strings, providing us with a lot of options. Some of them can seem redundant, but they all have their place! In this case, String::from and to_string do the same thing, so which you choose is a matter of style.</a:t>
            </a:r>
            <a:endParaRPr sz="1200"/>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882ce6cd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882ce6cd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3" name="Shape 3333"/>
        <p:cNvGrpSpPr/>
        <p:nvPr/>
      </p:nvGrpSpPr>
      <p:grpSpPr>
        <a:xfrm>
          <a:off x="0" y="0"/>
          <a:ext cx="0" cy="0"/>
          <a:chOff x="0" y="0"/>
          <a:chExt cx="0" cy="0"/>
        </a:xfrm>
      </p:grpSpPr>
      <p:sp>
        <p:nvSpPr>
          <p:cNvPr id="3334" name="Google Shape;3334;g5882ce6cd3_0_2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5" name="Google Shape;3335;g5882ce6cd3_0_2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A String can grow in size and its contents can change, just like the contents of a Vec&lt;T&gt;, if you push more data into it. In addition, you can conveniently use the + operator or the format! macro to concatenate String values.</a:t>
            </a:r>
            <a:endParaRPr sz="1200"/>
          </a:p>
          <a:p>
            <a:pPr indent="0" lvl="0" marL="0" rtl="0" algn="l">
              <a:spcBef>
                <a:spcPts val="0"/>
              </a:spcBef>
              <a:spcAft>
                <a:spcPts val="0"/>
              </a:spcAft>
              <a:buNone/>
            </a:pPr>
            <a:r>
              <a:t/>
            </a:r>
            <a:endParaRPr sz="1200"/>
          </a:p>
        </p:txBody>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1" name="Shape 3341"/>
        <p:cNvGrpSpPr/>
        <p:nvPr/>
      </p:nvGrpSpPr>
      <p:grpSpPr>
        <a:xfrm>
          <a:off x="0" y="0"/>
          <a:ext cx="0" cy="0"/>
          <a:chOff x="0" y="0"/>
          <a:chExt cx="0" cy="0"/>
        </a:xfrm>
      </p:grpSpPr>
      <p:sp>
        <p:nvSpPr>
          <p:cNvPr id="3342" name="Google Shape;3342;g5882ce6cd3_0_2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3" name="Google Shape;3343;g5882ce6cd3_0_2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string s3 will contain Hello, world! as a result of this code. The reason s1 is no longer valid after the addition and the reason we used a reference to s2 has to do with the signature of the method that gets called when we use the + operator. The + operator uses the add method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solidFill>
                  <a:srgbClr val="B854D4"/>
                </a:solidFill>
                <a:latin typeface="Courier New"/>
                <a:ea typeface="Courier New"/>
                <a:cs typeface="Courier New"/>
                <a:sym typeface="Courier New"/>
              </a:rPr>
              <a:t>fn</a:t>
            </a:r>
            <a:r>
              <a:rPr lang="en-GB" sz="1200">
                <a:solidFill>
                  <a:srgbClr val="6E6B5E"/>
                </a:solidFill>
                <a:latin typeface="Courier New"/>
                <a:ea typeface="Courier New"/>
                <a:cs typeface="Courier New"/>
                <a:sym typeface="Courier New"/>
              </a:rPr>
              <a:t> </a:t>
            </a:r>
            <a:r>
              <a:rPr lang="en-GB" sz="1200">
                <a:solidFill>
                  <a:srgbClr val="6684E1"/>
                </a:solidFill>
                <a:latin typeface="Courier New"/>
                <a:ea typeface="Courier New"/>
                <a:cs typeface="Courier New"/>
                <a:sym typeface="Courier New"/>
              </a:rPr>
              <a:t>add</a:t>
            </a:r>
            <a:r>
              <a:rPr lang="en-GB" sz="1200">
                <a:solidFill>
                  <a:srgbClr val="6E6B5E"/>
                </a:solidFill>
                <a:highlight>
                  <a:srgbClr val="F1F1F1"/>
                </a:highlight>
                <a:latin typeface="Courier New"/>
                <a:ea typeface="Courier New"/>
                <a:cs typeface="Courier New"/>
                <a:sym typeface="Courier New"/>
              </a:rPr>
              <a:t>(</a:t>
            </a:r>
            <a:r>
              <a:rPr lang="en-GB" sz="1200">
                <a:solidFill>
                  <a:srgbClr val="B854D4"/>
                </a:solidFill>
                <a:latin typeface="Courier New"/>
                <a:ea typeface="Courier New"/>
                <a:cs typeface="Courier New"/>
                <a:sym typeface="Courier New"/>
              </a:rPr>
              <a:t>self</a:t>
            </a:r>
            <a:r>
              <a:rPr lang="en-GB" sz="1200">
                <a:solidFill>
                  <a:srgbClr val="6E6B5E"/>
                </a:solidFill>
                <a:highlight>
                  <a:srgbClr val="F1F1F1"/>
                </a:highlight>
                <a:latin typeface="Courier New"/>
                <a:ea typeface="Courier New"/>
                <a:cs typeface="Courier New"/>
                <a:sym typeface="Courier New"/>
              </a:rPr>
              <a:t>, s: &amp;</a:t>
            </a:r>
            <a:r>
              <a:rPr lang="en-GB" sz="1200">
                <a:solidFill>
                  <a:srgbClr val="B65611"/>
                </a:solidFill>
                <a:latin typeface="Courier New"/>
                <a:ea typeface="Courier New"/>
                <a:cs typeface="Courier New"/>
                <a:sym typeface="Courier New"/>
              </a:rPr>
              <a:t>str</a:t>
            </a:r>
            <a:r>
              <a:rPr lang="en-GB" sz="1200">
                <a:solidFill>
                  <a:srgbClr val="6E6B5E"/>
                </a:solidFill>
                <a:highlight>
                  <a:srgbClr val="F1F1F1"/>
                </a:highlight>
                <a:latin typeface="Courier New"/>
                <a:ea typeface="Courier New"/>
                <a:cs typeface="Courier New"/>
                <a:sym typeface="Courier New"/>
              </a:rPr>
              <a:t>) -&gt; </a:t>
            </a:r>
            <a:r>
              <a:rPr lang="en-GB" sz="1200">
                <a:solidFill>
                  <a:srgbClr val="B65611"/>
                </a:solidFill>
                <a:latin typeface="Courier New"/>
                <a:ea typeface="Courier New"/>
                <a:cs typeface="Courier New"/>
                <a:sym typeface="Courier New"/>
              </a:rPr>
              <a:t>String</a:t>
            </a:r>
            <a:r>
              <a:rPr lang="en-GB" sz="1200">
                <a:solidFill>
                  <a:srgbClr val="6E6B5E"/>
                </a:solidFill>
                <a:highlight>
                  <a:srgbClr val="F1F1F1"/>
                </a:highlight>
                <a:latin typeface="Courier New"/>
                <a:ea typeface="Courier New"/>
                <a:cs typeface="Courier New"/>
                <a:sym typeface="Courier New"/>
              </a:rPr>
              <a:t> {</a:t>
            </a:r>
            <a:endParaRPr sz="12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333333"/>
                </a:solidFill>
                <a:highlight>
                  <a:srgbClr val="FFFFFF"/>
                </a:highlight>
              </a:rPr>
              <a:t>This isn’t the exact signature that’s in the standard library: in the standard library, </a:t>
            </a:r>
            <a:r>
              <a:rPr lang="en-GB" sz="950">
                <a:solidFill>
                  <a:srgbClr val="6E6B5E"/>
                </a:solidFill>
                <a:highlight>
                  <a:srgbClr val="F1F1F1"/>
                </a:highlight>
                <a:latin typeface="Courier New"/>
                <a:ea typeface="Courier New"/>
                <a:cs typeface="Courier New"/>
                <a:sym typeface="Courier New"/>
              </a:rPr>
              <a:t>add</a:t>
            </a:r>
            <a:r>
              <a:rPr lang="en-GB" sz="1200">
                <a:solidFill>
                  <a:srgbClr val="333333"/>
                </a:solidFill>
                <a:highlight>
                  <a:srgbClr val="FFFFFF"/>
                </a:highlight>
              </a:rPr>
              <a:t> is defined using generics. Here, we’re looking at the signature of </a:t>
            </a:r>
            <a:r>
              <a:rPr lang="en-GB" sz="950">
                <a:solidFill>
                  <a:srgbClr val="6E6B5E"/>
                </a:solidFill>
                <a:highlight>
                  <a:srgbClr val="F1F1F1"/>
                </a:highlight>
                <a:latin typeface="Courier New"/>
                <a:ea typeface="Courier New"/>
                <a:cs typeface="Courier New"/>
                <a:sym typeface="Courier New"/>
              </a:rPr>
              <a:t>add</a:t>
            </a:r>
            <a:r>
              <a:rPr lang="en-GB" sz="1200">
                <a:solidFill>
                  <a:srgbClr val="333333"/>
                </a:solidFill>
                <a:highlight>
                  <a:srgbClr val="FFFFFF"/>
                </a:highlight>
              </a:rPr>
              <a:t> with concrete types substituted for the generic ones, which is what happens when we call this method with </a:t>
            </a:r>
            <a:r>
              <a:rPr lang="en-GB" sz="950">
                <a:solidFill>
                  <a:srgbClr val="6E6B5E"/>
                </a:solidFill>
                <a:highlight>
                  <a:srgbClr val="F1F1F1"/>
                </a:highlight>
                <a:latin typeface="Courier New"/>
                <a:ea typeface="Courier New"/>
                <a:cs typeface="Courier New"/>
                <a:sym typeface="Courier New"/>
              </a:rPr>
              <a:t>String</a:t>
            </a:r>
            <a:r>
              <a:rPr lang="en-GB" sz="1200">
                <a:solidFill>
                  <a:srgbClr val="333333"/>
                </a:solidFill>
                <a:highlight>
                  <a:srgbClr val="FFFFFF"/>
                </a:highlight>
              </a:rPr>
              <a:t> values.</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Second, we can see in the signature that </a:t>
            </a:r>
            <a:r>
              <a:rPr lang="en-GB" sz="950">
                <a:solidFill>
                  <a:srgbClr val="6E6B5E"/>
                </a:solidFill>
                <a:highlight>
                  <a:srgbClr val="F1F1F1"/>
                </a:highlight>
                <a:latin typeface="Courier New"/>
                <a:ea typeface="Courier New"/>
                <a:cs typeface="Courier New"/>
                <a:sym typeface="Courier New"/>
              </a:rPr>
              <a:t>add</a:t>
            </a:r>
            <a:r>
              <a:rPr lang="en-GB" sz="1200">
                <a:solidFill>
                  <a:srgbClr val="333333"/>
                </a:solidFill>
                <a:highlight>
                  <a:srgbClr val="FFFFFF"/>
                </a:highlight>
              </a:rPr>
              <a:t> takes ownership of </a:t>
            </a:r>
            <a:r>
              <a:rPr lang="en-GB" sz="950">
                <a:solidFill>
                  <a:srgbClr val="6E6B5E"/>
                </a:solidFill>
                <a:highlight>
                  <a:srgbClr val="F1F1F1"/>
                </a:highlight>
                <a:latin typeface="Courier New"/>
                <a:ea typeface="Courier New"/>
                <a:cs typeface="Courier New"/>
                <a:sym typeface="Courier New"/>
              </a:rPr>
              <a:t>self</a:t>
            </a:r>
            <a:r>
              <a:rPr lang="en-GB" sz="1200">
                <a:solidFill>
                  <a:srgbClr val="333333"/>
                </a:solidFill>
                <a:highlight>
                  <a:srgbClr val="FFFFFF"/>
                </a:highlight>
              </a:rPr>
              <a:t>, because </a:t>
            </a:r>
            <a:r>
              <a:rPr lang="en-GB" sz="950">
                <a:solidFill>
                  <a:srgbClr val="6E6B5E"/>
                </a:solidFill>
                <a:highlight>
                  <a:srgbClr val="F1F1F1"/>
                </a:highlight>
                <a:latin typeface="Courier New"/>
                <a:ea typeface="Courier New"/>
                <a:cs typeface="Courier New"/>
                <a:sym typeface="Courier New"/>
              </a:rPr>
              <a:t>self</a:t>
            </a:r>
            <a:r>
              <a:rPr lang="en-GB" sz="1200">
                <a:solidFill>
                  <a:srgbClr val="333333"/>
                </a:solidFill>
                <a:highlight>
                  <a:srgbClr val="FFFFFF"/>
                </a:highlight>
              </a:rPr>
              <a:t> does </a:t>
            </a:r>
            <a:r>
              <a:rPr i="1" lang="en-GB" sz="1200">
                <a:solidFill>
                  <a:srgbClr val="333333"/>
                </a:solidFill>
                <a:highlight>
                  <a:srgbClr val="FFFFFF"/>
                </a:highlight>
              </a:rPr>
              <a:t>not </a:t>
            </a:r>
            <a:r>
              <a:rPr lang="en-GB" sz="1200">
                <a:solidFill>
                  <a:srgbClr val="333333"/>
                </a:solidFill>
                <a:highlight>
                  <a:srgbClr val="FFFFFF"/>
                </a:highlight>
              </a:rPr>
              <a:t>have an </a:t>
            </a:r>
            <a:r>
              <a:rPr lang="en-GB" sz="950">
                <a:solidFill>
                  <a:srgbClr val="6E6B5E"/>
                </a:solidFill>
                <a:highlight>
                  <a:srgbClr val="F1F1F1"/>
                </a:highlight>
                <a:latin typeface="Courier New"/>
                <a:ea typeface="Courier New"/>
                <a:cs typeface="Courier New"/>
                <a:sym typeface="Courier New"/>
              </a:rPr>
              <a:t>&amp;</a:t>
            </a:r>
            <a:r>
              <a:rPr lang="en-GB" sz="1200">
                <a:solidFill>
                  <a:srgbClr val="333333"/>
                </a:solidFill>
                <a:highlight>
                  <a:srgbClr val="FFFFFF"/>
                </a:highlight>
              </a:rPr>
              <a:t>. This means </a:t>
            </a:r>
            <a:r>
              <a:rPr lang="en-GB" sz="950">
                <a:solidFill>
                  <a:srgbClr val="6E6B5E"/>
                </a:solidFill>
                <a:highlight>
                  <a:srgbClr val="F1F1F1"/>
                </a:highlight>
                <a:latin typeface="Courier New"/>
                <a:ea typeface="Courier New"/>
                <a:cs typeface="Courier New"/>
                <a:sym typeface="Courier New"/>
              </a:rPr>
              <a:t>s1</a:t>
            </a:r>
            <a:r>
              <a:rPr lang="en-GB" sz="1200">
                <a:solidFill>
                  <a:srgbClr val="333333"/>
                </a:solidFill>
                <a:highlight>
                  <a:srgbClr val="FFFFFF"/>
                </a:highlight>
              </a:rPr>
              <a:t> will be moved into the </a:t>
            </a:r>
            <a:r>
              <a:rPr lang="en-GB" sz="950">
                <a:solidFill>
                  <a:srgbClr val="6E6B5E"/>
                </a:solidFill>
                <a:highlight>
                  <a:srgbClr val="F1F1F1"/>
                </a:highlight>
                <a:latin typeface="Courier New"/>
                <a:ea typeface="Courier New"/>
                <a:cs typeface="Courier New"/>
                <a:sym typeface="Courier New"/>
              </a:rPr>
              <a:t>add</a:t>
            </a:r>
            <a:r>
              <a:rPr lang="en-GB" sz="1200">
                <a:solidFill>
                  <a:srgbClr val="333333"/>
                </a:solidFill>
                <a:highlight>
                  <a:srgbClr val="FFFFFF"/>
                </a:highlight>
              </a:rPr>
              <a:t> call and no longer be valid after that. So although </a:t>
            </a:r>
            <a:r>
              <a:rPr lang="en-GB" sz="950">
                <a:solidFill>
                  <a:srgbClr val="6E6B5E"/>
                </a:solidFill>
                <a:highlight>
                  <a:srgbClr val="F1F1F1"/>
                </a:highlight>
                <a:latin typeface="Courier New"/>
                <a:ea typeface="Courier New"/>
                <a:cs typeface="Courier New"/>
                <a:sym typeface="Courier New"/>
              </a:rPr>
              <a:t>let s3 = s1 + &amp;s2;</a:t>
            </a:r>
            <a:r>
              <a:rPr lang="en-GB" sz="1200">
                <a:solidFill>
                  <a:srgbClr val="333333"/>
                </a:solidFill>
                <a:highlight>
                  <a:srgbClr val="FFFFFF"/>
                </a:highlight>
              </a:rPr>
              <a:t> looks like it will copy both strings and create a new one, this statement actually takes ownership of </a:t>
            </a:r>
            <a:r>
              <a:rPr lang="en-GB" sz="950">
                <a:solidFill>
                  <a:srgbClr val="6E6B5E"/>
                </a:solidFill>
                <a:highlight>
                  <a:srgbClr val="F1F1F1"/>
                </a:highlight>
                <a:latin typeface="Courier New"/>
                <a:ea typeface="Courier New"/>
                <a:cs typeface="Courier New"/>
                <a:sym typeface="Courier New"/>
              </a:rPr>
              <a:t>s1</a:t>
            </a:r>
            <a:r>
              <a:rPr lang="en-GB" sz="1200">
                <a:solidFill>
                  <a:srgbClr val="333333"/>
                </a:solidFill>
                <a:highlight>
                  <a:srgbClr val="FFFFFF"/>
                </a:highlight>
              </a:rPr>
              <a:t>, appends a copy of the contents of </a:t>
            </a:r>
            <a:r>
              <a:rPr lang="en-GB" sz="950">
                <a:solidFill>
                  <a:srgbClr val="6E6B5E"/>
                </a:solidFill>
                <a:highlight>
                  <a:srgbClr val="F1F1F1"/>
                </a:highlight>
                <a:latin typeface="Courier New"/>
                <a:ea typeface="Courier New"/>
                <a:cs typeface="Courier New"/>
                <a:sym typeface="Courier New"/>
              </a:rPr>
              <a:t>s2</a:t>
            </a:r>
            <a:r>
              <a:rPr lang="en-GB" sz="1200">
                <a:solidFill>
                  <a:srgbClr val="333333"/>
                </a:solidFill>
                <a:highlight>
                  <a:srgbClr val="FFFFFF"/>
                </a:highlight>
              </a:rPr>
              <a:t>, and then returns ownership of the result. In other words, it looks like it’s making a lot of copies but isn’t; the implementation is more efficient than copying.</a:t>
            </a:r>
            <a:endParaRPr sz="1200">
              <a:solidFill>
                <a:srgbClr val="6E6B5E"/>
              </a:solidFill>
              <a:highlight>
                <a:srgbClr val="F1F1F1"/>
              </a:highlight>
              <a:latin typeface="Courier New"/>
              <a:ea typeface="Courier New"/>
              <a:cs typeface="Courier New"/>
              <a:sym typeface="Courier New"/>
            </a:endParaRPr>
          </a:p>
        </p:txBody>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9" name="Shape 3349"/>
        <p:cNvGrpSpPr/>
        <p:nvPr/>
      </p:nvGrpSpPr>
      <p:grpSpPr>
        <a:xfrm>
          <a:off x="0" y="0"/>
          <a:ext cx="0" cy="0"/>
          <a:chOff x="0" y="0"/>
          <a:chExt cx="0" cy="0"/>
        </a:xfrm>
      </p:grpSpPr>
      <p:sp>
        <p:nvSpPr>
          <p:cNvPr id="3350" name="Google Shape;3350;g5882ce6cd3_0_2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1" name="Google Shape;3351;g5882ce6cd3_0_2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If we need to concatenate multiple strings, the behavior of the + operator.</a:t>
            </a:r>
            <a:endParaRPr sz="1200"/>
          </a:p>
          <a:p>
            <a:pPr indent="0" lvl="0" marL="0" rtl="0" algn="l">
              <a:spcBef>
                <a:spcPts val="0"/>
              </a:spcBef>
              <a:spcAft>
                <a:spcPts val="0"/>
              </a:spcAft>
              <a:buNone/>
            </a:pPr>
            <a:r>
              <a:rPr lang="en-GB" sz="1200">
                <a:solidFill>
                  <a:srgbClr val="333333"/>
                </a:solidFill>
                <a:highlight>
                  <a:srgbClr val="FFFFFF"/>
                </a:highlight>
              </a:rPr>
              <a:t>There are different ways to combining String, as shown in above code.</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complicated string combining, we can use the </a:t>
            </a:r>
            <a:r>
              <a:rPr lang="en-GB" sz="950">
                <a:solidFill>
                  <a:srgbClr val="6E6B5E"/>
                </a:solidFill>
                <a:highlight>
                  <a:srgbClr val="F1F1F1"/>
                </a:highlight>
                <a:latin typeface="Courier New"/>
                <a:ea typeface="Courier New"/>
                <a:cs typeface="Courier New"/>
                <a:sym typeface="Courier New"/>
              </a:rPr>
              <a:t>format!</a:t>
            </a:r>
            <a:r>
              <a:rPr lang="en-GB" sz="1200">
                <a:solidFill>
                  <a:srgbClr val="333333"/>
                </a:solidFill>
                <a:highlight>
                  <a:srgbClr val="FFFFFF"/>
                </a:highlight>
              </a:rPr>
              <a:t> Macro:</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This code also sets </a:t>
            </a:r>
            <a:r>
              <a:rPr lang="en-GB" sz="950">
                <a:solidFill>
                  <a:srgbClr val="6E6B5E"/>
                </a:solidFill>
                <a:highlight>
                  <a:srgbClr val="F1F1F1"/>
                </a:highlight>
                <a:latin typeface="Courier New"/>
                <a:ea typeface="Courier New"/>
                <a:cs typeface="Courier New"/>
                <a:sym typeface="Courier New"/>
              </a:rPr>
              <a:t>s</a:t>
            </a:r>
            <a:r>
              <a:rPr lang="en-GB" sz="1200">
                <a:solidFill>
                  <a:srgbClr val="333333"/>
                </a:solidFill>
                <a:highlight>
                  <a:srgbClr val="FFFFFF"/>
                </a:highlight>
              </a:rPr>
              <a:t> to </a:t>
            </a:r>
            <a:r>
              <a:rPr lang="en-GB" sz="950">
                <a:solidFill>
                  <a:srgbClr val="6E6B5E"/>
                </a:solidFill>
                <a:highlight>
                  <a:srgbClr val="F1F1F1"/>
                </a:highlight>
                <a:latin typeface="Courier New"/>
                <a:ea typeface="Courier New"/>
                <a:cs typeface="Courier New"/>
                <a:sym typeface="Courier New"/>
              </a:rPr>
              <a:t>tic-tac-toe</a:t>
            </a:r>
            <a:r>
              <a:rPr lang="en-GB" sz="1200">
                <a:solidFill>
                  <a:srgbClr val="333333"/>
                </a:solidFill>
                <a:highlight>
                  <a:srgbClr val="FFFFFF"/>
                </a:highlight>
              </a:rPr>
              <a:t>.</a:t>
            </a:r>
            <a:endParaRPr sz="1200"/>
          </a:p>
        </p:txBody>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7" name="Shape 3357"/>
        <p:cNvGrpSpPr/>
        <p:nvPr/>
      </p:nvGrpSpPr>
      <p:grpSpPr>
        <a:xfrm>
          <a:off x="0" y="0"/>
          <a:ext cx="0" cy="0"/>
          <a:chOff x="0" y="0"/>
          <a:chExt cx="0" cy="0"/>
        </a:xfrm>
      </p:grpSpPr>
      <p:sp>
        <p:nvSpPr>
          <p:cNvPr id="3358" name="Google Shape;3358;g5b8c640d9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9" name="Google Shape;3359;g5b8c640d9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rgbClr val="333333"/>
                </a:solidFill>
                <a:highlight>
                  <a:schemeClr val="lt1"/>
                </a:highlight>
              </a:rPr>
              <a:t>The </a:t>
            </a:r>
            <a:r>
              <a:rPr lang="en-GB" sz="950">
                <a:solidFill>
                  <a:srgbClr val="6E6B5E"/>
                </a:solidFill>
                <a:highlight>
                  <a:srgbClr val="F1F1F1"/>
                </a:highlight>
                <a:latin typeface="Courier New"/>
                <a:ea typeface="Courier New"/>
                <a:cs typeface="Courier New"/>
                <a:sym typeface="Courier New"/>
              </a:rPr>
              <a:t>format!</a:t>
            </a:r>
            <a:r>
              <a:rPr lang="en-GB" sz="1200">
                <a:solidFill>
                  <a:srgbClr val="333333"/>
                </a:solidFill>
                <a:highlight>
                  <a:schemeClr val="lt1"/>
                </a:highlight>
              </a:rPr>
              <a:t> macro works in the same way as </a:t>
            </a:r>
            <a:r>
              <a:rPr lang="en-GB" sz="950">
                <a:solidFill>
                  <a:srgbClr val="6E6B5E"/>
                </a:solidFill>
                <a:highlight>
                  <a:srgbClr val="F1F1F1"/>
                </a:highlight>
                <a:latin typeface="Courier New"/>
                <a:ea typeface="Courier New"/>
                <a:cs typeface="Courier New"/>
                <a:sym typeface="Courier New"/>
              </a:rPr>
              <a:t>println!</a:t>
            </a:r>
            <a:r>
              <a:rPr lang="en-GB" sz="1200">
                <a:solidFill>
                  <a:srgbClr val="333333"/>
                </a:solidFill>
                <a:highlight>
                  <a:schemeClr val="lt1"/>
                </a:highlight>
              </a:rPr>
              <a:t>, but instead of printing the output to the screen, it returns a </a:t>
            </a:r>
            <a:r>
              <a:rPr lang="en-GB" sz="950">
                <a:solidFill>
                  <a:srgbClr val="6E6B5E"/>
                </a:solidFill>
                <a:highlight>
                  <a:srgbClr val="F1F1F1"/>
                </a:highlight>
                <a:latin typeface="Courier New"/>
                <a:ea typeface="Courier New"/>
                <a:cs typeface="Courier New"/>
                <a:sym typeface="Courier New"/>
              </a:rPr>
              <a:t>String</a:t>
            </a:r>
            <a:r>
              <a:rPr lang="en-GB" sz="1200">
                <a:solidFill>
                  <a:srgbClr val="333333"/>
                </a:solidFill>
                <a:highlight>
                  <a:schemeClr val="lt1"/>
                </a:highlight>
              </a:rPr>
              <a:t> with the contents. The version of the code using </a:t>
            </a:r>
            <a:r>
              <a:rPr lang="en-GB" sz="950">
                <a:solidFill>
                  <a:srgbClr val="6E6B5E"/>
                </a:solidFill>
                <a:highlight>
                  <a:srgbClr val="F1F1F1"/>
                </a:highlight>
                <a:latin typeface="Courier New"/>
                <a:ea typeface="Courier New"/>
                <a:cs typeface="Courier New"/>
                <a:sym typeface="Courier New"/>
              </a:rPr>
              <a:t>format!</a:t>
            </a:r>
            <a:r>
              <a:rPr lang="en-GB" sz="1200">
                <a:solidFill>
                  <a:srgbClr val="333333"/>
                </a:solidFill>
                <a:highlight>
                  <a:schemeClr val="lt1"/>
                </a:highlight>
              </a:rPr>
              <a:t> is much easier to read and doesn’t take ownership of any of its parameters.</a:t>
            </a:r>
            <a:endParaRPr sz="1200">
              <a:solidFill>
                <a:srgbClr val="333333"/>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3" name="Shape 3363"/>
        <p:cNvGrpSpPr/>
        <p:nvPr/>
      </p:nvGrpSpPr>
      <p:grpSpPr>
        <a:xfrm>
          <a:off x="0" y="0"/>
          <a:ext cx="0" cy="0"/>
          <a:chOff x="0" y="0"/>
          <a:chExt cx="0" cy="0"/>
        </a:xfrm>
      </p:grpSpPr>
      <p:sp>
        <p:nvSpPr>
          <p:cNvPr id="3364" name="Google Shape;3364;g5882ce6cd3_0_2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5" name="Google Shape;3365;g5882ce6cd3_0_2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In many other programming languages, accessing individual characters in a string by referencing them by index is a valid and common operation. However, if you try to access parts of a </a:t>
            </a:r>
            <a:r>
              <a:rPr lang="en-GB" sz="950">
                <a:solidFill>
                  <a:srgbClr val="6E6B5E"/>
                </a:solidFill>
                <a:highlight>
                  <a:srgbClr val="F1F1F1"/>
                </a:highlight>
                <a:latin typeface="Courier New"/>
                <a:ea typeface="Courier New"/>
                <a:cs typeface="Courier New"/>
                <a:sym typeface="Courier New"/>
              </a:rPr>
              <a:t>String </a:t>
            </a:r>
            <a:r>
              <a:rPr lang="en-GB" sz="1200">
                <a:solidFill>
                  <a:srgbClr val="333333"/>
                </a:solidFill>
                <a:highlight>
                  <a:srgbClr val="FFFFFF"/>
                </a:highlight>
              </a:rPr>
              <a:t>using indexing syntax in Rust, you’ll get an error</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ERROR</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error[E0277]: the trait bound `std::string::String: std::ops::Index&lt;{integer}&gt;` is not satisfied</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--&gt;</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3 |     let h = s1[0];</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             ^^^^^ the type `std::string::String` cannot be indexed by `{integer}`</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a:t>
            </a:r>
            <a:endParaRPr sz="1200">
              <a:solidFill>
                <a:srgbClr val="FFFFFF"/>
              </a:solidFill>
              <a:highlight>
                <a:srgbClr val="000000"/>
              </a:highlight>
              <a:latin typeface="Courier New"/>
              <a:ea typeface="Courier New"/>
              <a:cs typeface="Courier New"/>
              <a:sym typeface="Courier New"/>
            </a:endParaRPr>
          </a:p>
          <a:p>
            <a:pPr indent="0" lvl="0" marL="0" rtl="0" algn="l">
              <a:spcBef>
                <a:spcPts val="0"/>
              </a:spcBef>
              <a:spcAft>
                <a:spcPts val="0"/>
              </a:spcAft>
              <a:buNone/>
            </a:pPr>
            <a:r>
              <a:rPr lang="en-GB" sz="1200">
                <a:solidFill>
                  <a:srgbClr val="FFFFFF"/>
                </a:solidFill>
                <a:highlight>
                  <a:srgbClr val="000000"/>
                </a:highlight>
                <a:latin typeface="Courier New"/>
                <a:ea typeface="Courier New"/>
                <a:cs typeface="Courier New"/>
                <a:sym typeface="Courier New"/>
              </a:rPr>
              <a:t>  = help: the trait `std::ops::Index&lt;{integer}&gt;` is not implemented for `std::string::String`</a:t>
            </a:r>
            <a:endParaRPr sz="1200">
              <a:solidFill>
                <a:srgbClr val="FFFFFF"/>
              </a:solidFill>
              <a:highlight>
                <a:srgbClr val="000000"/>
              </a:highlight>
            </a:endParaRPr>
          </a:p>
        </p:txBody>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1" name="Shape 3371"/>
        <p:cNvGrpSpPr/>
        <p:nvPr/>
      </p:nvGrpSpPr>
      <p:grpSpPr>
        <a:xfrm>
          <a:off x="0" y="0"/>
          <a:ext cx="0" cy="0"/>
          <a:chOff x="0" y="0"/>
          <a:chExt cx="0" cy="0"/>
        </a:xfrm>
      </p:grpSpPr>
      <p:sp>
        <p:nvSpPr>
          <p:cNvPr id="3372" name="Google Shape;3372;g5882ce6cd3_0_2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3" name="Google Shape;3373;g5882ce6cd3_0_2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highlight>
                  <a:srgbClr val="F1F1F1"/>
                </a:highlight>
              </a:rPr>
              <a:t>len</a:t>
            </a:r>
            <a:r>
              <a:rPr lang="en-GB" sz="1200">
                <a:solidFill>
                  <a:srgbClr val="333333"/>
                </a:solidFill>
                <a:highlight>
                  <a:srgbClr val="FFFFFF"/>
                </a:highlight>
              </a:rPr>
              <a:t> will be 4, which means the vector storing the string “Hola” is 4 bytes long. Each of these letters takes 1 byte when encoded in UTF-8. But what about the following line? (Note that this string begins with the capital Cyrillic letter Ze, not the Arabic number 3.</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u="sng">
                <a:solidFill>
                  <a:srgbClr val="333333"/>
                </a:solidFill>
                <a:highlight>
                  <a:srgbClr val="FFFFFF"/>
                </a:highlight>
              </a:rPr>
              <a:t>NOTE:</a:t>
            </a:r>
            <a:endParaRPr b="1" sz="1200" u="sng">
              <a:solidFill>
                <a:srgbClr val="333333"/>
              </a:solidFill>
              <a:highlight>
                <a:srgbClr val="FFFFFF"/>
              </a:highlight>
            </a:endParaRPr>
          </a:p>
          <a:p>
            <a:pPr indent="0" lvl="0" marL="0" rtl="0" algn="l">
              <a:spcBef>
                <a:spcPts val="0"/>
              </a:spcBef>
              <a:spcAft>
                <a:spcPts val="0"/>
              </a:spcAft>
              <a:buNone/>
            </a:pPr>
            <a:r>
              <a:rPr lang="en-GB" sz="1200">
                <a:solidFill>
                  <a:srgbClr val="333333"/>
                </a:solidFill>
                <a:highlight>
                  <a:srgbClr val="FFFFFF"/>
                </a:highlight>
              </a:rPr>
              <a:t>Asked how long the string is, you might say 12. However, Rust’s answer is 24: that’s the number of bytes it takes to encode “Здравствуйте” in UTF-8, because each Unicode scalar value in that string takes 2 bytes of storage. Therefore, an index into the string’s bytes will not always correlate to a valid Unicode scalar value. To demonstrate, consider this invalid Rust code:</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9" name="Shape 3379"/>
        <p:cNvGrpSpPr/>
        <p:nvPr/>
      </p:nvGrpSpPr>
      <p:grpSpPr>
        <a:xfrm>
          <a:off x="0" y="0"/>
          <a:ext cx="0" cy="0"/>
          <a:chOff x="0" y="0"/>
          <a:chExt cx="0" cy="0"/>
        </a:xfrm>
      </p:grpSpPr>
      <p:sp>
        <p:nvSpPr>
          <p:cNvPr id="3380" name="Google Shape;3380;g5882ce6cd3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1" name="Google Shape;3381;g5882ce6cd3_0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highlight>
                <a:srgbClr val="F1F1F1"/>
              </a:highlight>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7" name="Shape 3387"/>
        <p:cNvGrpSpPr/>
        <p:nvPr/>
      </p:nvGrpSpPr>
      <p:grpSpPr>
        <a:xfrm>
          <a:off x="0" y="0"/>
          <a:ext cx="0" cy="0"/>
          <a:chOff x="0" y="0"/>
          <a:chExt cx="0" cy="0"/>
        </a:xfrm>
      </p:grpSpPr>
      <p:sp>
        <p:nvSpPr>
          <p:cNvPr id="3388" name="Google Shape;3388;g5882ce6cd3_0_2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9" name="Google Shape;3389;g5882ce6cd3_0_2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Here, </a:t>
            </a:r>
            <a:r>
              <a:rPr lang="en-GB" sz="950">
                <a:solidFill>
                  <a:srgbClr val="6E6B5E"/>
                </a:solidFill>
                <a:highlight>
                  <a:srgbClr val="F1F1F1"/>
                </a:highlight>
                <a:latin typeface="Source Code Pro"/>
                <a:ea typeface="Source Code Pro"/>
                <a:cs typeface="Source Code Pro"/>
                <a:sym typeface="Source Code Pro"/>
              </a:rPr>
              <a:t>s</a:t>
            </a:r>
            <a:r>
              <a:rPr lang="en-GB" sz="1200">
                <a:solidFill>
                  <a:srgbClr val="333333"/>
                </a:solidFill>
                <a:highlight>
                  <a:srgbClr val="FFFFFF"/>
                </a:highlight>
                <a:latin typeface="Open Sans"/>
                <a:ea typeface="Open Sans"/>
                <a:cs typeface="Open Sans"/>
                <a:sym typeface="Open Sans"/>
              </a:rPr>
              <a:t> will be a </a:t>
            </a:r>
            <a:r>
              <a:rPr lang="en-GB" sz="950">
                <a:solidFill>
                  <a:srgbClr val="6E6B5E"/>
                </a:solidFill>
                <a:highlight>
                  <a:srgbClr val="F1F1F1"/>
                </a:highlight>
                <a:latin typeface="Source Code Pro"/>
                <a:ea typeface="Source Code Pro"/>
                <a:cs typeface="Source Code Pro"/>
                <a:sym typeface="Source Code Pro"/>
              </a:rPr>
              <a:t>&amp;str</a:t>
            </a:r>
            <a:r>
              <a:rPr lang="en-GB" sz="1200">
                <a:solidFill>
                  <a:srgbClr val="333333"/>
                </a:solidFill>
                <a:highlight>
                  <a:srgbClr val="FFFFFF"/>
                </a:highlight>
                <a:latin typeface="Open Sans"/>
                <a:ea typeface="Open Sans"/>
                <a:cs typeface="Open Sans"/>
                <a:sym typeface="Open Sans"/>
              </a:rPr>
              <a:t> that contains the first 4 bytes of the string. Here each characters contains 2 bytes. Therefore printing 4 bytes will result in printing first two characters.</a:t>
            </a:r>
            <a:endParaRPr b="1" sz="1200">
              <a:highlight>
                <a:srgbClr val="F1F1F1"/>
              </a:highlight>
            </a:endParaRPr>
          </a:p>
          <a:p>
            <a:pPr indent="0" lvl="0" marL="0" rtl="0" algn="l">
              <a:spcBef>
                <a:spcPts val="0"/>
              </a:spcBef>
              <a:spcAft>
                <a:spcPts val="0"/>
              </a:spcAft>
              <a:buNone/>
            </a:pPr>
            <a:r>
              <a:rPr b="1" lang="en-GB" sz="1200">
                <a:highlight>
                  <a:srgbClr val="F1F1F1"/>
                </a:highlight>
              </a:rPr>
              <a:t>NOTE:</a:t>
            </a:r>
            <a:endParaRPr b="1" sz="1200">
              <a:highlight>
                <a:srgbClr val="F1F1F1"/>
              </a:highlight>
            </a:endParaRPr>
          </a:p>
          <a:p>
            <a:pPr indent="0" lvl="0" marL="0" rtl="0" algn="l">
              <a:spcBef>
                <a:spcPts val="0"/>
              </a:spcBef>
              <a:spcAft>
                <a:spcPts val="0"/>
              </a:spcAft>
              <a:buNone/>
            </a:pPr>
            <a:r>
              <a:rPr lang="en-GB" sz="1200">
                <a:solidFill>
                  <a:srgbClr val="333333"/>
                </a:solidFill>
                <a:highlight>
                  <a:srgbClr val="FFFFFF"/>
                </a:highlight>
              </a:rPr>
              <a:t>Indexing into a string is often a bad idea because it’s not clear what the return type of the string-indexing operation should be: a byte value, a character, a grapheme cluster, or a string slice. Therefore, Rust asks you to be more specific if you really need to use indices to create string slices. To be more specific in your indexing and indicate that you want a string slice, rather than indexing using </a:t>
            </a:r>
            <a:r>
              <a:rPr lang="en-GB" sz="1200">
                <a:solidFill>
                  <a:srgbClr val="6E6B5E"/>
                </a:solidFill>
                <a:highlight>
                  <a:srgbClr val="F1F1F1"/>
                </a:highlight>
              </a:rPr>
              <a:t>[]</a:t>
            </a:r>
            <a:r>
              <a:rPr lang="en-GB" sz="1200">
                <a:solidFill>
                  <a:srgbClr val="333333"/>
                </a:solidFill>
                <a:highlight>
                  <a:srgbClr val="FFFFFF"/>
                </a:highlight>
              </a:rPr>
              <a:t> with a single number, you can use </a:t>
            </a:r>
            <a:r>
              <a:rPr lang="en-GB" sz="1200">
                <a:solidFill>
                  <a:srgbClr val="6E6B5E"/>
                </a:solidFill>
                <a:highlight>
                  <a:srgbClr val="F1F1F1"/>
                </a:highlight>
              </a:rPr>
              <a:t>[]</a:t>
            </a:r>
            <a:r>
              <a:rPr lang="en-GB" sz="1200">
                <a:solidFill>
                  <a:srgbClr val="333333"/>
                </a:solidFill>
                <a:highlight>
                  <a:srgbClr val="FFFFFF"/>
                </a:highlight>
              </a:rPr>
              <a:t> with a range to create a string slice containing particular bytes:</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b="1" lang="en-GB" sz="1200">
                <a:solidFill>
                  <a:srgbClr val="FFFFFF"/>
                </a:solidFill>
                <a:highlight>
                  <a:srgbClr val="000000"/>
                </a:highlight>
              </a:rPr>
              <a:t>What would happen if we used </a:t>
            </a:r>
            <a:r>
              <a:rPr b="1" lang="en-GB" sz="1200">
                <a:solidFill>
                  <a:srgbClr val="FFFF00"/>
                </a:solidFill>
                <a:highlight>
                  <a:srgbClr val="000000"/>
                </a:highlight>
              </a:rPr>
              <a:t>&amp;hello[0..1]</a:t>
            </a:r>
            <a:r>
              <a:rPr b="1" lang="en-GB" sz="1200">
                <a:solidFill>
                  <a:srgbClr val="FFFFFF"/>
                </a:solidFill>
                <a:highlight>
                  <a:srgbClr val="000000"/>
                </a:highlight>
              </a:rPr>
              <a:t>? The answer: </a:t>
            </a:r>
            <a:r>
              <a:rPr b="1" lang="en-GB" sz="1200">
                <a:solidFill>
                  <a:srgbClr val="00FF00"/>
                </a:solidFill>
                <a:highlight>
                  <a:srgbClr val="000000"/>
                </a:highlight>
              </a:rPr>
              <a:t>Rust would panic</a:t>
            </a:r>
            <a:r>
              <a:rPr b="1" lang="en-GB" sz="1200">
                <a:solidFill>
                  <a:srgbClr val="FFFFFF"/>
                </a:solidFill>
                <a:highlight>
                  <a:srgbClr val="000000"/>
                </a:highlight>
              </a:rPr>
              <a:t> at runtime in the same way as if an invalid index were accessed in a vector:</a:t>
            </a:r>
            <a:endParaRPr b="1" sz="1200">
              <a:solidFill>
                <a:srgbClr val="FFFFFF"/>
              </a:solidFill>
              <a:highlight>
                <a:srgbClr val="000000"/>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p:txBody>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5" name="Shape 3395"/>
        <p:cNvGrpSpPr/>
        <p:nvPr/>
      </p:nvGrpSpPr>
      <p:grpSpPr>
        <a:xfrm>
          <a:off x="0" y="0"/>
          <a:ext cx="0" cy="0"/>
          <a:chOff x="0" y="0"/>
          <a:chExt cx="0" cy="0"/>
        </a:xfrm>
      </p:grpSpPr>
      <p:sp>
        <p:nvSpPr>
          <p:cNvPr id="3396" name="Google Shape;3396;g5882ce6cd3_0_2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7" name="Google Shape;3397;g5882ce6cd3_0_2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you can access elements in a string.</a:t>
            </a:r>
            <a:endParaRPr sz="1200"/>
          </a:p>
          <a:p>
            <a:pPr indent="0" lvl="0" marL="0" rtl="0" algn="l">
              <a:spcBef>
                <a:spcPts val="0"/>
              </a:spcBef>
              <a:spcAft>
                <a:spcPts val="0"/>
              </a:spcAft>
              <a:buClr>
                <a:schemeClr val="dk1"/>
              </a:buClr>
              <a:buSzPts val="1100"/>
              <a:buFont typeface="Arial"/>
              <a:buNone/>
            </a:pPr>
            <a:r>
              <a:rPr lang="en-GB" sz="1200"/>
              <a:t>If you need to perform operations on individual Unicode scalar values, the best way to do so is to use the </a:t>
            </a:r>
            <a:r>
              <a:rPr lang="en-GB" sz="1200">
                <a:highlight>
                  <a:srgbClr val="F1F1F1"/>
                </a:highlight>
              </a:rPr>
              <a:t>chars</a:t>
            </a:r>
            <a:r>
              <a:rPr lang="en-GB" sz="1200"/>
              <a:t> method. Calling </a:t>
            </a:r>
            <a:r>
              <a:rPr lang="en-GB" sz="1200">
                <a:solidFill>
                  <a:srgbClr val="FFFFFF"/>
                </a:solidFill>
                <a:highlight>
                  <a:srgbClr val="000000"/>
                </a:highlight>
              </a:rPr>
              <a:t>chars</a:t>
            </a:r>
            <a:r>
              <a:rPr lang="en-GB" sz="1200"/>
              <a:t> on “नमस्ते” separates out and returns six values of type </a:t>
            </a:r>
            <a:r>
              <a:rPr lang="en-GB" sz="1200">
                <a:highlight>
                  <a:srgbClr val="F1F1F1"/>
                </a:highlight>
              </a:rPr>
              <a:t>char</a:t>
            </a:r>
            <a:r>
              <a:rPr lang="en-GB" sz="1200"/>
              <a:t>, and you can iterate over the result to access each element:</a:t>
            </a:r>
            <a:endParaRPr sz="1200"/>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highlight>
                  <a:srgbClr val="FFFFFF"/>
                </a:highlight>
              </a:rPr>
              <a:t>The </a:t>
            </a:r>
            <a:r>
              <a:rPr lang="en-GB" sz="1200">
                <a:solidFill>
                  <a:srgbClr val="FFFFFF"/>
                </a:solidFill>
                <a:highlight>
                  <a:srgbClr val="000000"/>
                </a:highlight>
              </a:rPr>
              <a:t>bytes</a:t>
            </a:r>
            <a:r>
              <a:rPr lang="en-GB" sz="1200">
                <a:solidFill>
                  <a:srgbClr val="FFFFFF"/>
                </a:solidFill>
                <a:highlight>
                  <a:srgbClr val="FFFFFF"/>
                </a:highlight>
              </a:rPr>
              <a:t> </a:t>
            </a:r>
            <a:r>
              <a:rPr lang="en-GB" sz="1200">
                <a:highlight>
                  <a:srgbClr val="FFFFFF"/>
                </a:highlight>
              </a:rPr>
              <a:t>method returns each raw byte, which might be appropriate for your domain:</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GB" sz="1200">
                <a:highlight>
                  <a:srgbClr val="FFFFFF"/>
                </a:highlight>
              </a:rPr>
              <a:t>NOTE:</a:t>
            </a:r>
            <a:endParaRPr sz="1200">
              <a:highlight>
                <a:srgbClr val="FFFFFF"/>
              </a:highlight>
            </a:endParaRPr>
          </a:p>
          <a:p>
            <a:pPr indent="0" lvl="0" marL="0" rtl="0" algn="l">
              <a:spcBef>
                <a:spcPts val="0"/>
              </a:spcBef>
              <a:spcAft>
                <a:spcPts val="0"/>
              </a:spcAft>
              <a:buNone/>
            </a:pPr>
            <a:r>
              <a:rPr lang="en-GB" sz="1200">
                <a:highlight>
                  <a:srgbClr val="FFFFFF"/>
                </a:highlight>
              </a:rPr>
              <a:t>But be sure to remember that valid Unicode scalar values may be made up of more than 1 byte.</a:t>
            </a:r>
            <a:endParaRPr sz="1200">
              <a:highlight>
                <a:srgbClr val="FFFFFF"/>
              </a:highlight>
            </a:endParaRPr>
          </a:p>
        </p:txBody>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3" name="Shape 3403"/>
        <p:cNvGrpSpPr/>
        <p:nvPr/>
      </p:nvGrpSpPr>
      <p:grpSpPr>
        <a:xfrm>
          <a:off x="0" y="0"/>
          <a:ext cx="0" cy="0"/>
          <a:chOff x="0" y="0"/>
          <a:chExt cx="0" cy="0"/>
        </a:xfrm>
      </p:grpSpPr>
      <p:sp>
        <p:nvSpPr>
          <p:cNvPr id="3404" name="Google Shape;3404;g5cc7cfc2e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5" name="Google Shape;3405;g5cc7cfc2e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882ce6cd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882ce6cd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8" name="Shape 3408"/>
        <p:cNvGrpSpPr/>
        <p:nvPr/>
      </p:nvGrpSpPr>
      <p:grpSpPr>
        <a:xfrm>
          <a:off x="0" y="0"/>
          <a:ext cx="0" cy="0"/>
          <a:chOff x="0" y="0"/>
          <a:chExt cx="0" cy="0"/>
        </a:xfrm>
      </p:grpSpPr>
      <p:sp>
        <p:nvSpPr>
          <p:cNvPr id="3409" name="Google Shape;3409;g5882ce6cd3_0_2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5882ce6cd3_0_2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Many programming languages support this kind of data structure, but they often use a different name, such as hash, map, object, hash table, or associative array, just to name a few.</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5" name="Shape 3415"/>
        <p:cNvGrpSpPr/>
        <p:nvPr/>
      </p:nvGrpSpPr>
      <p:grpSpPr>
        <a:xfrm>
          <a:off x="0" y="0"/>
          <a:ext cx="0" cy="0"/>
          <a:chOff x="0" y="0"/>
          <a:chExt cx="0" cy="0"/>
        </a:xfrm>
      </p:grpSpPr>
      <p:sp>
        <p:nvSpPr>
          <p:cNvPr id="3416" name="Google Shape;3416;g5882ce6cd3_0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7" name="Google Shape;3417;g5882ce6cd3_0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FFFFF"/>
                </a:highlight>
              </a:rPr>
              <a:t>You can create an empty hash map with </a:t>
            </a:r>
            <a:r>
              <a:rPr lang="en-GB" sz="1200">
                <a:highlight>
                  <a:srgbClr val="B7B7B7"/>
                </a:highlight>
              </a:rPr>
              <a:t>new</a:t>
            </a:r>
            <a:r>
              <a:rPr lang="en-GB" sz="1200">
                <a:highlight>
                  <a:srgbClr val="FFFFFF"/>
                </a:highlight>
              </a:rPr>
              <a:t> and add elements with </a:t>
            </a:r>
            <a:r>
              <a:rPr lang="en-GB" sz="1200">
                <a:highlight>
                  <a:srgbClr val="B7B7B7"/>
                </a:highlight>
              </a:rPr>
              <a:t>insert</a:t>
            </a:r>
            <a:r>
              <a:rPr lang="en-GB" sz="1200">
                <a:highlight>
                  <a:srgbClr val="FFFFFF"/>
                </a:highlight>
              </a:rPr>
              <a:t>.</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GB" sz="1200">
                <a:highlight>
                  <a:srgbClr val="FFFFFF"/>
                </a:highlight>
              </a:rPr>
              <a:t>we’re keeping track of the scores of two teams whose names are Blue and Yellow. The Blue team starts with 10 points, and the Yellow team starts with 50.</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GB" sz="1200">
                <a:highlight>
                  <a:srgbClr val="FFFFFF"/>
                </a:highlight>
              </a:rPr>
              <a:t>Note that we need to first </a:t>
            </a:r>
            <a:r>
              <a:rPr lang="en-GB" sz="1200">
                <a:highlight>
                  <a:srgbClr val="B7B7B7"/>
                </a:highlight>
              </a:rPr>
              <a:t>use</a:t>
            </a:r>
            <a:r>
              <a:rPr lang="en-GB" sz="1200">
                <a:highlight>
                  <a:srgbClr val="FFFFFF"/>
                </a:highlight>
              </a:rPr>
              <a:t> the </a:t>
            </a:r>
            <a:r>
              <a:rPr lang="en-GB" sz="1200">
                <a:highlight>
                  <a:srgbClr val="B7B7B7"/>
                </a:highlight>
              </a:rPr>
              <a:t>HashMap</a:t>
            </a:r>
            <a:r>
              <a:rPr lang="en-GB" sz="1200">
                <a:highlight>
                  <a:srgbClr val="FFFFFF"/>
                </a:highlight>
              </a:rPr>
              <a:t> from the collections portion of the standard library. Of our three common collections, this one is the least often used, so it’s not included in the features brought into scope automatically in the prelude. Hash maps also have less support from the standard library; there’s no built-in macro to construct them,</a:t>
            </a:r>
            <a:endParaRPr sz="1200">
              <a:highlight>
                <a:srgbClr val="FFFFFF"/>
              </a:highlight>
            </a:endParaRPr>
          </a:p>
          <a:p>
            <a:pPr indent="0" lvl="0" marL="0" rtl="0" algn="l">
              <a:spcBef>
                <a:spcPts val="0"/>
              </a:spcBef>
              <a:spcAft>
                <a:spcPts val="0"/>
              </a:spcAft>
              <a:buNone/>
            </a:pPr>
            <a:r>
              <a:t/>
            </a:r>
            <a:endParaRPr sz="1200">
              <a:solidFill>
                <a:srgbClr val="333333"/>
              </a:solidFill>
              <a:highlight>
                <a:srgbClr val="FFFFFF"/>
              </a:highlight>
            </a:endParaRPr>
          </a:p>
          <a:p>
            <a:pPr indent="0" lvl="0" marL="0" rtl="0" algn="l">
              <a:spcBef>
                <a:spcPts val="0"/>
              </a:spcBef>
              <a:spcAft>
                <a:spcPts val="0"/>
              </a:spcAft>
              <a:buNone/>
            </a:pPr>
            <a:r>
              <a:rPr lang="en-GB" sz="1200">
                <a:highlight>
                  <a:srgbClr val="FFFFFF"/>
                </a:highlight>
              </a:rPr>
              <a:t>Just like vectors, hash maps store their data on the heap. This </a:t>
            </a:r>
            <a:r>
              <a:rPr lang="en-GB" sz="1200">
                <a:highlight>
                  <a:srgbClr val="B7B7B7"/>
                </a:highlight>
              </a:rPr>
              <a:t>HashMap</a:t>
            </a:r>
            <a:r>
              <a:rPr lang="en-GB" sz="1200">
                <a:highlight>
                  <a:srgbClr val="FFFFFF"/>
                </a:highlight>
              </a:rPr>
              <a:t> has keys of type </a:t>
            </a:r>
            <a:r>
              <a:rPr lang="en-GB" sz="1200">
                <a:highlight>
                  <a:srgbClr val="B7B7B7"/>
                </a:highlight>
              </a:rPr>
              <a:t>String</a:t>
            </a:r>
            <a:r>
              <a:rPr lang="en-GB" sz="1200">
                <a:highlight>
                  <a:srgbClr val="FFFFFF"/>
                </a:highlight>
              </a:rPr>
              <a:t> and values of type </a:t>
            </a:r>
            <a:r>
              <a:rPr lang="en-GB" sz="1200">
                <a:highlight>
                  <a:srgbClr val="B7B7B7"/>
                </a:highlight>
              </a:rPr>
              <a:t>i32</a:t>
            </a:r>
            <a:r>
              <a:rPr lang="en-GB" sz="1200">
                <a:highlight>
                  <a:srgbClr val="FFFFFF"/>
                </a:highlight>
              </a:rPr>
              <a:t>. Like vectors, hash maps are homogeneous: all of the keys must have the same type, and all of the values must have the same type.</a:t>
            </a:r>
            <a:endParaRPr sz="1200">
              <a:highlight>
                <a:srgbClr val="FFFFFF"/>
              </a:highlight>
            </a:endParaRPr>
          </a:p>
        </p:txBody>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3" name="Shape 3423"/>
        <p:cNvGrpSpPr/>
        <p:nvPr/>
      </p:nvGrpSpPr>
      <p:grpSpPr>
        <a:xfrm>
          <a:off x="0" y="0"/>
          <a:ext cx="0" cy="0"/>
          <a:chOff x="0" y="0"/>
          <a:chExt cx="0" cy="0"/>
        </a:xfrm>
      </p:grpSpPr>
      <p:sp>
        <p:nvSpPr>
          <p:cNvPr id="3424" name="Google Shape;3424;g5882ce6cd3_0_2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5" name="Google Shape;3425;g5882ce6cd3_0_2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highlight>
                  <a:srgbClr val="FFFFFF"/>
                </a:highlight>
              </a:rPr>
              <a:t>Another way of constructing a hash map is by using the </a:t>
            </a:r>
            <a:r>
              <a:rPr lang="en-GB" sz="1200">
                <a:highlight>
                  <a:srgbClr val="B7B7B7"/>
                </a:highlight>
              </a:rPr>
              <a:t>collect</a:t>
            </a:r>
            <a:r>
              <a:rPr lang="en-GB" sz="1200">
                <a:highlight>
                  <a:srgbClr val="FFFFFF"/>
                </a:highlight>
              </a:rPr>
              <a:t> method on a vector of tuples, where each tuple consists of a key and its value. The </a:t>
            </a:r>
            <a:r>
              <a:rPr lang="en-GB" sz="1200">
                <a:highlight>
                  <a:srgbClr val="B7B7B7"/>
                </a:highlight>
              </a:rPr>
              <a:t>collect</a:t>
            </a:r>
            <a:r>
              <a:rPr lang="en-GB" sz="1200">
                <a:highlight>
                  <a:srgbClr val="FFFFFF"/>
                </a:highlight>
              </a:rPr>
              <a:t> method gathers data into a number of collection types, including </a:t>
            </a:r>
            <a:r>
              <a:rPr lang="en-GB" sz="1200">
                <a:highlight>
                  <a:srgbClr val="B7B7B7"/>
                </a:highlight>
              </a:rPr>
              <a:t>HashMap</a:t>
            </a:r>
            <a:r>
              <a:rPr lang="en-GB" sz="1200">
                <a:highlight>
                  <a:srgbClr val="FFFFFF"/>
                </a:highlight>
              </a:rPr>
              <a:t>. </a:t>
            </a:r>
            <a:endParaRPr sz="1200">
              <a:highlight>
                <a:srgbClr val="FFFFFF"/>
              </a:highlight>
            </a:endParaRPr>
          </a:p>
          <a:p>
            <a:pPr indent="0" lvl="0" marL="0" rtl="0" algn="l">
              <a:spcBef>
                <a:spcPts val="0"/>
              </a:spcBef>
              <a:spcAft>
                <a:spcPts val="0"/>
              </a:spcAft>
              <a:buNone/>
            </a:pPr>
            <a:r>
              <a:rPr lang="en-GB" sz="1200">
                <a:highlight>
                  <a:srgbClr val="FFFFFF"/>
                </a:highlight>
              </a:rPr>
              <a:t>For example, if we had the team names and initial scores in two separate vectors, we could use the </a:t>
            </a:r>
            <a:r>
              <a:rPr lang="en-GB" sz="1200">
                <a:highlight>
                  <a:srgbClr val="B7B7B7"/>
                </a:highlight>
              </a:rPr>
              <a:t>zip</a:t>
            </a:r>
            <a:r>
              <a:rPr lang="en-GB" sz="1200">
                <a:highlight>
                  <a:srgbClr val="FFFFFF"/>
                </a:highlight>
              </a:rPr>
              <a:t> method to create a vector of tuples where “Blue” is paired with 10, and so forth. Then we could use the </a:t>
            </a:r>
            <a:r>
              <a:rPr lang="en-GB" sz="1200">
                <a:highlight>
                  <a:srgbClr val="B7B7B7"/>
                </a:highlight>
              </a:rPr>
              <a:t>collect</a:t>
            </a:r>
            <a:r>
              <a:rPr lang="en-GB" sz="1200">
                <a:highlight>
                  <a:srgbClr val="FFFFFF"/>
                </a:highlight>
              </a:rPr>
              <a:t> method to turn that vector of tuples into a hash map.</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GB" sz="1200">
                <a:highlight>
                  <a:srgbClr val="FFFFFF"/>
                </a:highlight>
              </a:rPr>
              <a:t>The type annotation </a:t>
            </a:r>
            <a:r>
              <a:rPr lang="en-GB" sz="1200">
                <a:highlight>
                  <a:srgbClr val="B7B7B7"/>
                </a:highlight>
              </a:rPr>
              <a:t>HashMap&lt;_, _&gt;</a:t>
            </a:r>
            <a:r>
              <a:rPr lang="en-GB" sz="1200">
                <a:highlight>
                  <a:srgbClr val="FFFFFF"/>
                </a:highlight>
              </a:rPr>
              <a:t> is needed here because it’s possible to </a:t>
            </a:r>
            <a:r>
              <a:rPr lang="en-GB" sz="1200">
                <a:highlight>
                  <a:srgbClr val="B7B7B7"/>
                </a:highlight>
              </a:rPr>
              <a:t>collect</a:t>
            </a:r>
            <a:r>
              <a:rPr lang="en-GB" sz="1200">
                <a:highlight>
                  <a:srgbClr val="FFFFFF"/>
                </a:highlight>
              </a:rPr>
              <a:t> into many different data structures and Rust doesn’t know which you want unless you specify. For the parameters for the key and value types, however, we use underscores, and Rust can infer the types that the hash map contains based on the types of the data in the vectors.</a:t>
            </a:r>
            <a:endParaRPr sz="1200">
              <a:highlight>
                <a:srgbClr val="FFFFFF"/>
              </a:highlight>
            </a:endParaRPr>
          </a:p>
        </p:txBody>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1" name="Shape 3431"/>
        <p:cNvGrpSpPr/>
        <p:nvPr/>
      </p:nvGrpSpPr>
      <p:grpSpPr>
        <a:xfrm>
          <a:off x="0" y="0"/>
          <a:ext cx="0" cy="0"/>
          <a:chOff x="0" y="0"/>
          <a:chExt cx="0" cy="0"/>
        </a:xfrm>
      </p:grpSpPr>
      <p:sp>
        <p:nvSpPr>
          <p:cNvPr id="3432" name="Google Shape;3432;g5882ce6cd3_0_2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5882ce6cd3_0_2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highlight>
                  <a:srgbClr val="FFFFFF"/>
                </a:highlight>
              </a:rPr>
              <a:t>For types that implement the </a:t>
            </a:r>
            <a:r>
              <a:rPr lang="en-GB" sz="1400">
                <a:highlight>
                  <a:srgbClr val="B7B7B7"/>
                </a:highlight>
              </a:rPr>
              <a:t>Copy</a:t>
            </a:r>
            <a:r>
              <a:rPr lang="en-GB" sz="1400">
                <a:highlight>
                  <a:srgbClr val="FFFFFF"/>
                </a:highlight>
              </a:rPr>
              <a:t> trait, like </a:t>
            </a:r>
            <a:r>
              <a:rPr lang="en-GB" sz="1400">
                <a:highlight>
                  <a:srgbClr val="B7B7B7"/>
                </a:highlight>
              </a:rPr>
              <a:t>i32</a:t>
            </a:r>
            <a:r>
              <a:rPr lang="en-GB" sz="1400">
                <a:highlight>
                  <a:srgbClr val="FFFFFF"/>
                </a:highlight>
              </a:rPr>
              <a:t>, the values are copied into the hash map. For owned values like </a:t>
            </a:r>
            <a:r>
              <a:rPr lang="en-GB" sz="1400">
                <a:highlight>
                  <a:srgbClr val="B7B7B7"/>
                </a:highlight>
              </a:rPr>
              <a:t>String</a:t>
            </a:r>
            <a:r>
              <a:rPr lang="en-GB" sz="1400">
                <a:highlight>
                  <a:srgbClr val="FFFFFF"/>
                </a:highlight>
              </a:rPr>
              <a:t>, the values will be moved and the hash map will be the owner of those values,</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Clr>
                <a:schemeClr val="dk1"/>
              </a:buClr>
              <a:buSzPts val="1100"/>
              <a:buFont typeface="Arial"/>
              <a:buNone/>
            </a:pPr>
            <a:r>
              <a:rPr lang="en-GB" sz="1400"/>
              <a:t>We aren’t able to use the variables </a:t>
            </a:r>
            <a:r>
              <a:rPr lang="en-GB" sz="1400">
                <a:highlight>
                  <a:srgbClr val="B7B7B7"/>
                </a:highlight>
              </a:rPr>
              <a:t>field_name</a:t>
            </a:r>
            <a:r>
              <a:rPr lang="en-GB" sz="1400"/>
              <a:t> and </a:t>
            </a:r>
            <a:r>
              <a:rPr lang="en-GB" sz="1400">
                <a:highlight>
                  <a:srgbClr val="B7B7B7"/>
                </a:highlight>
              </a:rPr>
              <a:t>field_value</a:t>
            </a:r>
            <a:r>
              <a:rPr lang="en-GB" sz="1400"/>
              <a:t> after they’ve been moved into the hash map with the call to </a:t>
            </a:r>
            <a:r>
              <a:rPr lang="en-GB" sz="1400">
                <a:highlight>
                  <a:srgbClr val="B7B7B7"/>
                </a:highlight>
              </a:rPr>
              <a:t>insert</a:t>
            </a:r>
            <a:r>
              <a:rPr lang="en-GB" sz="1400"/>
              <a:t>.</a:t>
            </a:r>
            <a:endParaRPr sz="1400"/>
          </a:p>
          <a:p>
            <a:pPr indent="0" lvl="0" marL="0" rtl="0" algn="l">
              <a:spcBef>
                <a:spcPts val="0"/>
              </a:spcBef>
              <a:spcAft>
                <a:spcPts val="0"/>
              </a:spcAft>
              <a:buClr>
                <a:schemeClr val="dk1"/>
              </a:buClr>
              <a:buSzPts val="1100"/>
              <a:buFont typeface="Arial"/>
              <a:buNone/>
            </a:pPr>
            <a:r>
              <a:rPr lang="en-GB" sz="1400"/>
              <a:t>If we insert references to values into the hash map, the values won’t be moved into the hash map. The values that the references point to must be valid for at least as long as the hash map is valid. </a:t>
            </a:r>
            <a:endParaRPr sz="1400"/>
          </a:p>
          <a:p>
            <a:pPr indent="0" lvl="0" marL="0" rtl="0" algn="l">
              <a:spcBef>
                <a:spcPts val="0"/>
              </a:spcBef>
              <a:spcAft>
                <a:spcPts val="0"/>
              </a:spcAft>
              <a:buNone/>
            </a:pPr>
            <a:r>
              <a:t/>
            </a:r>
            <a:endParaRPr sz="1400">
              <a:highlight>
                <a:srgbClr val="FFFFFF"/>
              </a:highlight>
            </a:endParaRPr>
          </a:p>
        </p:txBody>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9" name="Shape 3439"/>
        <p:cNvGrpSpPr/>
        <p:nvPr/>
      </p:nvGrpSpPr>
      <p:grpSpPr>
        <a:xfrm>
          <a:off x="0" y="0"/>
          <a:ext cx="0" cy="0"/>
          <a:chOff x="0" y="0"/>
          <a:chExt cx="0" cy="0"/>
        </a:xfrm>
      </p:grpSpPr>
      <p:sp>
        <p:nvSpPr>
          <p:cNvPr id="3440" name="Google Shape;3440;g5882ce6cd3_0_2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1" name="Google Shape;3441;g5882ce6cd3_0_2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highlight>
                  <a:srgbClr val="B7B7B7"/>
                </a:highlight>
              </a:rPr>
              <a:t>Score</a:t>
            </a:r>
            <a:r>
              <a:rPr lang="en-GB" sz="1400">
                <a:highlight>
                  <a:srgbClr val="FFFFFF"/>
                </a:highlight>
              </a:rPr>
              <a:t> will have the value that’s associated with the Blue team, and the result will be </a:t>
            </a:r>
            <a:r>
              <a:rPr lang="en-GB" sz="1400">
                <a:highlight>
                  <a:srgbClr val="B7B7B7"/>
                </a:highlight>
              </a:rPr>
              <a:t>Some(&amp;10)</a:t>
            </a:r>
            <a:r>
              <a:rPr lang="en-GB" sz="1400">
                <a:highlight>
                  <a:srgbClr val="FFFFFF"/>
                </a:highlight>
              </a:rPr>
              <a:t>. The result is wrapped in </a:t>
            </a:r>
            <a:r>
              <a:rPr lang="en-GB" sz="1400">
                <a:highlight>
                  <a:srgbClr val="B7B7B7"/>
                </a:highlight>
              </a:rPr>
              <a:t>Some</a:t>
            </a:r>
            <a:r>
              <a:rPr lang="en-GB" sz="1400">
                <a:highlight>
                  <a:srgbClr val="FFFFFF"/>
                </a:highlight>
              </a:rPr>
              <a:t> because get returns an </a:t>
            </a:r>
            <a:r>
              <a:rPr lang="en-GB" sz="1400">
                <a:highlight>
                  <a:srgbClr val="B7B7B7"/>
                </a:highlight>
              </a:rPr>
              <a:t>Option&lt;&amp;V&gt;</a:t>
            </a:r>
            <a:r>
              <a:rPr lang="en-GB" sz="1400">
                <a:highlight>
                  <a:srgbClr val="FFFFFF"/>
                </a:highlight>
              </a:rPr>
              <a:t>; if there’s no value for that key in the hash map, </a:t>
            </a:r>
            <a:r>
              <a:rPr lang="en-GB" sz="1400">
                <a:highlight>
                  <a:srgbClr val="B7B7B7"/>
                </a:highlight>
              </a:rPr>
              <a:t>get</a:t>
            </a:r>
            <a:r>
              <a:rPr lang="en-GB" sz="1400">
                <a:highlight>
                  <a:srgbClr val="FFFFFF"/>
                </a:highlight>
              </a:rPr>
              <a:t> will return </a:t>
            </a:r>
            <a:r>
              <a:rPr lang="en-GB" sz="1400">
                <a:highlight>
                  <a:srgbClr val="B7B7B7"/>
                </a:highlight>
              </a:rPr>
              <a:t>None</a:t>
            </a:r>
            <a:r>
              <a:rPr lang="en-GB" sz="1400">
                <a:highlight>
                  <a:srgbClr val="FFFFFF"/>
                </a:highlight>
              </a:rPr>
              <a:t>.</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None/>
            </a:pPr>
            <a:r>
              <a:rPr lang="en-GB" sz="1400">
                <a:highlight>
                  <a:srgbClr val="FFFFFF"/>
                </a:highlight>
              </a:rPr>
              <a:t>We can iterate over each key/value pair in a hash map in a similar manner as we do with vectors, using a </a:t>
            </a:r>
            <a:r>
              <a:rPr lang="en-GB" sz="1400">
                <a:highlight>
                  <a:srgbClr val="B7B7B7"/>
                </a:highlight>
              </a:rPr>
              <a:t>for</a:t>
            </a:r>
            <a:r>
              <a:rPr lang="en-GB" sz="1400">
                <a:highlight>
                  <a:srgbClr val="FFFFFF"/>
                </a:highlight>
              </a:rPr>
              <a:t> loop:</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None/>
            </a:pPr>
            <a:r>
              <a:t/>
            </a:r>
            <a:endParaRPr sz="1400">
              <a:highlight>
                <a:srgbClr val="FFFFFF"/>
              </a:highlight>
            </a:endParaRPr>
          </a:p>
          <a:p>
            <a:pPr indent="0" lvl="0" marL="0" rtl="0" algn="l">
              <a:spcBef>
                <a:spcPts val="0"/>
              </a:spcBef>
              <a:spcAft>
                <a:spcPts val="0"/>
              </a:spcAft>
              <a:buNone/>
            </a:pPr>
            <a:r>
              <a:t/>
            </a:r>
            <a:endParaRPr sz="1400">
              <a:highlight>
                <a:srgbClr val="FFFFFF"/>
              </a:highlight>
            </a:endParaRPr>
          </a:p>
        </p:txBody>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7" name="Shape 3447"/>
        <p:cNvGrpSpPr/>
        <p:nvPr/>
      </p:nvGrpSpPr>
      <p:grpSpPr>
        <a:xfrm>
          <a:off x="0" y="0"/>
          <a:ext cx="0" cy="0"/>
          <a:chOff x="0" y="0"/>
          <a:chExt cx="0" cy="0"/>
        </a:xfrm>
      </p:grpSpPr>
      <p:sp>
        <p:nvSpPr>
          <p:cNvPr id="3448" name="Google Shape;3448;g5882ce6cd3_0_2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9" name="Google Shape;3449;g5882ce6cd3_0_2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number of keys and values is growable, each key can only have one value associated with it at a time. When you want to change the data in a hash map, you have to decide how to handle the case when a key already has a value assigned. You could replace the old value with the new value, completely disregarding the old value. You could keep the old value and ignore the new value, only adding the new value if the key doesn’t already have a value. Or you could combine the old value and the new value.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If we insert a key and a value into a hash map and then insert that same key with a different value, the value associated with that key will be replaced. As calls insert twice, the hash map will only contain one key/value pair because we’re inserting the value for the Blue team’s key both times.</a:t>
            </a:r>
            <a:endParaRPr sz="1400"/>
          </a:p>
        </p:txBody>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6" name="Shape 3456"/>
        <p:cNvGrpSpPr/>
        <p:nvPr/>
      </p:nvGrpSpPr>
      <p:grpSpPr>
        <a:xfrm>
          <a:off x="0" y="0"/>
          <a:ext cx="0" cy="0"/>
          <a:chOff x="0" y="0"/>
          <a:chExt cx="0" cy="0"/>
        </a:xfrm>
      </p:grpSpPr>
      <p:sp>
        <p:nvSpPr>
          <p:cNvPr id="3457" name="Google Shape;3457;g5882ce6cd3_0_2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8" name="Google Shape;3458;g5882ce6cd3_0_2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It’s common to check whether a particular key has a value and, if it doesn’t, insert a value for it. Hash maps have a special API for this called entry that takes the key you want to check as a parameter. The return value of the entry method is an enum called Entry that represents a value that might or might not exist. Let’s say we want to check whether the key for the Yellow team has a value associated with it. If it doesn’t, we want to insert the value 50, and the same for the Blue team.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or_insert method on Entry is defined to return a mutable reference to the value for the corresponding Entry key if that key exists, and if not, inserts the parameter as the new value for this key and returns a mutable reference to the new value. This technique is much cleaner than writing the logic ourselves and, in addition, plays more nicely with the borrow checker.</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first call to entry will insert the key for the Yellow team with the value 50 because the Yellow team doesn’t have a value already. The second call to entry will not change the hash map because the Blue team already has the value 10.</a:t>
            </a:r>
            <a:endParaRPr sz="1400"/>
          </a:p>
        </p:txBody>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5" name="Shape 3465"/>
        <p:cNvGrpSpPr/>
        <p:nvPr/>
      </p:nvGrpSpPr>
      <p:grpSpPr>
        <a:xfrm>
          <a:off x="0" y="0"/>
          <a:ext cx="0" cy="0"/>
          <a:chOff x="0" y="0"/>
          <a:chExt cx="0" cy="0"/>
        </a:xfrm>
      </p:grpSpPr>
      <p:sp>
        <p:nvSpPr>
          <p:cNvPr id="3466" name="Google Shape;3466;g5882ce6cd3_0_2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7" name="Google Shape;3467;g5882ce6cd3_0_2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Another common use case for hash maps is to look up a key’s value and then update it based on the old value.As shows code that counts how many times each word appears in some text. We use a hash map with the words as keys and increment the value to keep track of how many times we’ve seen that word. If it’s the first time we’ve seen a word, we’ll first insert the value 0.</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GB" sz="1400"/>
              <a:t>The or_insert method actually returns a mutable reference (&amp;mut V) to the value for this key. Here we store that mutable reference in the count variable, so in order to assign to that value, we must first dereference count using the asterisk (*). The mutable reference goes out of scope at the end of the for loop, so all of these changes are safe and allowed by the borrowing rules.</a:t>
            </a:r>
            <a:endParaRPr sz="1400"/>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4" name="Shape 3474"/>
        <p:cNvGrpSpPr/>
        <p:nvPr/>
      </p:nvGrpSpPr>
      <p:grpSpPr>
        <a:xfrm>
          <a:off x="0" y="0"/>
          <a:ext cx="0" cy="0"/>
          <a:chOff x="0" y="0"/>
          <a:chExt cx="0" cy="0"/>
        </a:xfrm>
      </p:grpSpPr>
      <p:sp>
        <p:nvSpPr>
          <p:cNvPr id="3475" name="Google Shape;3475;g5882ce6cd3_0_2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6" name="Google Shape;3476;g5882ce6cd3_0_2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aseline="30000" lang="en-GB"/>
              <a:t>1</a:t>
            </a:r>
            <a:r>
              <a:rPr lang="en-GB"/>
              <a:t> </a:t>
            </a:r>
            <a:r>
              <a:rPr lang="en-GB" sz="1400"/>
              <a:t>https://www.131002.net/siphash/siphash.pdf</a:t>
            </a:r>
            <a:endParaRPr sz="1400"/>
          </a:p>
        </p:txBody>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1" name="Shape 3481"/>
        <p:cNvGrpSpPr/>
        <p:nvPr/>
      </p:nvGrpSpPr>
      <p:grpSpPr>
        <a:xfrm>
          <a:off x="0" y="0"/>
          <a:ext cx="0" cy="0"/>
          <a:chOff x="0" y="0"/>
          <a:chExt cx="0" cy="0"/>
        </a:xfrm>
      </p:grpSpPr>
      <p:sp>
        <p:nvSpPr>
          <p:cNvPr id="3482" name="Google Shape;3482;g5882ce6cd3_0_2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3" name="Google Shape;3483;g5882ce6cd3_0_2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882ce6cd3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882ce6cd3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7" name="Shape 3487"/>
        <p:cNvGrpSpPr/>
        <p:nvPr/>
      </p:nvGrpSpPr>
      <p:grpSpPr>
        <a:xfrm>
          <a:off x="0" y="0"/>
          <a:ext cx="0" cy="0"/>
          <a:chOff x="0" y="0"/>
          <a:chExt cx="0" cy="0"/>
        </a:xfrm>
      </p:grpSpPr>
      <p:sp>
        <p:nvSpPr>
          <p:cNvPr id="3488" name="Google Shape;3488;g5cc7cfc2e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9" name="Google Shape;3489;g5cc7cfc2e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3" name="Shape 3493"/>
        <p:cNvGrpSpPr/>
        <p:nvPr/>
      </p:nvGrpSpPr>
      <p:grpSpPr>
        <a:xfrm>
          <a:off x="0" y="0"/>
          <a:ext cx="0" cy="0"/>
          <a:chOff x="0" y="0"/>
          <a:chExt cx="0" cy="0"/>
        </a:xfrm>
      </p:grpSpPr>
      <p:sp>
        <p:nvSpPr>
          <p:cNvPr id="3494" name="Google Shape;3494;g5882ce6cd3_0_2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5" name="Google Shape;3495;g5882ce6cd3_0_2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9" name="Shape 3499"/>
        <p:cNvGrpSpPr/>
        <p:nvPr/>
      </p:nvGrpSpPr>
      <p:grpSpPr>
        <a:xfrm>
          <a:off x="0" y="0"/>
          <a:ext cx="0" cy="0"/>
          <a:chOff x="0" y="0"/>
          <a:chExt cx="0" cy="0"/>
        </a:xfrm>
      </p:grpSpPr>
      <p:sp>
        <p:nvSpPr>
          <p:cNvPr id="3500" name="Google Shape;3500;g5882ce6cd3_0_2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1" name="Google Shape;3501;g5882ce6cd3_0_2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5" name="Shape 3505"/>
        <p:cNvGrpSpPr/>
        <p:nvPr/>
      </p:nvGrpSpPr>
      <p:grpSpPr>
        <a:xfrm>
          <a:off x="0" y="0"/>
          <a:ext cx="0" cy="0"/>
          <a:chOff x="0" y="0"/>
          <a:chExt cx="0" cy="0"/>
        </a:xfrm>
      </p:grpSpPr>
      <p:sp>
        <p:nvSpPr>
          <p:cNvPr id="3506" name="Google Shape;3506;g5882ce6cd3_0_2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7" name="Google Shape;3507;g5882ce6cd3_0_2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t>Rust’s commitment to reliability extends to error handling. Errors are a fact of life in software, so Rust has a number of features for handling situations in which something goes wrong. In many cases, Rust requires you to acknowledge the possibility of an error and take some action before your code will compile. This requirement makes your program more robust by ensuring that you’ll discover errors and handle them appropriately before you’ve deployed your code to production!</a:t>
            </a:r>
            <a:endParaRPr sz="1200"/>
          </a:p>
          <a:p>
            <a:pPr indent="0" lvl="0" marL="0" rtl="0" algn="l">
              <a:spcBef>
                <a:spcPts val="0"/>
              </a:spcBef>
              <a:spcAft>
                <a:spcPts val="0"/>
              </a:spcAft>
              <a:buClr>
                <a:schemeClr val="dk1"/>
              </a:buClr>
              <a:buSzPts val="1100"/>
              <a:buFont typeface="Arial"/>
              <a:buNone/>
            </a:pPr>
            <a:r>
              <a:rPr lang="en-GB" sz="1200"/>
              <a:t>Rust groups errors into two major categories: </a:t>
            </a:r>
            <a:r>
              <a:rPr i="1" lang="en-GB" sz="1200"/>
              <a:t>recoverable</a:t>
            </a:r>
            <a:r>
              <a:rPr lang="en-GB" sz="1200"/>
              <a:t> and </a:t>
            </a:r>
            <a:r>
              <a:rPr i="1" lang="en-GB" sz="1200"/>
              <a:t>unrecoverable</a:t>
            </a:r>
            <a:r>
              <a:rPr lang="en-GB" sz="1200"/>
              <a:t> errors. For a recoverable error, such as a file not found error, it’s reasonable to report the problem to the user and retry the operation. Unrecoverable errors are always symptoms of bugs, like trying to access a location beyond the end of an array.</a:t>
            </a:r>
            <a:endParaRPr/>
          </a:p>
        </p:txBody>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1" name="Shape 3511"/>
        <p:cNvGrpSpPr/>
        <p:nvPr/>
      </p:nvGrpSpPr>
      <p:grpSpPr>
        <a:xfrm>
          <a:off x="0" y="0"/>
          <a:ext cx="0" cy="0"/>
          <a:chOff x="0" y="0"/>
          <a:chExt cx="0" cy="0"/>
        </a:xfrm>
      </p:grpSpPr>
      <p:sp>
        <p:nvSpPr>
          <p:cNvPr id="3512" name="Google Shape;3512;g5882ce6cd3_0_2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3" name="Google Shape;3513;g5882ce6cd3_0_2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Most languages don’t distinguish between these two kinds of errors and handle both in the same way, using mechanisms such as exceptions. Rust doesn’t have exceptions. Instead, it has the type </a:t>
            </a:r>
            <a:r>
              <a:rPr lang="en-GB" sz="1400">
                <a:latin typeface="Courier New"/>
                <a:ea typeface="Courier New"/>
                <a:cs typeface="Courier New"/>
                <a:sym typeface="Courier New"/>
              </a:rPr>
              <a:t>Result&lt;T, E&gt;</a:t>
            </a:r>
            <a:r>
              <a:rPr lang="en-GB" sz="1400"/>
              <a:t> for recoverable errors and the </a:t>
            </a:r>
            <a:r>
              <a:rPr lang="en-GB" sz="1400">
                <a:latin typeface="Courier New"/>
                <a:ea typeface="Courier New"/>
                <a:cs typeface="Courier New"/>
                <a:sym typeface="Courier New"/>
              </a:rPr>
              <a:t>panic!</a:t>
            </a:r>
            <a:r>
              <a:rPr lang="en-GB" sz="1400"/>
              <a:t> macro that stops execution when the program encounters an unrecoverable error. This chapter covers calling </a:t>
            </a:r>
            <a:r>
              <a:rPr lang="en-GB" sz="1400">
                <a:latin typeface="Courier New"/>
                <a:ea typeface="Courier New"/>
                <a:cs typeface="Courier New"/>
                <a:sym typeface="Courier New"/>
              </a:rPr>
              <a:t>panic!</a:t>
            </a:r>
            <a:r>
              <a:rPr lang="en-GB" sz="1400"/>
              <a:t> first and then talks about returning </a:t>
            </a:r>
            <a:r>
              <a:rPr lang="en-GB" sz="1400">
                <a:latin typeface="Courier New"/>
                <a:ea typeface="Courier New"/>
                <a:cs typeface="Courier New"/>
                <a:sym typeface="Courier New"/>
              </a:rPr>
              <a:t>Result&lt;T, E&gt;</a:t>
            </a:r>
            <a:r>
              <a:rPr lang="en-GB" sz="1400"/>
              <a:t> values. Additionally, we’ll explore considerations when deciding whether to try to recover from an error or to stop execution</a:t>
            </a:r>
            <a:r>
              <a:rPr lang="en-GB" sz="1200"/>
              <a:t>.</a:t>
            </a:r>
            <a:endParaRPr sz="1200"/>
          </a:p>
          <a:p>
            <a:pPr indent="0" lvl="0" marL="0" marR="139700" rtl="0" algn="l">
              <a:lnSpc>
                <a:spcPct val="110000"/>
              </a:lnSpc>
              <a:spcBef>
                <a:spcPts val="1500"/>
              </a:spcBef>
              <a:spcAft>
                <a:spcPts val="0"/>
              </a:spcAft>
              <a:buClr>
                <a:schemeClr val="dk1"/>
              </a:buClr>
              <a:buSzPts val="1100"/>
              <a:buFont typeface="Arial"/>
              <a:buNone/>
            </a:pPr>
            <a:r>
              <a:rPr lang="en-GB" sz="2400"/>
              <a:t>Rust Compiler Error Index :</a:t>
            </a:r>
            <a:endParaRPr sz="2400"/>
          </a:p>
          <a:p>
            <a:pPr indent="0" lvl="0" marL="0" marR="139700" rtl="0" algn="l">
              <a:lnSpc>
                <a:spcPct val="110000"/>
              </a:lnSpc>
              <a:spcBef>
                <a:spcPts val="1500"/>
              </a:spcBef>
              <a:spcAft>
                <a:spcPts val="1500"/>
              </a:spcAft>
              <a:buClr>
                <a:schemeClr val="dk1"/>
              </a:buClr>
              <a:buSzPts val="1100"/>
              <a:buFont typeface="Arial"/>
              <a:buNone/>
            </a:pPr>
            <a:r>
              <a:rPr lang="en-GB" sz="1800" u="sng">
                <a:solidFill>
                  <a:schemeClr val="hlink"/>
                </a:solidFill>
                <a:hlinkClick r:id="rId2"/>
              </a:rPr>
              <a:t>https://doc.rust-lang.org/error-index.html#E0571</a:t>
            </a:r>
            <a:endParaRPr sz="1200"/>
          </a:p>
        </p:txBody>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7" name="Shape 3517"/>
        <p:cNvGrpSpPr/>
        <p:nvPr/>
      </p:nvGrpSpPr>
      <p:grpSpPr>
        <a:xfrm>
          <a:off x="0" y="0"/>
          <a:ext cx="0" cy="0"/>
          <a:chOff x="0" y="0"/>
          <a:chExt cx="0" cy="0"/>
        </a:xfrm>
      </p:grpSpPr>
      <p:sp>
        <p:nvSpPr>
          <p:cNvPr id="3518" name="Google Shape;3518;g5882ce6cd3_0_2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9" name="Google Shape;3519;g5882ce6cd3_0_2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The above example of error is get by this program.</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GB" sz="1400">
                <a:highlight>
                  <a:srgbClr val="FFFFFF"/>
                </a:highlight>
              </a:rPr>
              <a:t>This program covers the memory management concepts like</a:t>
            </a:r>
            <a:r>
              <a:rPr b="1" lang="en-GB" sz="1400">
                <a:highlight>
                  <a:srgbClr val="FFFFFF"/>
                </a:highlight>
              </a:rPr>
              <a:t> ownership, borrowing, lifetimes</a:t>
            </a:r>
            <a:r>
              <a:rPr lang="en-GB" sz="1400">
                <a:highlight>
                  <a:srgbClr val="FFFFFF"/>
                </a:highlight>
              </a:rPr>
              <a:t> and etc.</a:t>
            </a:r>
            <a:endParaRPr sz="14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3" name="Shape 3523"/>
        <p:cNvGrpSpPr/>
        <p:nvPr/>
      </p:nvGrpSpPr>
      <p:grpSpPr>
        <a:xfrm>
          <a:off x="0" y="0"/>
          <a:ext cx="0" cy="0"/>
          <a:chOff x="0" y="0"/>
          <a:chExt cx="0" cy="0"/>
        </a:xfrm>
      </p:grpSpPr>
      <p:sp>
        <p:nvSpPr>
          <p:cNvPr id="3524" name="Google Shape;3524;g5882ce6cd3_0_2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5" name="Google Shape;3525;g5882ce6cd3_0_2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9" name="Shape 3529"/>
        <p:cNvGrpSpPr/>
        <p:nvPr/>
      </p:nvGrpSpPr>
      <p:grpSpPr>
        <a:xfrm>
          <a:off x="0" y="0"/>
          <a:ext cx="0" cy="0"/>
          <a:chOff x="0" y="0"/>
          <a:chExt cx="0" cy="0"/>
        </a:xfrm>
      </p:grpSpPr>
      <p:sp>
        <p:nvSpPr>
          <p:cNvPr id="3530" name="Google Shape;3530;g5882ce6cd3_0_2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5882ce6cd3_0_2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5" name="Shape 3535"/>
        <p:cNvGrpSpPr/>
        <p:nvPr/>
      </p:nvGrpSpPr>
      <p:grpSpPr>
        <a:xfrm>
          <a:off x="0" y="0"/>
          <a:ext cx="0" cy="0"/>
          <a:chOff x="0" y="0"/>
          <a:chExt cx="0" cy="0"/>
        </a:xfrm>
      </p:grpSpPr>
      <p:sp>
        <p:nvSpPr>
          <p:cNvPr id="3536" name="Google Shape;3536;g5882ce6cd3_0_2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7" name="Google Shape;3537;g5882ce6cd3_0_2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call to </a:t>
            </a:r>
            <a:r>
              <a:rPr lang="en-GB" sz="1800">
                <a:latin typeface="Courier New"/>
                <a:ea typeface="Courier New"/>
                <a:cs typeface="Courier New"/>
                <a:sym typeface="Courier New"/>
              </a:rPr>
              <a:t>panic!</a:t>
            </a:r>
            <a:r>
              <a:rPr lang="en-GB" sz="1800"/>
              <a:t> causes the error message contained in the last two lines. The first line shows our panic message and the place in our source code where the panic occurred: </a:t>
            </a:r>
            <a:r>
              <a:rPr i="1" lang="en-GB" sz="1800"/>
              <a:t>src/main.rs:2:5</a:t>
            </a:r>
            <a:r>
              <a:rPr lang="en-GB" sz="1800"/>
              <a:t> indicates that it’s the second line, fifth character of our </a:t>
            </a:r>
            <a:r>
              <a:rPr i="1" lang="en-GB" sz="1800"/>
              <a:t>src/main.rs</a:t>
            </a:r>
            <a:r>
              <a:rPr lang="en-GB" sz="1800"/>
              <a:t> file.</a:t>
            </a:r>
            <a:endParaRPr sz="1800"/>
          </a:p>
          <a:p>
            <a:pPr indent="0" lvl="0" marL="0" rtl="0" algn="l">
              <a:spcBef>
                <a:spcPts val="0"/>
              </a:spcBef>
              <a:spcAft>
                <a:spcPts val="0"/>
              </a:spcAft>
              <a:buNone/>
            </a:pPr>
            <a:r>
              <a:rPr lang="en-GB" sz="1800"/>
              <a:t>In this case, the line indicated is part of our code, and if we go to that line, we see the </a:t>
            </a:r>
            <a:r>
              <a:rPr lang="en-GB" sz="1800">
                <a:latin typeface="Courier New"/>
                <a:ea typeface="Courier New"/>
                <a:cs typeface="Courier New"/>
                <a:sym typeface="Courier New"/>
              </a:rPr>
              <a:t>panic!</a:t>
            </a:r>
            <a:r>
              <a:rPr lang="en-GB" sz="1800"/>
              <a:t> macro call. In other cases, the </a:t>
            </a:r>
            <a:r>
              <a:rPr lang="en-GB" sz="1800">
                <a:latin typeface="Courier New"/>
                <a:ea typeface="Courier New"/>
                <a:cs typeface="Courier New"/>
                <a:sym typeface="Courier New"/>
              </a:rPr>
              <a:t>panic!</a:t>
            </a:r>
            <a:r>
              <a:rPr lang="en-GB" sz="1800"/>
              <a:t> call might be in code that our code calls, and the filename and line number reported by the error message will be someone else’s code where the </a:t>
            </a:r>
            <a:r>
              <a:rPr lang="en-GB" sz="1800">
                <a:latin typeface="Courier New"/>
                <a:ea typeface="Courier New"/>
                <a:cs typeface="Courier New"/>
                <a:sym typeface="Courier New"/>
              </a:rPr>
              <a:t>panic!</a:t>
            </a:r>
            <a:r>
              <a:rPr lang="en-GB" sz="1800"/>
              <a:t> macro is called, not the line of our code that eventually led to the </a:t>
            </a:r>
            <a:r>
              <a:rPr lang="en-GB" sz="1800">
                <a:latin typeface="Courier New"/>
                <a:ea typeface="Courier New"/>
                <a:cs typeface="Courier New"/>
                <a:sym typeface="Courier New"/>
              </a:rPr>
              <a:t>panic!</a:t>
            </a:r>
            <a:r>
              <a:rPr lang="en-GB" sz="1800"/>
              <a:t> call. We can use the backtrace of the functions the </a:t>
            </a:r>
            <a:r>
              <a:rPr lang="en-GB" sz="1800">
                <a:latin typeface="Courier New"/>
                <a:ea typeface="Courier New"/>
                <a:cs typeface="Courier New"/>
                <a:sym typeface="Courier New"/>
              </a:rPr>
              <a:t>panic!</a:t>
            </a:r>
            <a:r>
              <a:rPr lang="en-GB" sz="1800"/>
              <a:t> call came from to figure out the part of our code that is causing the problem. We’ll discuss what a backtrace is in more detail next.</a:t>
            </a:r>
            <a:endParaRPr sz="1800"/>
          </a:p>
        </p:txBody>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2" name="Shape 3542"/>
        <p:cNvGrpSpPr/>
        <p:nvPr/>
      </p:nvGrpSpPr>
      <p:grpSpPr>
        <a:xfrm>
          <a:off x="0" y="0"/>
          <a:ext cx="0" cy="0"/>
          <a:chOff x="0" y="0"/>
          <a:chExt cx="0" cy="0"/>
        </a:xfrm>
      </p:grpSpPr>
      <p:sp>
        <p:nvSpPr>
          <p:cNvPr id="3543" name="Google Shape;3543;g5882ce6cd3_0_2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4" name="Google Shape;3544;g5882ce6cd3_0_2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882ce6cd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882ce6cd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9" name="Shape 3549"/>
        <p:cNvGrpSpPr/>
        <p:nvPr/>
      </p:nvGrpSpPr>
      <p:grpSpPr>
        <a:xfrm>
          <a:off x="0" y="0"/>
          <a:ext cx="0" cy="0"/>
          <a:chOff x="0" y="0"/>
          <a:chExt cx="0" cy="0"/>
        </a:xfrm>
      </p:grpSpPr>
      <p:sp>
        <p:nvSpPr>
          <p:cNvPr id="3550" name="Google Shape;3550;g5882ce6cd3_0_2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5882ce6cd3_0_2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Here, we’re attempting to access the 100th element of our vector (which is at index 99 because indexing starts at zero), but it has only 3 elements. In this situation, Rust will panic. Using [ ] is supposed to return an element, but if you pass an invalid index, there’s no element that Rust could return here that would be correct.</a:t>
            </a:r>
            <a:endParaRPr sz="1800"/>
          </a:p>
        </p:txBody>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6" name="Shape 3556"/>
        <p:cNvGrpSpPr/>
        <p:nvPr/>
      </p:nvGrpSpPr>
      <p:grpSpPr>
        <a:xfrm>
          <a:off x="0" y="0"/>
          <a:ext cx="0" cy="0"/>
          <a:chOff x="0" y="0"/>
          <a:chExt cx="0" cy="0"/>
        </a:xfrm>
      </p:grpSpPr>
      <p:sp>
        <p:nvSpPr>
          <p:cNvPr id="3557" name="Google Shape;3557;g5882ce6cd3_0_2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8" name="Google Shape;3558;g5882ce6cd3_0_2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This error points at a file we didn’t write, </a:t>
            </a:r>
            <a:r>
              <a:rPr i="1" lang="en-GB" sz="1800"/>
              <a:t>libcore/slice/mod.rs</a:t>
            </a:r>
            <a:r>
              <a:rPr lang="en-GB" sz="1800"/>
              <a:t>. That’s the implementation of </a:t>
            </a:r>
            <a:r>
              <a:rPr lang="en-GB" sz="1800">
                <a:latin typeface="Courier New"/>
                <a:ea typeface="Courier New"/>
                <a:cs typeface="Courier New"/>
                <a:sym typeface="Courier New"/>
              </a:rPr>
              <a:t>slice</a:t>
            </a:r>
            <a:r>
              <a:rPr lang="en-GB" sz="1800"/>
              <a:t> in the Rust source code. The code that gets run when we use </a:t>
            </a:r>
            <a:r>
              <a:rPr lang="en-GB" sz="1800">
                <a:latin typeface="Courier New"/>
                <a:ea typeface="Courier New"/>
                <a:cs typeface="Courier New"/>
                <a:sym typeface="Courier New"/>
              </a:rPr>
              <a:t>[]</a:t>
            </a:r>
            <a:r>
              <a:rPr lang="en-GB" sz="1800"/>
              <a:t> on our vector </a:t>
            </a:r>
            <a:r>
              <a:rPr lang="en-GB" sz="1800">
                <a:latin typeface="Courier New"/>
                <a:ea typeface="Courier New"/>
                <a:cs typeface="Courier New"/>
                <a:sym typeface="Courier New"/>
              </a:rPr>
              <a:t>v</a:t>
            </a:r>
            <a:r>
              <a:rPr lang="en-GB" sz="1800"/>
              <a:t> is in </a:t>
            </a:r>
            <a:r>
              <a:rPr i="1" lang="en-GB" sz="1800"/>
              <a:t>libcore/slice/mod.rs</a:t>
            </a:r>
            <a:r>
              <a:rPr lang="en-GB" sz="1800"/>
              <a:t>, and that is where the </a:t>
            </a:r>
            <a:r>
              <a:rPr lang="en-GB" sz="1800">
                <a:latin typeface="Courier New"/>
                <a:ea typeface="Courier New"/>
                <a:cs typeface="Courier New"/>
                <a:sym typeface="Courier New"/>
              </a:rPr>
              <a:t>panic!</a:t>
            </a:r>
            <a:r>
              <a:rPr lang="en-GB" sz="1800"/>
              <a:t> is actually happening.</a:t>
            </a:r>
            <a:endParaRPr sz="1800"/>
          </a:p>
          <a:p>
            <a:pPr indent="0" lvl="0" marL="0" rtl="0" algn="l">
              <a:spcBef>
                <a:spcPts val="0"/>
              </a:spcBef>
              <a:spcAft>
                <a:spcPts val="0"/>
              </a:spcAft>
              <a:buClr>
                <a:schemeClr val="dk1"/>
              </a:buClr>
              <a:buSzPts val="1100"/>
              <a:buFont typeface="Arial"/>
              <a:buNone/>
            </a:pPr>
            <a:r>
              <a:rPr lang="en-GB" sz="1800"/>
              <a:t>The next note line tells us that we can set the </a:t>
            </a:r>
            <a:r>
              <a:rPr lang="en-GB" sz="1800">
                <a:latin typeface="Courier New"/>
                <a:ea typeface="Courier New"/>
                <a:cs typeface="Courier New"/>
                <a:sym typeface="Courier New"/>
              </a:rPr>
              <a:t>RUST_BACKTRACE</a:t>
            </a:r>
            <a:r>
              <a:rPr lang="en-GB" sz="1800"/>
              <a:t> environment variable to get a backtrace of exactly what happened to cause the error. A </a:t>
            </a:r>
            <a:r>
              <a:rPr i="1" lang="en-GB" sz="1800"/>
              <a:t>backtrace</a:t>
            </a:r>
            <a:r>
              <a:rPr lang="en-GB" sz="1800"/>
              <a:t> is a list of all the functions that have been called to get to this point. Backtraces in Rust work as they do in other languages: the key to reading the backtrace is to start from the top and read until you see files you wrote. That’s the spot where the problem originated. The lines above the lines mentioning your files are code that your code called; the lines below are code that called your code. These lines might include core Rust code, standard library code, or crates that you’re using. Let’s try getting a backtrace by setting the </a:t>
            </a:r>
            <a:r>
              <a:rPr lang="en-GB" sz="1800">
                <a:latin typeface="Courier New"/>
                <a:ea typeface="Courier New"/>
                <a:cs typeface="Courier New"/>
                <a:sym typeface="Courier New"/>
              </a:rPr>
              <a:t>RUST_BACKTRACE</a:t>
            </a:r>
            <a:r>
              <a:rPr lang="en-GB" sz="1800"/>
              <a:t> environment variable to any value except 0. Listing 9-2 shows output similar to what you’ll see.</a:t>
            </a:r>
            <a:endParaRPr sz="1800"/>
          </a:p>
          <a:p>
            <a:pPr indent="0" lvl="0" marL="0" rtl="0" algn="l">
              <a:spcBef>
                <a:spcPts val="0"/>
              </a:spcBef>
              <a:spcAft>
                <a:spcPts val="0"/>
              </a:spcAft>
              <a:buNone/>
            </a:pPr>
            <a:r>
              <a:t/>
            </a:r>
            <a:endParaRPr/>
          </a:p>
        </p:txBody>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2" name="Shape 3562"/>
        <p:cNvGrpSpPr/>
        <p:nvPr/>
      </p:nvGrpSpPr>
      <p:grpSpPr>
        <a:xfrm>
          <a:off x="0" y="0"/>
          <a:ext cx="0" cy="0"/>
          <a:chOff x="0" y="0"/>
          <a:chExt cx="0" cy="0"/>
        </a:xfrm>
      </p:grpSpPr>
      <p:sp>
        <p:nvSpPr>
          <p:cNvPr id="3563" name="Google Shape;3563;g5882ce6cd3_0_2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4" name="Google Shape;3564;g5882ce6cd3_0_2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8" name="Shape 3568"/>
        <p:cNvGrpSpPr/>
        <p:nvPr/>
      </p:nvGrpSpPr>
      <p:grpSpPr>
        <a:xfrm>
          <a:off x="0" y="0"/>
          <a:ext cx="0" cy="0"/>
          <a:chOff x="0" y="0"/>
          <a:chExt cx="0" cy="0"/>
        </a:xfrm>
      </p:grpSpPr>
      <p:sp>
        <p:nvSpPr>
          <p:cNvPr id="3569" name="Google Shape;3569;g5882ce6cd3_0_2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0" name="Google Shape;3570;g5882ce6cd3_0_2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a:t>
            </a:r>
            <a:r>
              <a:rPr b="1" lang="en-GB" sz="1800">
                <a:latin typeface="Courier New"/>
                <a:ea typeface="Courier New"/>
                <a:cs typeface="Courier New"/>
                <a:sym typeface="Courier New"/>
              </a:rPr>
              <a:t>T</a:t>
            </a:r>
            <a:r>
              <a:rPr b="1" lang="en-GB" sz="1800"/>
              <a:t> </a:t>
            </a:r>
            <a:r>
              <a:rPr lang="en-GB" sz="1800"/>
              <a:t>and </a:t>
            </a:r>
            <a:r>
              <a:rPr b="1" lang="en-GB" sz="1800">
                <a:latin typeface="Courier New"/>
                <a:ea typeface="Courier New"/>
                <a:cs typeface="Courier New"/>
                <a:sym typeface="Courier New"/>
              </a:rPr>
              <a:t>E</a:t>
            </a:r>
            <a:r>
              <a:rPr b="1" lang="en-GB" sz="1800"/>
              <a:t> </a:t>
            </a:r>
            <a:r>
              <a:rPr lang="en-GB" sz="1800"/>
              <a:t>are generic type parameters: we’ll discuss generics in more detail in Chapter ( generic data types ). What you need to know right now is that </a:t>
            </a:r>
            <a:r>
              <a:rPr b="1" lang="en-GB" sz="1800">
                <a:latin typeface="Courier New"/>
                <a:ea typeface="Courier New"/>
                <a:cs typeface="Courier New"/>
                <a:sym typeface="Courier New"/>
              </a:rPr>
              <a:t>T</a:t>
            </a:r>
            <a:r>
              <a:rPr b="1" lang="en-GB" sz="1800"/>
              <a:t> </a:t>
            </a:r>
            <a:r>
              <a:rPr lang="en-GB" sz="1800"/>
              <a:t>represents the type of the value that will be returned in a success case within the </a:t>
            </a:r>
            <a:r>
              <a:rPr b="1" lang="en-GB" sz="1800">
                <a:latin typeface="Courier New"/>
                <a:ea typeface="Courier New"/>
                <a:cs typeface="Courier New"/>
                <a:sym typeface="Courier New"/>
              </a:rPr>
              <a:t>Ok</a:t>
            </a:r>
            <a:r>
              <a:rPr b="1" lang="en-GB" sz="1800"/>
              <a:t> </a:t>
            </a:r>
            <a:r>
              <a:rPr lang="en-GB" sz="1800"/>
              <a:t>variant, and </a:t>
            </a:r>
            <a:r>
              <a:rPr b="1" lang="en-GB" sz="1800">
                <a:latin typeface="Courier New"/>
                <a:ea typeface="Courier New"/>
                <a:cs typeface="Courier New"/>
                <a:sym typeface="Courier New"/>
              </a:rPr>
              <a:t>E</a:t>
            </a:r>
            <a:r>
              <a:rPr b="1" lang="en-GB" sz="1800"/>
              <a:t> </a:t>
            </a:r>
            <a:r>
              <a:rPr lang="en-GB" sz="1800"/>
              <a:t>represents the type of the error that will be returned in a failure case within the </a:t>
            </a:r>
            <a:r>
              <a:rPr b="1" lang="en-GB" sz="1800">
                <a:latin typeface="Courier New"/>
                <a:ea typeface="Courier New"/>
                <a:cs typeface="Courier New"/>
                <a:sym typeface="Courier New"/>
              </a:rPr>
              <a:t>Err</a:t>
            </a:r>
            <a:r>
              <a:rPr b="1" lang="en-GB" sz="1800"/>
              <a:t> </a:t>
            </a:r>
            <a:r>
              <a:rPr lang="en-GB" sz="1800"/>
              <a:t>variant. Because </a:t>
            </a:r>
            <a:r>
              <a:rPr b="1" lang="en-GB" sz="1800">
                <a:latin typeface="Courier New"/>
                <a:ea typeface="Courier New"/>
                <a:cs typeface="Courier New"/>
                <a:sym typeface="Courier New"/>
              </a:rPr>
              <a:t>Result</a:t>
            </a:r>
            <a:r>
              <a:rPr b="1" lang="en-GB" sz="1800"/>
              <a:t> </a:t>
            </a:r>
            <a:r>
              <a:rPr lang="en-GB" sz="1800"/>
              <a:t>has these generic type parameters, we can use the </a:t>
            </a:r>
            <a:r>
              <a:rPr b="1" lang="en-GB" sz="1800">
                <a:latin typeface="Courier New"/>
                <a:ea typeface="Courier New"/>
                <a:cs typeface="Courier New"/>
                <a:sym typeface="Courier New"/>
              </a:rPr>
              <a:t>Result</a:t>
            </a:r>
            <a:r>
              <a:rPr b="1" lang="en-GB" sz="1800"/>
              <a:t> </a:t>
            </a:r>
            <a:r>
              <a:rPr lang="en-GB" sz="1800"/>
              <a:t>type and the functions that the standard library has defined on it in many different situations where the successful value and error value we want to return may differ.</a:t>
            </a:r>
            <a:endParaRPr sz="1800"/>
          </a:p>
        </p:txBody>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5" name="Shape 3575"/>
        <p:cNvGrpSpPr/>
        <p:nvPr/>
      </p:nvGrpSpPr>
      <p:grpSpPr>
        <a:xfrm>
          <a:off x="0" y="0"/>
          <a:ext cx="0" cy="0"/>
          <a:chOff x="0" y="0"/>
          <a:chExt cx="0" cy="0"/>
        </a:xfrm>
      </p:grpSpPr>
      <p:sp>
        <p:nvSpPr>
          <p:cNvPr id="3576" name="Google Shape;3576;g5882ce6cd3_0_2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7" name="Google Shape;3577;g5882ce6cd3_0_2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t>This tells us the return type of the File::open function is a Result&lt;T, E&gt;. The generic parameter T has been filled in here with the type of the success value, std::fs::File, which is a file handle. The type of E used in the error value is std::io::Error.</a:t>
            </a:r>
            <a:endParaRPr sz="1400"/>
          </a:p>
          <a:p>
            <a:pPr indent="0" lvl="0" marL="0" rtl="0" algn="l">
              <a:spcBef>
                <a:spcPts val="0"/>
              </a:spcBef>
              <a:spcAft>
                <a:spcPts val="0"/>
              </a:spcAft>
              <a:buClr>
                <a:schemeClr val="dk1"/>
              </a:buClr>
              <a:buSzPts val="1100"/>
              <a:buFont typeface="Arial"/>
              <a:buNone/>
            </a:pPr>
            <a:r>
              <a:rPr lang="en-GB" sz="1400"/>
              <a:t>This return type means the call to File::open might succeed and return a file handle that we can read from or write to. The function call also might fail: for example, the file might not exist, or we might not have permission to access the file. The File::open function needs to have a way to tell us whether it succeeded or failed and at the same time give us either the file handle or error information. This information is exactly what the Result enum conveys.</a:t>
            </a:r>
            <a:endParaRPr sz="1400"/>
          </a:p>
          <a:p>
            <a:pPr indent="0" lvl="0" marL="0" rtl="0" algn="l">
              <a:spcBef>
                <a:spcPts val="0"/>
              </a:spcBef>
              <a:spcAft>
                <a:spcPts val="0"/>
              </a:spcAft>
              <a:buNone/>
            </a:pPr>
            <a:r>
              <a:t/>
            </a:r>
            <a:endParaRPr sz="1800"/>
          </a:p>
        </p:txBody>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2" name="Shape 3582"/>
        <p:cNvGrpSpPr/>
        <p:nvPr/>
      </p:nvGrpSpPr>
      <p:grpSpPr>
        <a:xfrm>
          <a:off x="0" y="0"/>
          <a:ext cx="0" cy="0"/>
          <a:chOff x="0" y="0"/>
          <a:chExt cx="0" cy="0"/>
        </a:xfrm>
      </p:grpSpPr>
      <p:sp>
        <p:nvSpPr>
          <p:cNvPr id="3583" name="Google Shape;3583;g5882ce6cd3_0_2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4" name="Google Shape;3584;g5882ce6cd3_0_2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Note that, like the Option enum, the Result enum and its variants have been brought into scope by the prelude, so we don’t need to specify Result:: before the Ok and Err variants in the matcharms.Here we tell Rust that when the result is Ok, return the inner file value out of the Ok variant, and we then assign that file handle value to the variable f. After the match, we can use the file handle for reading or writing.</a:t>
            </a:r>
            <a:endParaRPr sz="1400"/>
          </a:p>
          <a:p>
            <a:pPr indent="0" lvl="0" marL="457200" rtl="0" algn="l">
              <a:spcBef>
                <a:spcPts val="0"/>
              </a:spcBef>
              <a:spcAft>
                <a:spcPts val="0"/>
              </a:spcAft>
              <a:buClr>
                <a:schemeClr val="dk1"/>
              </a:buClr>
              <a:buSzPts val="1100"/>
              <a:buFont typeface="Arial"/>
              <a:buNone/>
            </a:pPr>
            <a:r>
              <a:t/>
            </a:r>
            <a:endParaRPr sz="1400"/>
          </a:p>
          <a:p>
            <a:pPr indent="0" lvl="0" marL="457200" rtl="0" algn="l">
              <a:spcBef>
                <a:spcPts val="0"/>
              </a:spcBef>
              <a:spcAft>
                <a:spcPts val="0"/>
              </a:spcAft>
              <a:buClr>
                <a:schemeClr val="dk1"/>
              </a:buClr>
              <a:buSzPts val="1100"/>
              <a:buFont typeface="Arial"/>
              <a:buNone/>
            </a:pPr>
            <a:r>
              <a:t/>
            </a:r>
            <a:endParaRPr sz="1400"/>
          </a:p>
          <a:p>
            <a:pPr indent="-317500" lvl="0" marL="457200" rtl="0" algn="l">
              <a:spcBef>
                <a:spcPts val="0"/>
              </a:spcBef>
              <a:spcAft>
                <a:spcPts val="0"/>
              </a:spcAft>
              <a:buClr>
                <a:srgbClr val="000000"/>
              </a:buClr>
              <a:buSzPts val="1400"/>
              <a:buChar char="●"/>
            </a:pPr>
            <a:r>
              <a:rPr lang="en-GB" sz="1400"/>
              <a:t>The other arm of the match handles the case where we get an Err value from File::open. In this example, we’ve chosen to call the panic! macro. If there’s no file named </a:t>
            </a:r>
            <a:r>
              <a:rPr i="1" lang="en-GB" sz="1400"/>
              <a:t>hello.txt</a:t>
            </a:r>
            <a:r>
              <a:rPr lang="en-GB" sz="1400"/>
              <a:t> in our current directory and we run this code, we’ll see the following output from the panic! macro:</a:t>
            </a:r>
            <a:endParaRPr sz="1400"/>
          </a:p>
          <a:p>
            <a:pPr indent="0" lvl="0" marL="0" rtl="0" algn="l">
              <a:spcBef>
                <a:spcPts val="0"/>
              </a:spcBef>
              <a:spcAft>
                <a:spcPts val="0"/>
              </a:spcAft>
              <a:buNone/>
            </a:pPr>
            <a:r>
              <a:t/>
            </a:r>
            <a:endParaRPr sz="1400"/>
          </a:p>
        </p:txBody>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9" name="Shape 3589"/>
        <p:cNvGrpSpPr/>
        <p:nvPr/>
      </p:nvGrpSpPr>
      <p:grpSpPr>
        <a:xfrm>
          <a:off x="0" y="0"/>
          <a:ext cx="0" cy="0"/>
          <a:chOff x="0" y="0"/>
          <a:chExt cx="0" cy="0"/>
        </a:xfrm>
      </p:grpSpPr>
      <p:sp>
        <p:nvSpPr>
          <p:cNvPr id="3590" name="Google Shape;3590;g5882ce6cd3_0_2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1" name="Google Shape;3591;g5882ce6cd3_0_2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6" name="Shape 3596"/>
        <p:cNvGrpSpPr/>
        <p:nvPr/>
      </p:nvGrpSpPr>
      <p:grpSpPr>
        <a:xfrm>
          <a:off x="0" y="0"/>
          <a:ext cx="0" cy="0"/>
          <a:chOff x="0" y="0"/>
          <a:chExt cx="0" cy="0"/>
        </a:xfrm>
      </p:grpSpPr>
      <p:sp>
        <p:nvSpPr>
          <p:cNvPr id="3597" name="Google Shape;3597;g5cc7cfc2e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8" name="Google Shape;3598;g5cc7cfc2e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1" name="Shape 3601"/>
        <p:cNvGrpSpPr/>
        <p:nvPr/>
      </p:nvGrpSpPr>
      <p:grpSpPr>
        <a:xfrm>
          <a:off x="0" y="0"/>
          <a:ext cx="0" cy="0"/>
          <a:chOff x="0" y="0"/>
          <a:chExt cx="0" cy="0"/>
        </a:xfrm>
      </p:grpSpPr>
      <p:sp>
        <p:nvSpPr>
          <p:cNvPr id="3602" name="Google Shape;3602;g5b8c640d95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3" name="Google Shape;3603;g5b8c640d95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6" name="Shape 3606"/>
        <p:cNvGrpSpPr/>
        <p:nvPr/>
      </p:nvGrpSpPr>
      <p:grpSpPr>
        <a:xfrm>
          <a:off x="0" y="0"/>
          <a:ext cx="0" cy="0"/>
          <a:chOff x="0" y="0"/>
          <a:chExt cx="0" cy="0"/>
        </a:xfrm>
      </p:grpSpPr>
      <p:sp>
        <p:nvSpPr>
          <p:cNvPr id="3607" name="Google Shape;3607;g5882ce6cd3_0_2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8" name="Google Shape;3608;g5882ce6cd3_0_2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The type of the value that File::open returns inside the Err variant is io::Error, which is a struct provided by the standard library. This struct has a method kind that we can call to get an io::ErrorKind value. The enum io::ErrorKind is provided by the standard library and has variants representing the different kinds of errors that might result from an io operation. The variant we want to use is ErrorKind::NotFound, which indicates the file we’re trying to open doesn’t exist yet. So we match on f, but we also have an inner match on error.kind().</a:t>
            </a:r>
            <a:endParaRPr sz="1800"/>
          </a:p>
          <a:p>
            <a:pPr indent="0" lvl="0" marL="0" rtl="0" algn="l">
              <a:spcBef>
                <a:spcPts val="0"/>
              </a:spcBef>
              <a:spcAft>
                <a:spcPts val="0"/>
              </a:spcAft>
              <a:buClr>
                <a:schemeClr val="dk1"/>
              </a:buClr>
              <a:buSzPts val="1100"/>
              <a:buFont typeface="Arial"/>
              <a:buNone/>
            </a:pPr>
            <a:r>
              <a:rPr lang="en-GB" sz="1800"/>
              <a:t>The condition we want to check in the inner match is whether the value returned by error.kind()is the NotFound variant of the ErrorKind enum. If it is, we try to create the file with File::create. However, because File::create could also fail, we need a second arm in the inner matchexpression. When the file can’t be created, a different error message will be printed. The second arm of the outer match stays the same so the program panics on any error besides the missing file error.</a:t>
            </a:r>
            <a:endParaRPr sz="1800"/>
          </a:p>
          <a:p>
            <a:pPr indent="0" lvl="0" marL="0" rtl="0" algn="l">
              <a:spcBef>
                <a:spcPts val="0"/>
              </a:spcBef>
              <a:spcAft>
                <a:spcPts val="0"/>
              </a:spcAft>
              <a:buNone/>
            </a:pPr>
            <a:r>
              <a:t/>
            </a:r>
            <a:endParaRPr sz="1800"/>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882ce6cd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882ce6cd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3" name="Shape 3613"/>
        <p:cNvGrpSpPr/>
        <p:nvPr/>
      </p:nvGrpSpPr>
      <p:grpSpPr>
        <a:xfrm>
          <a:off x="0" y="0"/>
          <a:ext cx="0" cy="0"/>
          <a:chOff x="0" y="0"/>
          <a:chExt cx="0" cy="0"/>
        </a:xfrm>
      </p:grpSpPr>
      <p:sp>
        <p:nvSpPr>
          <p:cNvPr id="3614" name="Google Shape;3614;g5b8c640d95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5" name="Google Shape;3615;g5b8c640d95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8" name="Shape 3618"/>
        <p:cNvGrpSpPr/>
        <p:nvPr/>
      </p:nvGrpSpPr>
      <p:grpSpPr>
        <a:xfrm>
          <a:off x="0" y="0"/>
          <a:ext cx="0" cy="0"/>
          <a:chOff x="0" y="0"/>
          <a:chExt cx="0" cy="0"/>
        </a:xfrm>
      </p:grpSpPr>
      <p:sp>
        <p:nvSpPr>
          <p:cNvPr id="3619" name="Google Shape;3619;g5882ce6cd3_0_2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0" name="Google Shape;3620;g5882ce6cd3_0_2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5" name="Shape 3625"/>
        <p:cNvGrpSpPr/>
        <p:nvPr/>
      </p:nvGrpSpPr>
      <p:grpSpPr>
        <a:xfrm>
          <a:off x="0" y="0"/>
          <a:ext cx="0" cy="0"/>
          <a:chOff x="0" y="0"/>
          <a:chExt cx="0" cy="0"/>
        </a:xfrm>
      </p:grpSpPr>
      <p:sp>
        <p:nvSpPr>
          <p:cNvPr id="3626" name="Google Shape;3626;g5882ce6cd3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7" name="Google Shape;3627;g5882ce6cd3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2" name="Shape 3632"/>
        <p:cNvGrpSpPr/>
        <p:nvPr/>
      </p:nvGrpSpPr>
      <p:grpSpPr>
        <a:xfrm>
          <a:off x="0" y="0"/>
          <a:ext cx="0" cy="0"/>
          <a:chOff x="0" y="0"/>
          <a:chExt cx="0" cy="0"/>
        </a:xfrm>
      </p:grpSpPr>
      <p:sp>
        <p:nvSpPr>
          <p:cNvPr id="3633" name="Google Shape;3633;g5b8c640d95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4" name="Google Shape;3634;g5b8c640d95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7" name="Shape 3637"/>
        <p:cNvGrpSpPr/>
        <p:nvPr/>
      </p:nvGrpSpPr>
      <p:grpSpPr>
        <a:xfrm>
          <a:off x="0" y="0"/>
          <a:ext cx="0" cy="0"/>
          <a:chOff x="0" y="0"/>
          <a:chExt cx="0" cy="0"/>
        </a:xfrm>
      </p:grpSpPr>
      <p:sp>
        <p:nvSpPr>
          <p:cNvPr id="3638" name="Google Shape;3638;g5b8c640d9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5b8c640d9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3" name="Shape 3643"/>
        <p:cNvGrpSpPr/>
        <p:nvPr/>
      </p:nvGrpSpPr>
      <p:grpSpPr>
        <a:xfrm>
          <a:off x="0" y="0"/>
          <a:ext cx="0" cy="0"/>
          <a:chOff x="0" y="0"/>
          <a:chExt cx="0" cy="0"/>
        </a:xfrm>
      </p:grpSpPr>
      <p:sp>
        <p:nvSpPr>
          <p:cNvPr id="3644" name="Google Shape;3644;g5b8c640d95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5" name="Google Shape;3645;g5b8c640d95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We use </a:t>
            </a:r>
            <a:r>
              <a:rPr lang="en-GB" sz="950">
                <a:solidFill>
                  <a:srgbClr val="6E6B5E"/>
                </a:solidFill>
                <a:highlight>
                  <a:srgbClr val="F1F1F1"/>
                </a:highlight>
                <a:latin typeface="Source Code Pro"/>
                <a:ea typeface="Source Code Pro"/>
                <a:cs typeface="Source Code Pro"/>
                <a:sym typeface="Source Code Pro"/>
              </a:rPr>
              <a:t>expect</a:t>
            </a:r>
            <a:r>
              <a:rPr lang="en-GB" sz="1200">
                <a:solidFill>
                  <a:srgbClr val="333333"/>
                </a:solidFill>
                <a:highlight>
                  <a:srgbClr val="FFFFFF"/>
                </a:highlight>
                <a:latin typeface="Open Sans"/>
                <a:ea typeface="Open Sans"/>
                <a:cs typeface="Open Sans"/>
                <a:sym typeface="Open Sans"/>
              </a:rPr>
              <a:t> in the same way as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to return the file handle or call the </a:t>
            </a:r>
            <a:r>
              <a:rPr lang="en-GB" sz="950">
                <a:solidFill>
                  <a:srgbClr val="6E6B5E"/>
                </a:solidFill>
                <a:highlight>
                  <a:srgbClr val="F1F1F1"/>
                </a:highlight>
                <a:latin typeface="Source Code Pro"/>
                <a:ea typeface="Source Code Pro"/>
                <a:cs typeface="Source Code Pro"/>
                <a:sym typeface="Source Code Pro"/>
              </a:rPr>
              <a:t>panic!</a:t>
            </a:r>
            <a:r>
              <a:rPr lang="en-GB" sz="1200">
                <a:solidFill>
                  <a:srgbClr val="333333"/>
                </a:solidFill>
                <a:highlight>
                  <a:srgbClr val="FFFFFF"/>
                </a:highlight>
                <a:latin typeface="Open Sans"/>
                <a:ea typeface="Open Sans"/>
                <a:cs typeface="Open Sans"/>
                <a:sym typeface="Open Sans"/>
              </a:rPr>
              <a:t> macro. The error message used by </a:t>
            </a:r>
            <a:r>
              <a:rPr lang="en-GB" sz="950">
                <a:solidFill>
                  <a:srgbClr val="6E6B5E"/>
                </a:solidFill>
                <a:highlight>
                  <a:srgbClr val="F1F1F1"/>
                </a:highlight>
                <a:latin typeface="Source Code Pro"/>
                <a:ea typeface="Source Code Pro"/>
                <a:cs typeface="Source Code Pro"/>
                <a:sym typeface="Source Code Pro"/>
              </a:rPr>
              <a:t>expect</a:t>
            </a:r>
            <a:r>
              <a:rPr lang="en-GB" sz="1200">
                <a:solidFill>
                  <a:srgbClr val="333333"/>
                </a:solidFill>
                <a:highlight>
                  <a:srgbClr val="FFFFFF"/>
                </a:highlight>
                <a:latin typeface="Open Sans"/>
                <a:ea typeface="Open Sans"/>
                <a:cs typeface="Open Sans"/>
                <a:sym typeface="Open Sans"/>
              </a:rPr>
              <a:t> in its call to </a:t>
            </a:r>
            <a:r>
              <a:rPr lang="en-GB" sz="950">
                <a:solidFill>
                  <a:srgbClr val="6E6B5E"/>
                </a:solidFill>
                <a:highlight>
                  <a:srgbClr val="F1F1F1"/>
                </a:highlight>
                <a:latin typeface="Source Code Pro"/>
                <a:ea typeface="Source Code Pro"/>
                <a:cs typeface="Source Code Pro"/>
                <a:sym typeface="Source Code Pro"/>
              </a:rPr>
              <a:t>panic!</a:t>
            </a:r>
            <a:r>
              <a:rPr lang="en-GB" sz="1200">
                <a:solidFill>
                  <a:srgbClr val="333333"/>
                </a:solidFill>
                <a:highlight>
                  <a:srgbClr val="FFFFFF"/>
                </a:highlight>
                <a:latin typeface="Open Sans"/>
                <a:ea typeface="Open Sans"/>
                <a:cs typeface="Open Sans"/>
                <a:sym typeface="Open Sans"/>
              </a:rPr>
              <a:t> will be the parameter that we pass to </a:t>
            </a:r>
            <a:r>
              <a:rPr lang="en-GB" sz="950">
                <a:solidFill>
                  <a:srgbClr val="6E6B5E"/>
                </a:solidFill>
                <a:highlight>
                  <a:srgbClr val="F1F1F1"/>
                </a:highlight>
                <a:latin typeface="Source Code Pro"/>
                <a:ea typeface="Source Code Pro"/>
                <a:cs typeface="Source Code Pro"/>
                <a:sym typeface="Source Code Pro"/>
              </a:rPr>
              <a:t>expect</a:t>
            </a:r>
            <a:r>
              <a:rPr lang="en-GB" sz="1200">
                <a:solidFill>
                  <a:srgbClr val="333333"/>
                </a:solidFill>
                <a:highlight>
                  <a:srgbClr val="FFFFFF"/>
                </a:highlight>
                <a:latin typeface="Open Sans"/>
                <a:ea typeface="Open Sans"/>
                <a:cs typeface="Open Sans"/>
                <a:sym typeface="Open Sans"/>
              </a:rPr>
              <a:t>, rather than the default </a:t>
            </a:r>
            <a:r>
              <a:rPr lang="en-GB" sz="950">
                <a:solidFill>
                  <a:srgbClr val="6E6B5E"/>
                </a:solidFill>
                <a:highlight>
                  <a:srgbClr val="F1F1F1"/>
                </a:highlight>
                <a:latin typeface="Source Code Pro"/>
                <a:ea typeface="Source Code Pro"/>
                <a:cs typeface="Source Code Pro"/>
                <a:sym typeface="Source Code Pro"/>
              </a:rPr>
              <a:t>panic!</a:t>
            </a:r>
            <a:r>
              <a:rPr lang="en-GB" sz="1200">
                <a:solidFill>
                  <a:srgbClr val="333333"/>
                </a:solidFill>
                <a:highlight>
                  <a:srgbClr val="FFFFFF"/>
                </a:highlight>
                <a:latin typeface="Open Sans"/>
                <a:ea typeface="Open Sans"/>
                <a:cs typeface="Open Sans"/>
                <a:sym typeface="Open Sans"/>
              </a:rPr>
              <a:t> message that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uses. Here’s what it looks like:</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thread 'main' panicked at 'Failed to open hello.txt: Error { repr: Os { code:</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rPr lang="en-GB" sz="1200">
                <a:solidFill>
                  <a:srgbClr val="333333"/>
                </a:solidFill>
                <a:highlight>
                  <a:srgbClr val="FFFFFF"/>
                </a:highlight>
                <a:latin typeface="Open Sans"/>
                <a:ea typeface="Open Sans"/>
                <a:cs typeface="Open Sans"/>
                <a:sym typeface="Open Sans"/>
              </a:rPr>
              <a:t>2, message: "No such file or directory" } }', src/libcore/result.rs:906:4</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200">
                <a:solidFill>
                  <a:srgbClr val="333333"/>
                </a:solidFill>
                <a:highlight>
                  <a:srgbClr val="FFFFFF"/>
                </a:highlight>
                <a:latin typeface="Open Sans"/>
                <a:ea typeface="Open Sans"/>
                <a:cs typeface="Open Sans"/>
                <a:sym typeface="Open Sans"/>
              </a:rPr>
              <a:t>Because this error message starts with the text we specified, </a:t>
            </a:r>
            <a:r>
              <a:rPr lang="en-GB" sz="950">
                <a:solidFill>
                  <a:srgbClr val="6E6B5E"/>
                </a:solidFill>
                <a:highlight>
                  <a:srgbClr val="F1F1F1"/>
                </a:highlight>
                <a:latin typeface="Source Code Pro"/>
                <a:ea typeface="Source Code Pro"/>
                <a:cs typeface="Source Code Pro"/>
                <a:sym typeface="Source Code Pro"/>
              </a:rPr>
              <a:t>Failed to open hello.txt</a:t>
            </a:r>
            <a:r>
              <a:rPr lang="en-GB" sz="1200">
                <a:solidFill>
                  <a:srgbClr val="333333"/>
                </a:solidFill>
                <a:highlight>
                  <a:srgbClr val="FFFFFF"/>
                </a:highlight>
                <a:latin typeface="Open Sans"/>
                <a:ea typeface="Open Sans"/>
                <a:cs typeface="Open Sans"/>
                <a:sym typeface="Open Sans"/>
              </a:rPr>
              <a:t>, it will be easier to find where in the code this error message is coming from. If we use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in multiple places, it can take more time to figure out exactly which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is causing the panic because all </a:t>
            </a:r>
            <a:r>
              <a:rPr lang="en-GB" sz="950">
                <a:solidFill>
                  <a:srgbClr val="6E6B5E"/>
                </a:solidFill>
                <a:highlight>
                  <a:srgbClr val="F1F1F1"/>
                </a:highlight>
                <a:latin typeface="Source Code Pro"/>
                <a:ea typeface="Source Code Pro"/>
                <a:cs typeface="Source Code Pro"/>
                <a:sym typeface="Source Code Pro"/>
              </a:rPr>
              <a:t>unwrap</a:t>
            </a:r>
            <a:r>
              <a:rPr lang="en-GB" sz="1200">
                <a:solidFill>
                  <a:srgbClr val="333333"/>
                </a:solidFill>
                <a:highlight>
                  <a:srgbClr val="FFFFFF"/>
                </a:highlight>
                <a:latin typeface="Open Sans"/>
                <a:ea typeface="Open Sans"/>
                <a:cs typeface="Open Sans"/>
                <a:sym typeface="Open Sans"/>
              </a:rPr>
              <a:t> calls that panic print the same message.</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8" name="Shape 3648"/>
        <p:cNvGrpSpPr/>
        <p:nvPr/>
      </p:nvGrpSpPr>
      <p:grpSpPr>
        <a:xfrm>
          <a:off x="0" y="0"/>
          <a:ext cx="0" cy="0"/>
          <a:chOff x="0" y="0"/>
          <a:chExt cx="0" cy="0"/>
        </a:xfrm>
      </p:grpSpPr>
      <p:sp>
        <p:nvSpPr>
          <p:cNvPr id="3649" name="Google Shape;3649;g5882ce6cd3_0_2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0" name="Google Shape;3650;g5882ce6cd3_0_2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opposite case of unwrap() and expect(); Panics with Ok values, instead Err. Both print the value inside Ok on the error message.</a:t>
            </a:r>
            <a:endParaRPr sz="1800"/>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5" name="Shape 3655"/>
        <p:cNvGrpSpPr/>
        <p:nvPr/>
      </p:nvGrpSpPr>
      <p:grpSpPr>
        <a:xfrm>
          <a:off x="0" y="0"/>
          <a:ext cx="0" cy="0"/>
          <a:chOff x="0" y="0"/>
          <a:chExt cx="0" cy="0"/>
        </a:xfrm>
      </p:grpSpPr>
      <p:sp>
        <p:nvSpPr>
          <p:cNvPr id="3656" name="Google Shape;3656;g5882ce6cd3_0_2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7" name="Google Shape;3657;g5882ce6cd3_0_2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2" name="Shape 3662"/>
        <p:cNvGrpSpPr/>
        <p:nvPr/>
      </p:nvGrpSpPr>
      <p:grpSpPr>
        <a:xfrm>
          <a:off x="0" y="0"/>
          <a:ext cx="0" cy="0"/>
          <a:chOff x="0" y="0"/>
          <a:chExt cx="0" cy="0"/>
        </a:xfrm>
      </p:grpSpPr>
      <p:sp>
        <p:nvSpPr>
          <p:cNvPr id="3663" name="Google Shape;3663;g5882ce6cd3_0_2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4" name="Google Shape;3664;g5882ce6cd3_0_2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These are bit similar to unwrap(), If an Option type has Some value or a Result type has a Ok value, the value inside them passes to the next step. But when having None or Err, the functionalities are bit different.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unwrap_or() : With None or Err, </a:t>
            </a:r>
            <a:r>
              <a:rPr b="1" lang="en-GB" sz="1800"/>
              <a:t>the value you passes to unwrap_or()</a:t>
            </a:r>
            <a:r>
              <a:rPr lang="en-GB" sz="1800"/>
              <a:t> is passing to the next step. But the data type of the value you passes should match with the data type of the relevant Some or Ok.</a:t>
            </a:r>
            <a:endParaRPr sz="1800"/>
          </a:p>
          <a:p>
            <a:pPr indent="0" lvl="0" marL="0" rtl="0" algn="l">
              <a:spcBef>
                <a:spcPts val="0"/>
              </a:spcBef>
              <a:spcAft>
                <a:spcPts val="0"/>
              </a:spcAft>
              <a:buNone/>
            </a:pPr>
            <a:r>
              <a:t/>
            </a:r>
            <a:endParaRPr sz="1800"/>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9" name="Shape 3669"/>
        <p:cNvGrpSpPr/>
        <p:nvPr/>
      </p:nvGrpSpPr>
      <p:grpSpPr>
        <a:xfrm>
          <a:off x="0" y="0"/>
          <a:ext cx="0" cy="0"/>
          <a:chOff x="0" y="0"/>
          <a:chExt cx="0" cy="0"/>
        </a:xfrm>
      </p:grpSpPr>
      <p:sp>
        <p:nvSpPr>
          <p:cNvPr id="3670" name="Google Shape;3670;g5882ce6cd3_0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1" name="Google Shape;3671;g5882ce6cd3_0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600"/>
              </a:spcBef>
              <a:spcAft>
                <a:spcPts val="0"/>
              </a:spcAft>
              <a:buNone/>
            </a:pPr>
            <a:r>
              <a:rPr lang="en-GB" sz="1800"/>
              <a:t>unwrap_or_default() : With None or Err, </a:t>
            </a:r>
            <a:r>
              <a:rPr b="1" lang="en-GB" sz="1800"/>
              <a:t>the default value of the data type of the relevant Some or Ok</a:t>
            </a:r>
            <a:r>
              <a:rPr lang="en-GB" sz="1800"/>
              <a:t>, is passing to the next step.</a:t>
            </a:r>
            <a:endParaRPr sz="1800"/>
          </a:p>
          <a:p>
            <a:pPr indent="0" lvl="0" marL="0" rtl="0" algn="l">
              <a:spcBef>
                <a:spcPts val="200"/>
              </a:spcBef>
              <a:spcAft>
                <a:spcPts val="0"/>
              </a:spcAft>
              <a:buNone/>
            </a:pPr>
            <a:r>
              <a:t/>
            </a:r>
            <a:endParaRPr sz="1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882ce6cd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882ce6cd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6" name="Shape 3676"/>
        <p:cNvGrpSpPr/>
        <p:nvPr/>
      </p:nvGrpSpPr>
      <p:grpSpPr>
        <a:xfrm>
          <a:off x="0" y="0"/>
          <a:ext cx="0" cy="0"/>
          <a:chOff x="0" y="0"/>
          <a:chExt cx="0" cy="0"/>
        </a:xfrm>
      </p:grpSpPr>
      <p:sp>
        <p:nvSpPr>
          <p:cNvPr id="3677" name="Google Shape;3677;g5882ce6cd3_0_2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8" name="Google Shape;3678;g5882ce6cd3_0_2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unwrap_or_else() : Similar to unwrap_or(). The only difference is, instead of passing a value, you have to pass a </a:t>
            </a:r>
            <a:r>
              <a:rPr b="1" lang="en-GB" sz="1800" u="sng">
                <a:hlinkClick r:id="rId2"/>
              </a:rPr>
              <a:t>closure</a:t>
            </a:r>
            <a:r>
              <a:rPr lang="en-GB" sz="1800"/>
              <a:t> which returns a value with the same data type of the relevant Some or Ok</a:t>
            </a:r>
            <a:endParaRPr sz="1800"/>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3" name="Shape 3683"/>
        <p:cNvGrpSpPr/>
        <p:nvPr/>
      </p:nvGrpSpPr>
      <p:grpSpPr>
        <a:xfrm>
          <a:off x="0" y="0"/>
          <a:ext cx="0" cy="0"/>
          <a:chOff x="0" y="0"/>
          <a:chExt cx="0" cy="0"/>
        </a:xfrm>
      </p:grpSpPr>
      <p:sp>
        <p:nvSpPr>
          <p:cNvPr id="3684" name="Google Shape;3684;g5882ce6cd3_0_2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5" name="Google Shape;3685;g5882ce6cd3_0_2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None types no need to handle by the caller of the function always. But Rusts’ convention to handle </a:t>
            </a:r>
            <a:r>
              <a:rPr b="1" lang="en-GB" sz="1800"/>
              <a:t>Err</a:t>
            </a:r>
            <a:r>
              <a:rPr lang="en-GB" sz="1800"/>
              <a:t> types is, </a:t>
            </a:r>
            <a:r>
              <a:rPr b="1" lang="en-GB" sz="1800"/>
              <a:t>return them immediately to the caller to give more control to the caller to decide how to handle them.</a:t>
            </a:r>
            <a:endParaRPr sz="1800"/>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0" name="Shape 3690"/>
        <p:cNvGrpSpPr/>
        <p:nvPr/>
      </p:nvGrpSpPr>
      <p:grpSpPr>
        <a:xfrm>
          <a:off x="0" y="0"/>
          <a:ext cx="0" cy="0"/>
          <a:chOff x="0" y="0"/>
          <a:chExt cx="0" cy="0"/>
        </a:xfrm>
      </p:grpSpPr>
      <p:sp>
        <p:nvSpPr>
          <p:cNvPr id="3691" name="Google Shape;3691;g5882ce6cd3_0_2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2" name="Google Shape;3692;g5882ce6cd3_0_2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6" name="Shape 3696"/>
        <p:cNvGrpSpPr/>
        <p:nvPr/>
      </p:nvGrpSpPr>
      <p:grpSpPr>
        <a:xfrm>
          <a:off x="0" y="0"/>
          <a:ext cx="0" cy="0"/>
          <a:chOff x="0" y="0"/>
          <a:chExt cx="0" cy="0"/>
        </a:xfrm>
      </p:grpSpPr>
      <p:sp>
        <p:nvSpPr>
          <p:cNvPr id="3697" name="Google Shape;3697;g5b8c640d95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8" name="Google Shape;3698;g5b8c640d95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1" name="Shape 3701"/>
        <p:cNvGrpSpPr/>
        <p:nvPr/>
      </p:nvGrpSpPr>
      <p:grpSpPr>
        <a:xfrm>
          <a:off x="0" y="0"/>
          <a:ext cx="0" cy="0"/>
          <a:chOff x="0" y="0"/>
          <a:chExt cx="0" cy="0"/>
        </a:xfrm>
      </p:grpSpPr>
      <p:sp>
        <p:nvSpPr>
          <p:cNvPr id="3702" name="Google Shape;3702;g5882ce6cd3_0_2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3" name="Google Shape;3703;g5882ce6cd3_0_2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8" name="Shape 3708"/>
        <p:cNvGrpSpPr/>
        <p:nvPr/>
      </p:nvGrpSpPr>
      <p:grpSpPr>
        <a:xfrm>
          <a:off x="0" y="0"/>
          <a:ext cx="0" cy="0"/>
          <a:chOff x="0" y="0"/>
          <a:chExt cx="0" cy="0"/>
        </a:xfrm>
      </p:grpSpPr>
      <p:sp>
        <p:nvSpPr>
          <p:cNvPr id="3709" name="Google Shape;3709;g5882ce6cd3_0_2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0" name="Google Shape;3710;g5882ce6cd3_0_2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 placed after a Result value is defined to work in almost the same way as the match expressions we defined to handle the Result values in Listing 9-6. If the value of the Result is an Ok, the value inside the Ok will get returned from this expression, and the program will continue. If the value is an Err, the Err will be returned from the whole function as if we had used the return keyword so the error value gets propagated to the calling code.</a:t>
            </a:r>
            <a:endParaRPr sz="1800"/>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5" name="Shape 3715"/>
        <p:cNvGrpSpPr/>
        <p:nvPr/>
      </p:nvGrpSpPr>
      <p:grpSpPr>
        <a:xfrm>
          <a:off x="0" y="0"/>
          <a:ext cx="0" cy="0"/>
          <a:chOff x="0" y="0"/>
          <a:chExt cx="0" cy="0"/>
        </a:xfrm>
      </p:grpSpPr>
      <p:sp>
        <p:nvSpPr>
          <p:cNvPr id="3716" name="Google Shape;3716;g5882ce6cd3_0_2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5882ce6cd3_0_2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2" name="Shape 3722"/>
        <p:cNvGrpSpPr/>
        <p:nvPr/>
      </p:nvGrpSpPr>
      <p:grpSpPr>
        <a:xfrm>
          <a:off x="0" y="0"/>
          <a:ext cx="0" cy="0"/>
          <a:chOff x="0" y="0"/>
          <a:chExt cx="0" cy="0"/>
        </a:xfrm>
      </p:grpSpPr>
      <p:sp>
        <p:nvSpPr>
          <p:cNvPr id="3723" name="Google Shape;3723;g5882ce6cd3_0_2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4" name="Google Shape;3724;g5882ce6cd3_0_2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it is defined to work in the same way as the match expression we defined in Listing 9-6. The part of the match that requires a return type of Result is return Err(e), so the return type of the function must be a Result to be compatible with this return.</a:t>
            </a:r>
            <a:endParaRPr sz="1800"/>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9" name="Shape 3729"/>
        <p:cNvGrpSpPr/>
        <p:nvPr/>
      </p:nvGrpSpPr>
      <p:grpSpPr>
        <a:xfrm>
          <a:off x="0" y="0"/>
          <a:ext cx="0" cy="0"/>
          <a:chOff x="0" y="0"/>
          <a:chExt cx="0" cy="0"/>
        </a:xfrm>
      </p:grpSpPr>
      <p:sp>
        <p:nvSpPr>
          <p:cNvPr id="3730" name="Google Shape;3730;g5882ce6cd3_0_2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1" name="Google Shape;3731;g5882ce6cd3_0_2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This error points out that we’re only allowed to use the ? operator in a function that returns Result&lt;T, E&gt;. In functions that don’t return Result&lt;T, E&gt;, when you call other functions that return Result&lt;T, E&gt;, you’ll need to use a match or one of the Result&lt;T, E&gt; methods to handle the Result&lt;T, E&gt; instead of using the ? operator to potentially propagate the error to the calling code.</a:t>
            </a:r>
            <a:endParaRPr sz="1800"/>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8" name="Shape 3738"/>
        <p:cNvGrpSpPr/>
        <p:nvPr/>
      </p:nvGrpSpPr>
      <p:grpSpPr>
        <a:xfrm>
          <a:off x="0" y="0"/>
          <a:ext cx="0" cy="0"/>
          <a:chOff x="0" y="0"/>
          <a:chExt cx="0" cy="0"/>
        </a:xfrm>
      </p:grpSpPr>
      <p:sp>
        <p:nvSpPr>
          <p:cNvPr id="3739" name="Google Shape;3739;g5882ce6cd3_0_2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0" name="Google Shape;3740;g5882ce6cd3_0_2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800"/>
              <a:t>The Box&lt;dyn Error&gt; type is called a “trait object,” which we’ll talk about in the “Using Trait Objects that Allow for Values of Different Types” section of Chapter 17. For now, you can read Box&lt;dyn Error&gt; to mean “any kind of error.”</a:t>
            </a:r>
            <a:endParaRPr sz="1800"/>
          </a:p>
          <a:p>
            <a:pPr indent="0" lvl="0" marL="0" rtl="0" algn="l">
              <a:spcBef>
                <a:spcPts val="0"/>
              </a:spcBef>
              <a:spcAft>
                <a:spcPts val="0"/>
              </a:spcAft>
              <a:buClr>
                <a:schemeClr val="dk1"/>
              </a:buClr>
              <a:buSzPts val="1100"/>
              <a:buFont typeface="Arial"/>
              <a:buNone/>
            </a:pPr>
            <a:r>
              <a:rPr lang="en-GB" sz="1800"/>
              <a:t>Now that we’ve discussed the details of calling panic! or returning Result, let’s return to the topic of how to decide which is appropriate to use in which cases.</a:t>
            </a:r>
            <a:endParaRPr sz="1800"/>
          </a:p>
          <a:p>
            <a:pPr indent="0" lvl="0" marL="0" rtl="0" algn="l">
              <a:spcBef>
                <a:spcPts val="0"/>
              </a:spcBef>
              <a:spcAft>
                <a:spcPts val="0"/>
              </a:spcAft>
              <a:buNone/>
            </a:pPr>
            <a:r>
              <a:t/>
            </a:r>
            <a:endParaRPr sz="1800"/>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882ce6cd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882ce6cd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5" name="Shape 3745"/>
        <p:cNvGrpSpPr/>
        <p:nvPr/>
      </p:nvGrpSpPr>
      <p:grpSpPr>
        <a:xfrm>
          <a:off x="0" y="0"/>
          <a:ext cx="0" cy="0"/>
          <a:chOff x="0" y="0"/>
          <a:chExt cx="0" cy="0"/>
        </a:xfrm>
      </p:grpSpPr>
      <p:sp>
        <p:nvSpPr>
          <p:cNvPr id="3746" name="Google Shape;3746;g5882ce6cd3_0_2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5882ce6cd3_0_2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1" name="Shape 3751"/>
        <p:cNvGrpSpPr/>
        <p:nvPr/>
      </p:nvGrpSpPr>
      <p:grpSpPr>
        <a:xfrm>
          <a:off x="0" y="0"/>
          <a:ext cx="0" cy="0"/>
          <a:chOff x="0" y="0"/>
          <a:chExt cx="0" cy="0"/>
        </a:xfrm>
      </p:grpSpPr>
      <p:sp>
        <p:nvSpPr>
          <p:cNvPr id="3752" name="Google Shape;3752;g5882ce6cd3_0_2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3" name="Google Shape;3753;g5882ce6cd3_0_2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It could decide that an Err value in this case is unrecoverable, so it can call panic! and turn your recoverable error into an unrecoverable one.</a:t>
            </a:r>
            <a:endParaRPr sz="1800"/>
          </a:p>
          <a:p>
            <a:pPr indent="0" lvl="0" marL="0" rtl="0" algn="l">
              <a:spcBef>
                <a:spcPts val="0"/>
              </a:spcBef>
              <a:spcAft>
                <a:spcPts val="0"/>
              </a:spcAft>
              <a:buNone/>
            </a:pPr>
            <a:r>
              <a:rPr lang="en-GB" sz="1800">
                <a:solidFill>
                  <a:schemeClr val="dk1"/>
                </a:solidFill>
              </a:rPr>
              <a:t>In rare situations, it’s more appropriate to write code that panics instead of returning a Result. Let’s explore why it’s appropriate to panic in examples, prototype code, and tests.</a:t>
            </a:r>
            <a:endParaRPr sz="1800">
              <a:solidFill>
                <a:schemeClr val="dk1"/>
              </a:solidFill>
            </a:endParaRPr>
          </a:p>
          <a:p>
            <a:pPr indent="0" lvl="0" marL="0" rtl="0" algn="l">
              <a:spcBef>
                <a:spcPts val="0"/>
              </a:spcBef>
              <a:spcAft>
                <a:spcPts val="0"/>
              </a:spcAft>
              <a:buNone/>
            </a:pPr>
            <a:r>
              <a:rPr lang="en-GB" sz="1800">
                <a:solidFill>
                  <a:schemeClr val="dk1"/>
                </a:solidFill>
              </a:rPr>
              <a:t>In some cases, while an error happens we can not do anything to handle it, if the error is something, which should not be happened. In other words, if it’s an unrecoverable error.</a:t>
            </a:r>
            <a:endParaRPr sz="1800">
              <a:solidFill>
                <a:schemeClr val="dk1"/>
              </a:solidFill>
            </a:endParaRPr>
          </a:p>
          <a:p>
            <a:pPr indent="0" lvl="0" marL="0" rtl="0" algn="l">
              <a:spcBef>
                <a:spcPts val="0"/>
              </a:spcBef>
              <a:spcAft>
                <a:spcPts val="0"/>
              </a:spcAft>
              <a:buClr>
                <a:schemeClr val="dk1"/>
              </a:buClr>
              <a:buSzPts val="1100"/>
              <a:buFont typeface="Arial"/>
              <a:buNone/>
            </a:pPr>
            <a:r>
              <a:rPr lang="en-GB" sz="1800">
                <a:solidFill>
                  <a:schemeClr val="dk1"/>
                </a:solidFill>
              </a:rPr>
              <a:t>when we are not using a feature-rich debugger or proper logs, sometimes we need to debug the code by quitting the program from a specific line of code by printing out a specific message or a value of a variable binding to understand the current flow of the program.</a:t>
            </a:r>
            <a:endParaRPr sz="1800">
              <a:solidFill>
                <a:schemeClr val="dk1"/>
              </a:solidFill>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8" name="Shape 3758"/>
        <p:cNvGrpSpPr/>
        <p:nvPr/>
      </p:nvGrpSpPr>
      <p:grpSpPr>
        <a:xfrm>
          <a:off x="0" y="0"/>
          <a:ext cx="0" cy="0"/>
          <a:chOff x="0" y="0"/>
          <a:chExt cx="0" cy="0"/>
        </a:xfrm>
      </p:grpSpPr>
      <p:sp>
        <p:nvSpPr>
          <p:cNvPr id="3759" name="Google Shape;3759;g5882ce6cd3_0_2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0" name="Google Shape;3760;g5882ce6cd3_0_2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Therefore, returning Result is a good default choice when you’re defining a function that might fail.</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situations in which the compiler can’t tell that failure is impossible, but you as a human can.</a:t>
            </a:r>
            <a:endParaRPr sz="1800"/>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5" name="Shape 3765"/>
        <p:cNvGrpSpPr/>
        <p:nvPr/>
      </p:nvGrpSpPr>
      <p:grpSpPr>
        <a:xfrm>
          <a:off x="0" y="0"/>
          <a:ext cx="0" cy="0"/>
          <a:chOff x="0" y="0"/>
          <a:chExt cx="0" cy="0"/>
        </a:xfrm>
      </p:grpSpPr>
      <p:sp>
        <p:nvSpPr>
          <p:cNvPr id="3766" name="Google Shape;3766;g5882ce6cd3_0_2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7" name="Google Shape;3767;g5882ce6cd3_0_2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2" name="Shape 3772"/>
        <p:cNvGrpSpPr/>
        <p:nvPr/>
      </p:nvGrpSpPr>
      <p:grpSpPr>
        <a:xfrm>
          <a:off x="0" y="0"/>
          <a:ext cx="0" cy="0"/>
          <a:chOff x="0" y="0"/>
          <a:chExt cx="0" cy="0"/>
        </a:xfrm>
      </p:grpSpPr>
      <p:sp>
        <p:nvSpPr>
          <p:cNvPr id="3773" name="Google Shape;3773;g5882ce6cd3_0_2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4" name="Google Shape;3774;g5882ce6cd3_0_2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9" name="Shape 3779"/>
        <p:cNvGrpSpPr/>
        <p:nvPr/>
      </p:nvGrpSpPr>
      <p:grpSpPr>
        <a:xfrm>
          <a:off x="0" y="0"/>
          <a:ext cx="0" cy="0"/>
          <a:chOff x="0" y="0"/>
          <a:chExt cx="0" cy="0"/>
        </a:xfrm>
      </p:grpSpPr>
      <p:sp>
        <p:nvSpPr>
          <p:cNvPr id="3780" name="Google Shape;3780;g5882ce6cd3_0_2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1" name="Google Shape;3781;g5882ce6cd3_0_2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6" name="Shape 3786"/>
        <p:cNvGrpSpPr/>
        <p:nvPr/>
      </p:nvGrpSpPr>
      <p:grpSpPr>
        <a:xfrm>
          <a:off x="0" y="0"/>
          <a:ext cx="0" cy="0"/>
          <a:chOff x="0" y="0"/>
          <a:chExt cx="0" cy="0"/>
        </a:xfrm>
      </p:grpSpPr>
      <p:sp>
        <p:nvSpPr>
          <p:cNvPr id="3787" name="Google Shape;3787;g5882ce6cd3_0_2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8" name="Google Shape;3788;g5882ce6cd3_0_2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It’s advisable to have your code panic when it’s possible that your code could end up in a bad state. In this context, a bad state is when some assumption, guarantee, contract, or invariant has been broken, such as when invalid values, contradictory values, or missing values are passed to your code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If someone calls your code and passes in values that don’t make sense, the best choice might be to call panic! and alert the person using your library to the bug in their code so they can fix it during development. Similarly, panic! is often appropriate if you’re calling external code that is out of your control and it returns an invalid state that you have no way of fixing.</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When a bad state is reached, but it’s expected to happen no matter how well you write your code, it’s still more appropriate to return a Result rather than to make a panic! call. Examples include a parser being given malformed data or an HTTP request returning a status that indicates you have hit a rate limit. In these cases, you should indicate that failure is an expected possibility by returning a Result to propagate these bad states upward so the calling code can decide how to handle the problem. To call panic! wouldn’t be the best way to handle these cases.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When your code performs operations on values, your code should verify the values are valid first and panic if the values aren’t valid. This is mostly for safety reasons: attempting to operate on invalid data can expose your code to vulnerabilities. This is the main reason the standard library will call panic! if you attempt an out-of-bounds memory access: trying to access memory that doesn’t belong to the current data structure is a common security problem. Functions often have contracts: their behavior is only guaranteed if the inputs meet particular requirements. Panicking when the contract is violated makes sense because a contract violation always indicates a caller-side bug and it’s not a kind of error you want the calling code to have to explicitly handle. In fact, there’s no reasonable way for calling code to recover; the calling programmers need to fix the code. Contracts for a function, especially when a violation will cause a panic, should be explained in the API documentation for the function.</a:t>
            </a:r>
            <a:endParaRPr sz="1800"/>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3" name="Shape 3793"/>
        <p:cNvGrpSpPr/>
        <p:nvPr/>
      </p:nvGrpSpPr>
      <p:grpSpPr>
        <a:xfrm>
          <a:off x="0" y="0"/>
          <a:ext cx="0" cy="0"/>
          <a:chOff x="0" y="0"/>
          <a:chExt cx="0" cy="0"/>
        </a:xfrm>
      </p:grpSpPr>
      <p:sp>
        <p:nvSpPr>
          <p:cNvPr id="3794" name="Google Shape;3794;g5882ce6cd3_0_2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5" name="Google Shape;3795;g5882ce6cd3_0_2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One way to do this would be to parse the guess as an i32 instead of only a u32 to allow potentially negative numbers, and then add a check for the number being in range.</a:t>
            </a:r>
            <a:endParaRPr sz="1800"/>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0" name="Shape 3800"/>
        <p:cNvGrpSpPr/>
        <p:nvPr/>
      </p:nvGrpSpPr>
      <p:grpSpPr>
        <a:xfrm>
          <a:off x="0" y="0"/>
          <a:ext cx="0" cy="0"/>
          <a:chOff x="0" y="0"/>
          <a:chExt cx="0" cy="0"/>
        </a:xfrm>
      </p:grpSpPr>
      <p:sp>
        <p:nvSpPr>
          <p:cNvPr id="3801" name="Google Shape;3801;g5882ce6cd3_0_2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2" name="Google Shape;3802;g5882ce6cd3_0_2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The if expression checks whether our value is out of range, tells the user about the problem, and calls continue to start the next iteration of the loop and ask for another guess. After the if expression, we can proceed with the comparisons between guess and the secret number knowing that guess is between 1 and 100.</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However, this is not an ideal solution: if it was absolutely critical that the program only operated on values between 1 and 100, and it had many functions with this requirement, having a check like this in every function would be tedious (and might impact performance).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Instead, we can make a new type and put the validations in a function to create an instance of the type rather than repeating the validations everywhere. That way, it’s safe for functions to use the new type in their signatures and confidently use the values they receive. Listing 9-9 shows one way to define a Guess type that will only create an instance of Guess if the new function receives a value between 1 and 100.</a:t>
            </a:r>
            <a:endParaRPr sz="1800"/>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7" name="Shape 3807"/>
        <p:cNvGrpSpPr/>
        <p:nvPr/>
      </p:nvGrpSpPr>
      <p:grpSpPr>
        <a:xfrm>
          <a:off x="0" y="0"/>
          <a:ext cx="0" cy="0"/>
          <a:chOff x="0" y="0"/>
          <a:chExt cx="0" cy="0"/>
        </a:xfrm>
      </p:grpSpPr>
      <p:sp>
        <p:nvSpPr>
          <p:cNvPr id="3808" name="Google Shape;3808;g5882ce6cd3_0_2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9" name="Google Shape;3809;g5882ce6cd3_0_2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First, we define a struct named Guess that has a field named value that holds a u32. This is where the number will be stored.</a:t>
            </a:r>
            <a:endParaRPr sz="1800"/>
          </a:p>
          <a:p>
            <a:pPr indent="0" lvl="0" marL="0" rtl="0" algn="l">
              <a:spcBef>
                <a:spcPts val="0"/>
              </a:spcBef>
              <a:spcAft>
                <a:spcPts val="0"/>
              </a:spcAft>
              <a:buNone/>
            </a:pPr>
            <a:r>
              <a:rPr lang="en-GB" sz="1800"/>
              <a:t>Then we implement an associated function named new on Guess that creates instances of Guess values. The new function is defined to have one parameter named value of type u32 and to return a Guess. The code in the body of the new function tests value to make sure it’s between 1 and 100. If value doesn’t pass this test, we make a panic! call, which will alert the programmer who is writing the calling code that they have a bug they need to fix, because creating a Guess with a value outside this range would violate the contract that Guess::new is relying on. The conditions in which Guess::new might panic should be discussed in its public-facing API documentation</a:t>
            </a:r>
            <a:endParaRPr sz="1800"/>
          </a:p>
          <a:p>
            <a:pPr indent="0" lvl="0" marL="0" rtl="0" algn="l">
              <a:spcBef>
                <a:spcPts val="0"/>
              </a:spcBef>
              <a:spcAft>
                <a:spcPts val="0"/>
              </a:spcAft>
              <a:buNone/>
            </a:pPr>
            <a:r>
              <a:rPr lang="en-GB" sz="1800"/>
              <a:t>Next, we implement a method named value that borrows self, doesn’t have any other parameters, and returns a u32. This kind of method is sometimes called a getter, because its purpose is to get some data from its fields and return it. This public method is necessary because the value field of the Guess struct is private. It’s important that the value field be private so code using the Guess struct is not allowed to set value directly: code outside the module must use the Guess::new function to create an instance of Guess, thereby ensuring there’s no way for a Guess to have a value that hasn’t been checked by the conditions in the Guess::new function.</a:t>
            </a:r>
            <a:endParaRPr sz="1800"/>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882ce6cd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882ce6cd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4" name="Shape 3814"/>
        <p:cNvGrpSpPr/>
        <p:nvPr/>
      </p:nvGrpSpPr>
      <p:grpSpPr>
        <a:xfrm>
          <a:off x="0" y="0"/>
          <a:ext cx="0" cy="0"/>
          <a:chOff x="0" y="0"/>
          <a:chExt cx="0" cy="0"/>
        </a:xfrm>
      </p:grpSpPr>
      <p:sp>
        <p:nvSpPr>
          <p:cNvPr id="3815" name="Google Shape;3815;g5882ce6cd3_0_2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6" name="Google Shape;3816;g5882ce6cd3_0_2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1" name="Shape 3821"/>
        <p:cNvGrpSpPr/>
        <p:nvPr/>
      </p:nvGrpSpPr>
      <p:grpSpPr>
        <a:xfrm>
          <a:off x="0" y="0"/>
          <a:ext cx="0" cy="0"/>
          <a:chOff x="0" y="0"/>
          <a:chExt cx="0" cy="0"/>
        </a:xfrm>
      </p:grpSpPr>
      <p:sp>
        <p:nvSpPr>
          <p:cNvPr id="3822" name="Google Shape;3822;g5b8c640d9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3" name="Google Shape;3823;g5b8c640d9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8" name="Shape 3828"/>
        <p:cNvGrpSpPr/>
        <p:nvPr/>
      </p:nvGrpSpPr>
      <p:grpSpPr>
        <a:xfrm>
          <a:off x="0" y="0"/>
          <a:ext cx="0" cy="0"/>
          <a:chOff x="0" y="0"/>
          <a:chExt cx="0" cy="0"/>
        </a:xfrm>
      </p:grpSpPr>
      <p:sp>
        <p:nvSpPr>
          <p:cNvPr id="3829" name="Google Shape;3829;g5cc7cfc2e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0" name="Google Shape;3830;g5cc7cfc2e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4" name="Shape 3834"/>
        <p:cNvGrpSpPr/>
        <p:nvPr/>
      </p:nvGrpSpPr>
      <p:grpSpPr>
        <a:xfrm>
          <a:off x="0" y="0"/>
          <a:ext cx="0" cy="0"/>
          <a:chOff x="0" y="0"/>
          <a:chExt cx="0" cy="0"/>
        </a:xfrm>
      </p:grpSpPr>
      <p:sp>
        <p:nvSpPr>
          <p:cNvPr id="3835" name="Google Shape;3835;g5cc7cfc2e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6" name="Google Shape;3836;g5cc7cfc2e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0" name="Shape 3840"/>
        <p:cNvGrpSpPr/>
        <p:nvPr/>
      </p:nvGrpSpPr>
      <p:grpSpPr>
        <a:xfrm>
          <a:off x="0" y="0"/>
          <a:ext cx="0" cy="0"/>
          <a:chOff x="0" y="0"/>
          <a:chExt cx="0" cy="0"/>
        </a:xfrm>
      </p:grpSpPr>
      <p:sp>
        <p:nvSpPr>
          <p:cNvPr id="3841" name="Google Shape;3841;g5b9f8f7e71_2_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42" name="Google Shape;3842;g5b9f8f7e71_2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7" name="Shape 3847"/>
        <p:cNvGrpSpPr/>
        <p:nvPr/>
      </p:nvGrpSpPr>
      <p:grpSpPr>
        <a:xfrm>
          <a:off x="0" y="0"/>
          <a:ext cx="0" cy="0"/>
          <a:chOff x="0" y="0"/>
          <a:chExt cx="0" cy="0"/>
        </a:xfrm>
      </p:grpSpPr>
      <p:sp>
        <p:nvSpPr>
          <p:cNvPr id="3848" name="Google Shape;3848;g5b9f8f7e71_2_1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49" name="Google Shape;3849;g5b9f8f7e71_2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4" name="Shape 3854"/>
        <p:cNvGrpSpPr/>
        <p:nvPr/>
      </p:nvGrpSpPr>
      <p:grpSpPr>
        <a:xfrm>
          <a:off x="0" y="0"/>
          <a:ext cx="0" cy="0"/>
          <a:chOff x="0" y="0"/>
          <a:chExt cx="0" cy="0"/>
        </a:xfrm>
      </p:grpSpPr>
      <p:sp>
        <p:nvSpPr>
          <p:cNvPr id="3855" name="Google Shape;3855;g5b9f8f7e71_2_1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56" name="Google Shape;3856;g5b9f8f7e71_2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1" name="Shape 3861"/>
        <p:cNvGrpSpPr/>
        <p:nvPr/>
      </p:nvGrpSpPr>
      <p:grpSpPr>
        <a:xfrm>
          <a:off x="0" y="0"/>
          <a:ext cx="0" cy="0"/>
          <a:chOff x="0" y="0"/>
          <a:chExt cx="0" cy="0"/>
        </a:xfrm>
      </p:grpSpPr>
      <p:sp>
        <p:nvSpPr>
          <p:cNvPr id="3862" name="Google Shape;3862;g5b9f8f7e71_2_2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63" name="Google Shape;3863;g5b9f8f7e71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7" name="Shape 3867"/>
        <p:cNvGrpSpPr/>
        <p:nvPr/>
      </p:nvGrpSpPr>
      <p:grpSpPr>
        <a:xfrm>
          <a:off x="0" y="0"/>
          <a:ext cx="0" cy="0"/>
          <a:chOff x="0" y="0"/>
          <a:chExt cx="0" cy="0"/>
        </a:xfrm>
      </p:grpSpPr>
      <p:sp>
        <p:nvSpPr>
          <p:cNvPr id="3868" name="Google Shape;3868;g5b9f8f7e71_2_2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69" name="Google Shape;3869;g5b9f8f7e71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4" name="Shape 3874"/>
        <p:cNvGrpSpPr/>
        <p:nvPr/>
      </p:nvGrpSpPr>
      <p:grpSpPr>
        <a:xfrm>
          <a:off x="0" y="0"/>
          <a:ext cx="0" cy="0"/>
          <a:chOff x="0" y="0"/>
          <a:chExt cx="0" cy="0"/>
        </a:xfrm>
      </p:grpSpPr>
      <p:sp>
        <p:nvSpPr>
          <p:cNvPr id="3875" name="Google Shape;3875;g5b9f8f7e71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6" name="Google Shape;3876;g5b9f8f7e71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882ce6cd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882ce6cd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882ce6cd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882ce6cd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1" name="Shape 3881"/>
        <p:cNvGrpSpPr/>
        <p:nvPr/>
      </p:nvGrpSpPr>
      <p:grpSpPr>
        <a:xfrm>
          <a:off x="0" y="0"/>
          <a:ext cx="0" cy="0"/>
          <a:chOff x="0" y="0"/>
          <a:chExt cx="0" cy="0"/>
        </a:xfrm>
      </p:grpSpPr>
      <p:sp>
        <p:nvSpPr>
          <p:cNvPr id="3882" name="Google Shape;3882;g5b9f8f7e71_2_3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83" name="Google Shape;3883;g5b9f8f7e71_2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8" name="Shape 3888"/>
        <p:cNvGrpSpPr/>
        <p:nvPr/>
      </p:nvGrpSpPr>
      <p:grpSpPr>
        <a:xfrm>
          <a:off x="0" y="0"/>
          <a:ext cx="0" cy="0"/>
          <a:chOff x="0" y="0"/>
          <a:chExt cx="0" cy="0"/>
        </a:xfrm>
      </p:grpSpPr>
      <p:sp>
        <p:nvSpPr>
          <p:cNvPr id="3889" name="Google Shape;3889;g5b9f8f7e71_2_4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90" name="Google Shape;3890;g5b9f8f7e71_2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5" name="Shape 3895"/>
        <p:cNvGrpSpPr/>
        <p:nvPr/>
      </p:nvGrpSpPr>
      <p:grpSpPr>
        <a:xfrm>
          <a:off x="0" y="0"/>
          <a:ext cx="0" cy="0"/>
          <a:chOff x="0" y="0"/>
          <a:chExt cx="0" cy="0"/>
        </a:xfrm>
      </p:grpSpPr>
      <p:sp>
        <p:nvSpPr>
          <p:cNvPr id="3896" name="Google Shape;3896;g5b9f8f7e71_2_4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897" name="Google Shape;3897;g5b9f8f7e71_2_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2" name="Shape 3902"/>
        <p:cNvGrpSpPr/>
        <p:nvPr/>
      </p:nvGrpSpPr>
      <p:grpSpPr>
        <a:xfrm>
          <a:off x="0" y="0"/>
          <a:ext cx="0" cy="0"/>
          <a:chOff x="0" y="0"/>
          <a:chExt cx="0" cy="0"/>
        </a:xfrm>
      </p:grpSpPr>
      <p:sp>
        <p:nvSpPr>
          <p:cNvPr id="3903" name="Google Shape;3903;g5b9f8f7e71_2_5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04" name="Google Shape;3904;g5b9f8f7e71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9" name="Shape 3909"/>
        <p:cNvGrpSpPr/>
        <p:nvPr/>
      </p:nvGrpSpPr>
      <p:grpSpPr>
        <a:xfrm>
          <a:off x="0" y="0"/>
          <a:ext cx="0" cy="0"/>
          <a:chOff x="0" y="0"/>
          <a:chExt cx="0" cy="0"/>
        </a:xfrm>
      </p:grpSpPr>
      <p:sp>
        <p:nvSpPr>
          <p:cNvPr id="3910" name="Google Shape;3910;g5c997e4b92_0_113: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11" name="Google Shape;3911;g5c997e4b92_0_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6" name="Shape 3916"/>
        <p:cNvGrpSpPr/>
        <p:nvPr/>
      </p:nvGrpSpPr>
      <p:grpSpPr>
        <a:xfrm>
          <a:off x="0" y="0"/>
          <a:ext cx="0" cy="0"/>
          <a:chOff x="0" y="0"/>
          <a:chExt cx="0" cy="0"/>
        </a:xfrm>
      </p:grpSpPr>
      <p:sp>
        <p:nvSpPr>
          <p:cNvPr id="3917" name="Google Shape;3917;g5c997e4b92_0_118: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18" name="Google Shape;3918;g5c997e4b92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3" name="Shape 3923"/>
        <p:cNvGrpSpPr/>
        <p:nvPr/>
      </p:nvGrpSpPr>
      <p:grpSpPr>
        <a:xfrm>
          <a:off x="0" y="0"/>
          <a:ext cx="0" cy="0"/>
          <a:chOff x="0" y="0"/>
          <a:chExt cx="0" cy="0"/>
        </a:xfrm>
      </p:grpSpPr>
      <p:sp>
        <p:nvSpPr>
          <p:cNvPr id="3924" name="Google Shape;3924;g5c997e4b92_0_123: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25" name="Google Shape;3925;g5c997e4b92_0_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0" name="Shape 3930"/>
        <p:cNvGrpSpPr/>
        <p:nvPr/>
      </p:nvGrpSpPr>
      <p:grpSpPr>
        <a:xfrm>
          <a:off x="0" y="0"/>
          <a:ext cx="0" cy="0"/>
          <a:chOff x="0" y="0"/>
          <a:chExt cx="0" cy="0"/>
        </a:xfrm>
      </p:grpSpPr>
      <p:sp>
        <p:nvSpPr>
          <p:cNvPr id="3931" name="Google Shape;3931;g5c997e4b92_0_128: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32" name="Google Shape;3932;g5c997e4b92_0_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7" name="Shape 3937"/>
        <p:cNvGrpSpPr/>
        <p:nvPr/>
      </p:nvGrpSpPr>
      <p:grpSpPr>
        <a:xfrm>
          <a:off x="0" y="0"/>
          <a:ext cx="0" cy="0"/>
          <a:chOff x="0" y="0"/>
          <a:chExt cx="0" cy="0"/>
        </a:xfrm>
      </p:grpSpPr>
      <p:sp>
        <p:nvSpPr>
          <p:cNvPr id="3938" name="Google Shape;3938;g5c997e4b92_0_133: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39" name="Google Shape;3939;g5c997e4b92_0_1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4" name="Shape 3944"/>
        <p:cNvGrpSpPr/>
        <p:nvPr/>
      </p:nvGrpSpPr>
      <p:grpSpPr>
        <a:xfrm>
          <a:off x="0" y="0"/>
          <a:ext cx="0" cy="0"/>
          <a:chOff x="0" y="0"/>
          <a:chExt cx="0" cy="0"/>
        </a:xfrm>
      </p:grpSpPr>
      <p:sp>
        <p:nvSpPr>
          <p:cNvPr id="3945" name="Google Shape;3945;g5c997e4b92_0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6" name="Google Shape;3946;g5c997e4b92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882ce6cd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882ce6cd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0" name="Shape 3950"/>
        <p:cNvGrpSpPr/>
        <p:nvPr/>
      </p:nvGrpSpPr>
      <p:grpSpPr>
        <a:xfrm>
          <a:off x="0" y="0"/>
          <a:ext cx="0" cy="0"/>
          <a:chOff x="0" y="0"/>
          <a:chExt cx="0" cy="0"/>
        </a:xfrm>
      </p:grpSpPr>
      <p:sp>
        <p:nvSpPr>
          <p:cNvPr id="3951" name="Google Shape;3951;g5c997e4b92_0_14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52" name="Google Shape;3952;g5c997e4b92_0_1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7" name="Shape 3957"/>
        <p:cNvGrpSpPr/>
        <p:nvPr/>
      </p:nvGrpSpPr>
      <p:grpSpPr>
        <a:xfrm>
          <a:off x="0" y="0"/>
          <a:ext cx="0" cy="0"/>
          <a:chOff x="0" y="0"/>
          <a:chExt cx="0" cy="0"/>
        </a:xfrm>
      </p:grpSpPr>
      <p:sp>
        <p:nvSpPr>
          <p:cNvPr id="3958" name="Google Shape;3958;g5c997e4b92_0_14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59" name="Google Shape;3959;g5c997e4b92_0_1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4" name="Shape 3964"/>
        <p:cNvGrpSpPr/>
        <p:nvPr/>
      </p:nvGrpSpPr>
      <p:grpSpPr>
        <a:xfrm>
          <a:off x="0" y="0"/>
          <a:ext cx="0" cy="0"/>
          <a:chOff x="0" y="0"/>
          <a:chExt cx="0" cy="0"/>
        </a:xfrm>
      </p:grpSpPr>
      <p:sp>
        <p:nvSpPr>
          <p:cNvPr id="3965" name="Google Shape;3965;g5c997e4b92_0_15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66" name="Google Shape;3966;g5c997e4b92_0_1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1" name="Shape 3971"/>
        <p:cNvGrpSpPr/>
        <p:nvPr/>
      </p:nvGrpSpPr>
      <p:grpSpPr>
        <a:xfrm>
          <a:off x="0" y="0"/>
          <a:ext cx="0" cy="0"/>
          <a:chOff x="0" y="0"/>
          <a:chExt cx="0" cy="0"/>
        </a:xfrm>
      </p:grpSpPr>
      <p:sp>
        <p:nvSpPr>
          <p:cNvPr id="3972" name="Google Shape;3972;g5c997e4b92_0_15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73" name="Google Shape;3973;g5c997e4b92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8" name="Shape 3978"/>
        <p:cNvGrpSpPr/>
        <p:nvPr/>
      </p:nvGrpSpPr>
      <p:grpSpPr>
        <a:xfrm>
          <a:off x="0" y="0"/>
          <a:ext cx="0" cy="0"/>
          <a:chOff x="0" y="0"/>
          <a:chExt cx="0" cy="0"/>
        </a:xfrm>
      </p:grpSpPr>
      <p:sp>
        <p:nvSpPr>
          <p:cNvPr id="3979" name="Google Shape;3979;g5c997e4b92_0_16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80" name="Google Shape;3980;g5c997e4b92_0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5" name="Shape 3985"/>
        <p:cNvGrpSpPr/>
        <p:nvPr/>
      </p:nvGrpSpPr>
      <p:grpSpPr>
        <a:xfrm>
          <a:off x="0" y="0"/>
          <a:ext cx="0" cy="0"/>
          <a:chOff x="0" y="0"/>
          <a:chExt cx="0" cy="0"/>
        </a:xfrm>
      </p:grpSpPr>
      <p:sp>
        <p:nvSpPr>
          <p:cNvPr id="3986" name="Google Shape;3986;g5c997e4b92_0_16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87" name="Google Shape;3987;g5c997e4b92_0_1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2" name="Shape 3992"/>
        <p:cNvGrpSpPr/>
        <p:nvPr/>
      </p:nvGrpSpPr>
      <p:grpSpPr>
        <a:xfrm>
          <a:off x="0" y="0"/>
          <a:ext cx="0" cy="0"/>
          <a:chOff x="0" y="0"/>
          <a:chExt cx="0" cy="0"/>
        </a:xfrm>
      </p:grpSpPr>
      <p:sp>
        <p:nvSpPr>
          <p:cNvPr id="3993" name="Google Shape;3993;g5c997e4b92_0_17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3994" name="Google Shape;3994;g5c997e4b92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9" name="Shape 3999"/>
        <p:cNvGrpSpPr/>
        <p:nvPr/>
      </p:nvGrpSpPr>
      <p:grpSpPr>
        <a:xfrm>
          <a:off x="0" y="0"/>
          <a:ext cx="0" cy="0"/>
          <a:chOff x="0" y="0"/>
          <a:chExt cx="0" cy="0"/>
        </a:xfrm>
      </p:grpSpPr>
      <p:sp>
        <p:nvSpPr>
          <p:cNvPr id="4000" name="Google Shape;4000;g5c997e4b92_0_17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01" name="Google Shape;4001;g5c997e4b92_0_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6" name="Shape 4006"/>
        <p:cNvGrpSpPr/>
        <p:nvPr/>
      </p:nvGrpSpPr>
      <p:grpSpPr>
        <a:xfrm>
          <a:off x="0" y="0"/>
          <a:ext cx="0" cy="0"/>
          <a:chOff x="0" y="0"/>
          <a:chExt cx="0" cy="0"/>
        </a:xfrm>
      </p:grpSpPr>
      <p:sp>
        <p:nvSpPr>
          <p:cNvPr id="4007" name="Google Shape;4007;g5c997e4b92_0_182: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08" name="Google Shape;4008;g5c997e4b92_0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3" name="Shape 4013"/>
        <p:cNvGrpSpPr/>
        <p:nvPr/>
      </p:nvGrpSpPr>
      <p:grpSpPr>
        <a:xfrm>
          <a:off x="0" y="0"/>
          <a:ext cx="0" cy="0"/>
          <a:chOff x="0" y="0"/>
          <a:chExt cx="0" cy="0"/>
        </a:xfrm>
      </p:grpSpPr>
      <p:sp>
        <p:nvSpPr>
          <p:cNvPr id="4014" name="Google Shape;4014;g5c997e4b92_0_187: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15" name="Google Shape;4015;g5c997e4b92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5882ce6cd3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5882ce6cd3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0" name="Shape 4020"/>
        <p:cNvGrpSpPr/>
        <p:nvPr/>
      </p:nvGrpSpPr>
      <p:grpSpPr>
        <a:xfrm>
          <a:off x="0" y="0"/>
          <a:ext cx="0" cy="0"/>
          <a:chOff x="0" y="0"/>
          <a:chExt cx="0" cy="0"/>
        </a:xfrm>
      </p:grpSpPr>
      <p:sp>
        <p:nvSpPr>
          <p:cNvPr id="4021" name="Google Shape;4021;g5b9f8f7e71_2_5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22" name="Google Shape;4022;g5b9f8f7e71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7" name="Shape 4027"/>
        <p:cNvGrpSpPr/>
        <p:nvPr/>
      </p:nvGrpSpPr>
      <p:grpSpPr>
        <a:xfrm>
          <a:off x="0" y="0"/>
          <a:ext cx="0" cy="0"/>
          <a:chOff x="0" y="0"/>
          <a:chExt cx="0" cy="0"/>
        </a:xfrm>
      </p:grpSpPr>
      <p:sp>
        <p:nvSpPr>
          <p:cNvPr id="4028" name="Google Shape;4028;g5b9f8f7e71_2_6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29" name="Google Shape;4029;g5b9f8f7e71_2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4" name="Shape 4034"/>
        <p:cNvGrpSpPr/>
        <p:nvPr/>
      </p:nvGrpSpPr>
      <p:grpSpPr>
        <a:xfrm>
          <a:off x="0" y="0"/>
          <a:ext cx="0" cy="0"/>
          <a:chOff x="0" y="0"/>
          <a:chExt cx="0" cy="0"/>
        </a:xfrm>
      </p:grpSpPr>
      <p:sp>
        <p:nvSpPr>
          <p:cNvPr id="4035" name="Google Shape;4035;g5b9f8f7e71_2_6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36" name="Google Shape;4036;g5b9f8f7e71_2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1" name="Shape 4041"/>
        <p:cNvGrpSpPr/>
        <p:nvPr/>
      </p:nvGrpSpPr>
      <p:grpSpPr>
        <a:xfrm>
          <a:off x="0" y="0"/>
          <a:ext cx="0" cy="0"/>
          <a:chOff x="0" y="0"/>
          <a:chExt cx="0" cy="0"/>
        </a:xfrm>
      </p:grpSpPr>
      <p:sp>
        <p:nvSpPr>
          <p:cNvPr id="4042" name="Google Shape;4042;g5b9f8f7e71_2_70: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43" name="Google Shape;4043;g5b9f8f7e71_2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8" name="Shape 4048"/>
        <p:cNvGrpSpPr/>
        <p:nvPr/>
      </p:nvGrpSpPr>
      <p:grpSpPr>
        <a:xfrm>
          <a:off x="0" y="0"/>
          <a:ext cx="0" cy="0"/>
          <a:chOff x="0" y="0"/>
          <a:chExt cx="0" cy="0"/>
        </a:xfrm>
      </p:grpSpPr>
      <p:sp>
        <p:nvSpPr>
          <p:cNvPr id="4049" name="Google Shape;4049;g5b9f8f7e71_2_75: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50" name="Google Shape;4050;g5b9f8f7e71_2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5" name="Shape 4055"/>
        <p:cNvGrpSpPr/>
        <p:nvPr/>
      </p:nvGrpSpPr>
      <p:grpSpPr>
        <a:xfrm>
          <a:off x="0" y="0"/>
          <a:ext cx="0" cy="0"/>
          <a:chOff x="0" y="0"/>
          <a:chExt cx="0" cy="0"/>
        </a:xfrm>
      </p:grpSpPr>
      <p:sp>
        <p:nvSpPr>
          <p:cNvPr id="4056" name="Google Shape;4056;g5b9f8f7e71_2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7" name="Google Shape;4057;g5b9f8f7e71_2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1" name="Shape 4061"/>
        <p:cNvGrpSpPr/>
        <p:nvPr/>
      </p:nvGrpSpPr>
      <p:grpSpPr>
        <a:xfrm>
          <a:off x="0" y="0"/>
          <a:ext cx="0" cy="0"/>
          <a:chOff x="0" y="0"/>
          <a:chExt cx="0" cy="0"/>
        </a:xfrm>
      </p:grpSpPr>
      <p:sp>
        <p:nvSpPr>
          <p:cNvPr id="4062" name="Google Shape;4062;g5b9f8f7e71_2_8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63" name="Google Shape;4063;g5b9f8f7e71_2_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8" name="Shape 4068"/>
        <p:cNvGrpSpPr/>
        <p:nvPr/>
      </p:nvGrpSpPr>
      <p:grpSpPr>
        <a:xfrm>
          <a:off x="0" y="0"/>
          <a:ext cx="0" cy="0"/>
          <a:chOff x="0" y="0"/>
          <a:chExt cx="0" cy="0"/>
        </a:xfrm>
      </p:grpSpPr>
      <p:sp>
        <p:nvSpPr>
          <p:cNvPr id="4069" name="Google Shape;4069;g5b9f8f7e71_2_8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70" name="Google Shape;4070;g5b9f8f7e71_2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5" name="Shape 4075"/>
        <p:cNvGrpSpPr/>
        <p:nvPr/>
      </p:nvGrpSpPr>
      <p:grpSpPr>
        <a:xfrm>
          <a:off x="0" y="0"/>
          <a:ext cx="0" cy="0"/>
          <a:chOff x="0" y="0"/>
          <a:chExt cx="0" cy="0"/>
        </a:xfrm>
      </p:grpSpPr>
      <p:sp>
        <p:nvSpPr>
          <p:cNvPr id="4076" name="Google Shape;4076;g5b9f8f7e71_2_9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77" name="Google Shape;4077;g5b9f8f7e71_2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2" name="Shape 4082"/>
        <p:cNvGrpSpPr/>
        <p:nvPr/>
      </p:nvGrpSpPr>
      <p:grpSpPr>
        <a:xfrm>
          <a:off x="0" y="0"/>
          <a:ext cx="0" cy="0"/>
          <a:chOff x="0" y="0"/>
          <a:chExt cx="0" cy="0"/>
        </a:xfrm>
      </p:grpSpPr>
      <p:sp>
        <p:nvSpPr>
          <p:cNvPr id="4083" name="Google Shape;4083;g5b9f8f7e71_2_9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84" name="Google Shape;4084;g5b9f8f7e71_2_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882ce6cd3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882ce6cd3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9" name="Shape 4089"/>
        <p:cNvGrpSpPr/>
        <p:nvPr/>
      </p:nvGrpSpPr>
      <p:grpSpPr>
        <a:xfrm>
          <a:off x="0" y="0"/>
          <a:ext cx="0" cy="0"/>
          <a:chOff x="0" y="0"/>
          <a:chExt cx="0" cy="0"/>
        </a:xfrm>
      </p:grpSpPr>
      <p:sp>
        <p:nvSpPr>
          <p:cNvPr id="4090" name="Google Shape;4090;g5b9f8f7e71_2_10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91" name="Google Shape;4091;g5b9f8f7e71_2_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6" name="Shape 4096"/>
        <p:cNvGrpSpPr/>
        <p:nvPr/>
      </p:nvGrpSpPr>
      <p:grpSpPr>
        <a:xfrm>
          <a:off x="0" y="0"/>
          <a:ext cx="0" cy="0"/>
          <a:chOff x="0" y="0"/>
          <a:chExt cx="0" cy="0"/>
        </a:xfrm>
      </p:grpSpPr>
      <p:sp>
        <p:nvSpPr>
          <p:cNvPr id="4097" name="Google Shape;4097;g5b9f8f7e71_2_10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098" name="Google Shape;4098;g5b9f8f7e71_2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3" name="Shape 4103"/>
        <p:cNvGrpSpPr/>
        <p:nvPr/>
      </p:nvGrpSpPr>
      <p:grpSpPr>
        <a:xfrm>
          <a:off x="0" y="0"/>
          <a:ext cx="0" cy="0"/>
          <a:chOff x="0" y="0"/>
          <a:chExt cx="0" cy="0"/>
        </a:xfrm>
      </p:grpSpPr>
      <p:sp>
        <p:nvSpPr>
          <p:cNvPr id="4104" name="Google Shape;4104;g5b9f8f7e71_2_11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05" name="Google Shape;4105;g5b9f8f7e71_2_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0" name="Shape 4110"/>
        <p:cNvGrpSpPr/>
        <p:nvPr/>
      </p:nvGrpSpPr>
      <p:grpSpPr>
        <a:xfrm>
          <a:off x="0" y="0"/>
          <a:ext cx="0" cy="0"/>
          <a:chOff x="0" y="0"/>
          <a:chExt cx="0" cy="0"/>
        </a:xfrm>
      </p:grpSpPr>
      <p:sp>
        <p:nvSpPr>
          <p:cNvPr id="4111" name="Google Shape;4111;g5b9f8f7e71_2_11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12" name="Google Shape;4112;g5b9f8f7e71_2_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7" name="Shape 4117"/>
        <p:cNvGrpSpPr/>
        <p:nvPr/>
      </p:nvGrpSpPr>
      <p:grpSpPr>
        <a:xfrm>
          <a:off x="0" y="0"/>
          <a:ext cx="0" cy="0"/>
          <a:chOff x="0" y="0"/>
          <a:chExt cx="0" cy="0"/>
        </a:xfrm>
      </p:grpSpPr>
      <p:sp>
        <p:nvSpPr>
          <p:cNvPr id="4118" name="Google Shape;4118;g5b9f8f7e71_2_12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19" name="Google Shape;4119;g5b9f8f7e71_2_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4" name="Shape 4124"/>
        <p:cNvGrpSpPr/>
        <p:nvPr/>
      </p:nvGrpSpPr>
      <p:grpSpPr>
        <a:xfrm>
          <a:off x="0" y="0"/>
          <a:ext cx="0" cy="0"/>
          <a:chOff x="0" y="0"/>
          <a:chExt cx="0" cy="0"/>
        </a:xfrm>
      </p:grpSpPr>
      <p:sp>
        <p:nvSpPr>
          <p:cNvPr id="4125" name="Google Shape;4125;g5b9f8f7e71_2_12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26" name="Google Shape;4126;g5b9f8f7e71_2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1" name="Shape 4131"/>
        <p:cNvGrpSpPr/>
        <p:nvPr/>
      </p:nvGrpSpPr>
      <p:grpSpPr>
        <a:xfrm>
          <a:off x="0" y="0"/>
          <a:ext cx="0" cy="0"/>
          <a:chOff x="0" y="0"/>
          <a:chExt cx="0" cy="0"/>
        </a:xfrm>
      </p:grpSpPr>
      <p:sp>
        <p:nvSpPr>
          <p:cNvPr id="4132" name="Google Shape;4132;g5b9f8f7e71_2_13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33" name="Google Shape;4133;g5b9f8f7e71_2_1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8" name="Shape 4138"/>
        <p:cNvGrpSpPr/>
        <p:nvPr/>
      </p:nvGrpSpPr>
      <p:grpSpPr>
        <a:xfrm>
          <a:off x="0" y="0"/>
          <a:ext cx="0" cy="0"/>
          <a:chOff x="0" y="0"/>
          <a:chExt cx="0" cy="0"/>
        </a:xfrm>
      </p:grpSpPr>
      <p:sp>
        <p:nvSpPr>
          <p:cNvPr id="4139" name="Google Shape;4139;g5b9f8f7e71_2_13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40" name="Google Shape;4140;g5b9f8f7e71_2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5" name="Shape 4145"/>
        <p:cNvGrpSpPr/>
        <p:nvPr/>
      </p:nvGrpSpPr>
      <p:grpSpPr>
        <a:xfrm>
          <a:off x="0" y="0"/>
          <a:ext cx="0" cy="0"/>
          <a:chOff x="0" y="0"/>
          <a:chExt cx="0" cy="0"/>
        </a:xfrm>
      </p:grpSpPr>
      <p:sp>
        <p:nvSpPr>
          <p:cNvPr id="4146" name="Google Shape;4146;g5b9f8f7e71_2_14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47" name="Google Shape;4147;g5b9f8f7e71_2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2" name="Shape 4152"/>
        <p:cNvGrpSpPr/>
        <p:nvPr/>
      </p:nvGrpSpPr>
      <p:grpSpPr>
        <a:xfrm>
          <a:off x="0" y="0"/>
          <a:ext cx="0" cy="0"/>
          <a:chOff x="0" y="0"/>
          <a:chExt cx="0" cy="0"/>
        </a:xfrm>
      </p:grpSpPr>
      <p:sp>
        <p:nvSpPr>
          <p:cNvPr id="4153" name="Google Shape;4153;g5b9f8f7e71_2_14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54" name="Google Shape;4154;g5b9f8f7e71_2_1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882ce6cd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882ce6cd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9" name="Shape 4159"/>
        <p:cNvGrpSpPr/>
        <p:nvPr/>
      </p:nvGrpSpPr>
      <p:grpSpPr>
        <a:xfrm>
          <a:off x="0" y="0"/>
          <a:ext cx="0" cy="0"/>
          <a:chOff x="0" y="0"/>
          <a:chExt cx="0" cy="0"/>
        </a:xfrm>
      </p:grpSpPr>
      <p:sp>
        <p:nvSpPr>
          <p:cNvPr id="4160" name="Google Shape;4160;g5b9f8f7e71_2_15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61" name="Google Shape;4161;g5b9f8f7e71_2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6" name="Shape 4166"/>
        <p:cNvGrpSpPr/>
        <p:nvPr/>
      </p:nvGrpSpPr>
      <p:grpSpPr>
        <a:xfrm>
          <a:off x="0" y="0"/>
          <a:ext cx="0" cy="0"/>
          <a:chOff x="0" y="0"/>
          <a:chExt cx="0" cy="0"/>
        </a:xfrm>
      </p:grpSpPr>
      <p:sp>
        <p:nvSpPr>
          <p:cNvPr id="4167" name="Google Shape;4167;g5b9f8f7e71_2_15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68" name="Google Shape;4168;g5b9f8f7e71_2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3" name="Shape 4173"/>
        <p:cNvGrpSpPr/>
        <p:nvPr/>
      </p:nvGrpSpPr>
      <p:grpSpPr>
        <a:xfrm>
          <a:off x="0" y="0"/>
          <a:ext cx="0" cy="0"/>
          <a:chOff x="0" y="0"/>
          <a:chExt cx="0" cy="0"/>
        </a:xfrm>
      </p:grpSpPr>
      <p:sp>
        <p:nvSpPr>
          <p:cNvPr id="4174" name="Google Shape;4174;g5b9f8f7e71_2_164: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75" name="Google Shape;4175;g5b9f8f7e71_2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0" name="Shape 4180"/>
        <p:cNvGrpSpPr/>
        <p:nvPr/>
      </p:nvGrpSpPr>
      <p:grpSpPr>
        <a:xfrm>
          <a:off x="0" y="0"/>
          <a:ext cx="0" cy="0"/>
          <a:chOff x="0" y="0"/>
          <a:chExt cx="0" cy="0"/>
        </a:xfrm>
      </p:grpSpPr>
      <p:sp>
        <p:nvSpPr>
          <p:cNvPr id="4181" name="Google Shape;4181;g5b9f8f7e71_2_169:notes"/>
          <p:cNvSpPr txBox="1"/>
          <p:nvPr>
            <p:ph idx="1" type="body"/>
          </p:nvPr>
        </p:nvSpPr>
        <p:spPr>
          <a:xfrm>
            <a:off x="685787" y="4343386"/>
            <a:ext cx="5486400" cy="4114800"/>
          </a:xfrm>
          <a:prstGeom prst="rect">
            <a:avLst/>
          </a:prstGeom>
          <a:noFill/>
          <a:ln>
            <a:noFill/>
          </a:ln>
        </p:spPr>
        <p:txBody>
          <a:bodyPr anchorCtr="0" anchor="t" bIns="81475" lIns="81475" spcFirstLastPara="1" rIns="81475" wrap="square" tIns="81475">
            <a:noAutofit/>
          </a:bodyPr>
          <a:lstStyle/>
          <a:p>
            <a:pPr indent="0" lvl="0" marL="0" rtl="0" algn="l">
              <a:lnSpc>
                <a:spcPct val="100000"/>
              </a:lnSpc>
              <a:spcBef>
                <a:spcPts val="0"/>
              </a:spcBef>
              <a:spcAft>
                <a:spcPts val="0"/>
              </a:spcAft>
              <a:buSzPts val="1100"/>
              <a:buNone/>
            </a:pPr>
            <a:r>
              <a:t/>
            </a:r>
            <a:endParaRPr/>
          </a:p>
        </p:txBody>
      </p:sp>
      <p:sp>
        <p:nvSpPr>
          <p:cNvPr id="4182" name="Google Shape;4182;g5b9f8f7e71_2_1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7" name="Shape 4187"/>
        <p:cNvGrpSpPr/>
        <p:nvPr/>
      </p:nvGrpSpPr>
      <p:grpSpPr>
        <a:xfrm>
          <a:off x="0" y="0"/>
          <a:ext cx="0" cy="0"/>
          <a:chOff x="0" y="0"/>
          <a:chExt cx="0" cy="0"/>
        </a:xfrm>
      </p:grpSpPr>
      <p:sp>
        <p:nvSpPr>
          <p:cNvPr id="4188" name="Google Shape;4188;g5882ce6cd3_0_3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9" name="Google Shape;4189;g5882ce6cd3_0_32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6" name="Shape 4196"/>
        <p:cNvGrpSpPr/>
        <p:nvPr/>
      </p:nvGrpSpPr>
      <p:grpSpPr>
        <a:xfrm>
          <a:off x="0" y="0"/>
          <a:ext cx="0" cy="0"/>
          <a:chOff x="0" y="0"/>
          <a:chExt cx="0" cy="0"/>
        </a:xfrm>
      </p:grpSpPr>
      <p:sp>
        <p:nvSpPr>
          <p:cNvPr id="4197" name="Google Shape;4197;g5cc7cfc2e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8" name="Google Shape;4198;g5cc7cfc2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2" name="Shape 4202"/>
        <p:cNvGrpSpPr/>
        <p:nvPr/>
      </p:nvGrpSpPr>
      <p:grpSpPr>
        <a:xfrm>
          <a:off x="0" y="0"/>
          <a:ext cx="0" cy="0"/>
          <a:chOff x="0" y="0"/>
          <a:chExt cx="0" cy="0"/>
        </a:xfrm>
      </p:grpSpPr>
      <p:sp>
        <p:nvSpPr>
          <p:cNvPr id="4203" name="Google Shape;4203;g5882ce6cd3_0_3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4" name="Google Shape;4204;g5882ce6cd3_0_32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1" name="Shape 4211"/>
        <p:cNvGrpSpPr/>
        <p:nvPr/>
      </p:nvGrpSpPr>
      <p:grpSpPr>
        <a:xfrm>
          <a:off x="0" y="0"/>
          <a:ext cx="0" cy="0"/>
          <a:chOff x="0" y="0"/>
          <a:chExt cx="0" cy="0"/>
        </a:xfrm>
      </p:grpSpPr>
      <p:sp>
        <p:nvSpPr>
          <p:cNvPr id="4212" name="Google Shape;4212;g5882ce6cd3_0_3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3" name="Google Shape;4213;g5882ce6cd3_0_32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9" name="Shape 4219"/>
        <p:cNvGrpSpPr/>
        <p:nvPr/>
      </p:nvGrpSpPr>
      <p:grpSpPr>
        <a:xfrm>
          <a:off x="0" y="0"/>
          <a:ext cx="0" cy="0"/>
          <a:chOff x="0" y="0"/>
          <a:chExt cx="0" cy="0"/>
        </a:xfrm>
      </p:grpSpPr>
      <p:sp>
        <p:nvSpPr>
          <p:cNvPr id="4220" name="Google Shape;4220;g5882ce6cd3_0_32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1" name="Google Shape;4221;g5882ce6cd3_0_32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6" name="Shape 4226"/>
        <p:cNvGrpSpPr/>
        <p:nvPr/>
      </p:nvGrpSpPr>
      <p:grpSpPr>
        <a:xfrm>
          <a:off x="0" y="0"/>
          <a:ext cx="0" cy="0"/>
          <a:chOff x="0" y="0"/>
          <a:chExt cx="0" cy="0"/>
        </a:xfrm>
      </p:grpSpPr>
      <p:sp>
        <p:nvSpPr>
          <p:cNvPr id="4227" name="Google Shape;4227;g5882ce6cd3_0_32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8" name="Google Shape;4228;g5882ce6cd3_0_3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882ce6cd3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882ce6cd3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4" name="Shape 4234"/>
        <p:cNvGrpSpPr/>
        <p:nvPr/>
      </p:nvGrpSpPr>
      <p:grpSpPr>
        <a:xfrm>
          <a:off x="0" y="0"/>
          <a:ext cx="0" cy="0"/>
          <a:chOff x="0" y="0"/>
          <a:chExt cx="0" cy="0"/>
        </a:xfrm>
      </p:grpSpPr>
      <p:sp>
        <p:nvSpPr>
          <p:cNvPr id="4235" name="Google Shape;4235;g5882ce6cd3_0_3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36" name="Google Shape;4236;g5882ce6cd3_0_32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1" name="Shape 4241"/>
        <p:cNvGrpSpPr/>
        <p:nvPr/>
      </p:nvGrpSpPr>
      <p:grpSpPr>
        <a:xfrm>
          <a:off x="0" y="0"/>
          <a:ext cx="0" cy="0"/>
          <a:chOff x="0" y="0"/>
          <a:chExt cx="0" cy="0"/>
        </a:xfrm>
      </p:grpSpPr>
      <p:sp>
        <p:nvSpPr>
          <p:cNvPr id="4242" name="Google Shape;4242;g5882ce6cd3_0_32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3" name="Google Shape;4243;g5882ce6cd3_0_32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9" name="Shape 4249"/>
        <p:cNvGrpSpPr/>
        <p:nvPr/>
      </p:nvGrpSpPr>
      <p:grpSpPr>
        <a:xfrm>
          <a:off x="0" y="0"/>
          <a:ext cx="0" cy="0"/>
          <a:chOff x="0" y="0"/>
          <a:chExt cx="0" cy="0"/>
        </a:xfrm>
      </p:grpSpPr>
      <p:sp>
        <p:nvSpPr>
          <p:cNvPr id="4250" name="Google Shape;4250;g5882ce6cd3_0_3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1" name="Google Shape;4251;g5882ce6cd3_0_3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7" name="Shape 4257"/>
        <p:cNvGrpSpPr/>
        <p:nvPr/>
      </p:nvGrpSpPr>
      <p:grpSpPr>
        <a:xfrm>
          <a:off x="0" y="0"/>
          <a:ext cx="0" cy="0"/>
          <a:chOff x="0" y="0"/>
          <a:chExt cx="0" cy="0"/>
        </a:xfrm>
      </p:grpSpPr>
      <p:sp>
        <p:nvSpPr>
          <p:cNvPr id="4258" name="Google Shape;4258;g5882ce6cd3_0_3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9" name="Google Shape;4259;g5882ce6cd3_0_3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5" name="Shape 4265"/>
        <p:cNvGrpSpPr/>
        <p:nvPr/>
      </p:nvGrpSpPr>
      <p:grpSpPr>
        <a:xfrm>
          <a:off x="0" y="0"/>
          <a:ext cx="0" cy="0"/>
          <a:chOff x="0" y="0"/>
          <a:chExt cx="0" cy="0"/>
        </a:xfrm>
      </p:grpSpPr>
      <p:sp>
        <p:nvSpPr>
          <p:cNvPr id="4266" name="Google Shape;4266;g5882ce6cd3_0_3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7" name="Google Shape;4267;g5882ce6cd3_0_3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2" name="Shape 4272"/>
        <p:cNvGrpSpPr/>
        <p:nvPr/>
      </p:nvGrpSpPr>
      <p:grpSpPr>
        <a:xfrm>
          <a:off x="0" y="0"/>
          <a:ext cx="0" cy="0"/>
          <a:chOff x="0" y="0"/>
          <a:chExt cx="0" cy="0"/>
        </a:xfrm>
      </p:grpSpPr>
      <p:sp>
        <p:nvSpPr>
          <p:cNvPr id="4273" name="Google Shape;4273;g5882ce6cd3_0_3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74" name="Google Shape;4274;g5882ce6cd3_0_3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9" name="Shape 4279"/>
        <p:cNvGrpSpPr/>
        <p:nvPr/>
      </p:nvGrpSpPr>
      <p:grpSpPr>
        <a:xfrm>
          <a:off x="0" y="0"/>
          <a:ext cx="0" cy="0"/>
          <a:chOff x="0" y="0"/>
          <a:chExt cx="0" cy="0"/>
        </a:xfrm>
      </p:grpSpPr>
      <p:sp>
        <p:nvSpPr>
          <p:cNvPr id="4280" name="Google Shape;4280;g5882ce6cd3_0_3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1" name="Google Shape;4281;g5882ce6cd3_0_32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6" name="Shape 4286"/>
        <p:cNvGrpSpPr/>
        <p:nvPr/>
      </p:nvGrpSpPr>
      <p:grpSpPr>
        <a:xfrm>
          <a:off x="0" y="0"/>
          <a:ext cx="0" cy="0"/>
          <a:chOff x="0" y="0"/>
          <a:chExt cx="0" cy="0"/>
        </a:xfrm>
      </p:grpSpPr>
      <p:sp>
        <p:nvSpPr>
          <p:cNvPr id="4287" name="Google Shape;4287;g5882ce6cd3_0_3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8" name="Google Shape;4288;g5882ce6cd3_0_3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4" name="Shape 4294"/>
        <p:cNvGrpSpPr/>
        <p:nvPr/>
      </p:nvGrpSpPr>
      <p:grpSpPr>
        <a:xfrm>
          <a:off x="0" y="0"/>
          <a:ext cx="0" cy="0"/>
          <a:chOff x="0" y="0"/>
          <a:chExt cx="0" cy="0"/>
        </a:xfrm>
      </p:grpSpPr>
      <p:sp>
        <p:nvSpPr>
          <p:cNvPr id="4295" name="Google Shape;4295;g5882ce6cd3_0_3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96" name="Google Shape;4296;g5882ce6cd3_0_32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1" name="Shape 4301"/>
        <p:cNvGrpSpPr/>
        <p:nvPr/>
      </p:nvGrpSpPr>
      <p:grpSpPr>
        <a:xfrm>
          <a:off x="0" y="0"/>
          <a:ext cx="0" cy="0"/>
          <a:chOff x="0" y="0"/>
          <a:chExt cx="0" cy="0"/>
        </a:xfrm>
      </p:grpSpPr>
      <p:sp>
        <p:nvSpPr>
          <p:cNvPr id="4302" name="Google Shape;4302;g5882ce6cd3_0_3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3" name="Google Shape;4303;g5882ce6cd3_0_32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882ce6cd3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882ce6cd3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8" name="Shape 4308"/>
        <p:cNvGrpSpPr/>
        <p:nvPr/>
      </p:nvGrpSpPr>
      <p:grpSpPr>
        <a:xfrm>
          <a:off x="0" y="0"/>
          <a:ext cx="0" cy="0"/>
          <a:chOff x="0" y="0"/>
          <a:chExt cx="0" cy="0"/>
        </a:xfrm>
      </p:grpSpPr>
      <p:sp>
        <p:nvSpPr>
          <p:cNvPr id="4309" name="Google Shape;4309;g5882ce6cd3_0_32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0" name="Google Shape;4310;g5882ce6cd3_0_32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6" name="Shape 4316"/>
        <p:cNvGrpSpPr/>
        <p:nvPr/>
      </p:nvGrpSpPr>
      <p:grpSpPr>
        <a:xfrm>
          <a:off x="0" y="0"/>
          <a:ext cx="0" cy="0"/>
          <a:chOff x="0" y="0"/>
          <a:chExt cx="0" cy="0"/>
        </a:xfrm>
      </p:grpSpPr>
      <p:sp>
        <p:nvSpPr>
          <p:cNvPr id="4317" name="Google Shape;4317;g5882ce6cd3_0_3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18" name="Google Shape;4318;g5882ce6cd3_0_32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3" name="Shape 4323"/>
        <p:cNvGrpSpPr/>
        <p:nvPr/>
      </p:nvGrpSpPr>
      <p:grpSpPr>
        <a:xfrm>
          <a:off x="0" y="0"/>
          <a:ext cx="0" cy="0"/>
          <a:chOff x="0" y="0"/>
          <a:chExt cx="0" cy="0"/>
        </a:xfrm>
      </p:grpSpPr>
      <p:sp>
        <p:nvSpPr>
          <p:cNvPr id="4324" name="Google Shape;4324;g5882ce6cd3_0_3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25" name="Google Shape;4325;g5882ce6cd3_0_3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0" name="Shape 4330"/>
        <p:cNvGrpSpPr/>
        <p:nvPr/>
      </p:nvGrpSpPr>
      <p:grpSpPr>
        <a:xfrm>
          <a:off x="0" y="0"/>
          <a:ext cx="0" cy="0"/>
          <a:chOff x="0" y="0"/>
          <a:chExt cx="0" cy="0"/>
        </a:xfrm>
      </p:grpSpPr>
      <p:sp>
        <p:nvSpPr>
          <p:cNvPr id="4331" name="Google Shape;4331;g5882ce6cd3_0_33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2" name="Google Shape;4332;g5882ce6cd3_0_33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7" name="Shape 4337"/>
        <p:cNvGrpSpPr/>
        <p:nvPr/>
      </p:nvGrpSpPr>
      <p:grpSpPr>
        <a:xfrm>
          <a:off x="0" y="0"/>
          <a:ext cx="0" cy="0"/>
          <a:chOff x="0" y="0"/>
          <a:chExt cx="0" cy="0"/>
        </a:xfrm>
      </p:grpSpPr>
      <p:sp>
        <p:nvSpPr>
          <p:cNvPr id="4338" name="Google Shape;4338;g5882ce6cd3_0_3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39" name="Google Shape;4339;g5882ce6cd3_0_3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5" name="Shape 4345"/>
        <p:cNvGrpSpPr/>
        <p:nvPr/>
      </p:nvGrpSpPr>
      <p:grpSpPr>
        <a:xfrm>
          <a:off x="0" y="0"/>
          <a:ext cx="0" cy="0"/>
          <a:chOff x="0" y="0"/>
          <a:chExt cx="0" cy="0"/>
        </a:xfrm>
      </p:grpSpPr>
      <p:sp>
        <p:nvSpPr>
          <p:cNvPr id="4346" name="Google Shape;4346;g5882ce6cd3_0_3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7" name="Google Shape;4347;g5882ce6cd3_0_3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2" name="Shape 4352"/>
        <p:cNvGrpSpPr/>
        <p:nvPr/>
      </p:nvGrpSpPr>
      <p:grpSpPr>
        <a:xfrm>
          <a:off x="0" y="0"/>
          <a:ext cx="0" cy="0"/>
          <a:chOff x="0" y="0"/>
          <a:chExt cx="0" cy="0"/>
        </a:xfrm>
      </p:grpSpPr>
      <p:sp>
        <p:nvSpPr>
          <p:cNvPr id="4353" name="Google Shape;4353;g5882ce6cd3_0_3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54" name="Google Shape;4354;g5882ce6cd3_0_33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9" name="Shape 4359"/>
        <p:cNvGrpSpPr/>
        <p:nvPr/>
      </p:nvGrpSpPr>
      <p:grpSpPr>
        <a:xfrm>
          <a:off x="0" y="0"/>
          <a:ext cx="0" cy="0"/>
          <a:chOff x="0" y="0"/>
          <a:chExt cx="0" cy="0"/>
        </a:xfrm>
      </p:grpSpPr>
      <p:sp>
        <p:nvSpPr>
          <p:cNvPr id="4360" name="Google Shape;4360;g5882ce6cd3_0_3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1" name="Google Shape;4361;g5882ce6cd3_0_3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6" name="Shape 4366"/>
        <p:cNvGrpSpPr/>
        <p:nvPr/>
      </p:nvGrpSpPr>
      <p:grpSpPr>
        <a:xfrm>
          <a:off x="0" y="0"/>
          <a:ext cx="0" cy="0"/>
          <a:chOff x="0" y="0"/>
          <a:chExt cx="0" cy="0"/>
        </a:xfrm>
      </p:grpSpPr>
      <p:sp>
        <p:nvSpPr>
          <p:cNvPr id="4367" name="Google Shape;4367;g5882ce6cd3_0_3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8" name="Google Shape;4368;g5882ce6cd3_0_3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3" name="Shape 4373"/>
        <p:cNvGrpSpPr/>
        <p:nvPr/>
      </p:nvGrpSpPr>
      <p:grpSpPr>
        <a:xfrm>
          <a:off x="0" y="0"/>
          <a:ext cx="0" cy="0"/>
          <a:chOff x="0" y="0"/>
          <a:chExt cx="0" cy="0"/>
        </a:xfrm>
      </p:grpSpPr>
      <p:sp>
        <p:nvSpPr>
          <p:cNvPr id="4374" name="Google Shape;4374;g5882ce6cd3_0_3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75" name="Google Shape;4375;g5882ce6cd3_0_33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5882ce6cd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882ce6cd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0" name="Shape 4380"/>
        <p:cNvGrpSpPr/>
        <p:nvPr/>
      </p:nvGrpSpPr>
      <p:grpSpPr>
        <a:xfrm>
          <a:off x="0" y="0"/>
          <a:ext cx="0" cy="0"/>
          <a:chOff x="0" y="0"/>
          <a:chExt cx="0" cy="0"/>
        </a:xfrm>
      </p:grpSpPr>
      <p:sp>
        <p:nvSpPr>
          <p:cNvPr id="4381" name="Google Shape;4381;g5882ce6cd3_0_3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82" name="Google Shape;4382;g5882ce6cd3_0_3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7" name="Shape 4387"/>
        <p:cNvGrpSpPr/>
        <p:nvPr/>
      </p:nvGrpSpPr>
      <p:grpSpPr>
        <a:xfrm>
          <a:off x="0" y="0"/>
          <a:ext cx="0" cy="0"/>
          <a:chOff x="0" y="0"/>
          <a:chExt cx="0" cy="0"/>
        </a:xfrm>
      </p:grpSpPr>
      <p:sp>
        <p:nvSpPr>
          <p:cNvPr id="4388" name="Google Shape;4388;g5cc7cfc2e6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9" name="Google Shape;4389;g5cc7cfc2e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3" name="Shape 4393"/>
        <p:cNvGrpSpPr/>
        <p:nvPr/>
      </p:nvGrpSpPr>
      <p:grpSpPr>
        <a:xfrm>
          <a:off x="0" y="0"/>
          <a:ext cx="0" cy="0"/>
          <a:chOff x="0" y="0"/>
          <a:chExt cx="0" cy="0"/>
        </a:xfrm>
      </p:grpSpPr>
      <p:sp>
        <p:nvSpPr>
          <p:cNvPr id="4394" name="Google Shape;4394;g5882ce6cd3_0_3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95" name="Google Shape;4395;g5882ce6cd3_0_3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0" name="Shape 4400"/>
        <p:cNvGrpSpPr/>
        <p:nvPr/>
      </p:nvGrpSpPr>
      <p:grpSpPr>
        <a:xfrm>
          <a:off x="0" y="0"/>
          <a:ext cx="0" cy="0"/>
          <a:chOff x="0" y="0"/>
          <a:chExt cx="0" cy="0"/>
        </a:xfrm>
      </p:grpSpPr>
      <p:sp>
        <p:nvSpPr>
          <p:cNvPr id="4401" name="Google Shape;4401;g5882ce6cd3_0_33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2" name="Google Shape;4402;g5882ce6cd3_0_33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7" name="Shape 4407"/>
        <p:cNvGrpSpPr/>
        <p:nvPr/>
      </p:nvGrpSpPr>
      <p:grpSpPr>
        <a:xfrm>
          <a:off x="0" y="0"/>
          <a:ext cx="0" cy="0"/>
          <a:chOff x="0" y="0"/>
          <a:chExt cx="0" cy="0"/>
        </a:xfrm>
      </p:grpSpPr>
      <p:sp>
        <p:nvSpPr>
          <p:cNvPr id="4408" name="Google Shape;4408;g5882ce6cd3_0_33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9" name="Google Shape;4409;g5882ce6cd3_0_33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4" name="Shape 4414"/>
        <p:cNvGrpSpPr/>
        <p:nvPr/>
      </p:nvGrpSpPr>
      <p:grpSpPr>
        <a:xfrm>
          <a:off x="0" y="0"/>
          <a:ext cx="0" cy="0"/>
          <a:chOff x="0" y="0"/>
          <a:chExt cx="0" cy="0"/>
        </a:xfrm>
      </p:grpSpPr>
      <p:sp>
        <p:nvSpPr>
          <p:cNvPr id="4415" name="Google Shape;4415;g5882ce6cd3_0_33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16" name="Google Shape;4416;g5882ce6cd3_0_3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1" name="Shape 4421"/>
        <p:cNvGrpSpPr/>
        <p:nvPr/>
      </p:nvGrpSpPr>
      <p:grpSpPr>
        <a:xfrm>
          <a:off x="0" y="0"/>
          <a:ext cx="0" cy="0"/>
          <a:chOff x="0" y="0"/>
          <a:chExt cx="0" cy="0"/>
        </a:xfrm>
      </p:grpSpPr>
      <p:sp>
        <p:nvSpPr>
          <p:cNvPr id="4422" name="Google Shape;4422;g5882ce6cd3_0_3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3" name="Google Shape;4423;g5882ce6cd3_0_33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8" name="Shape 4428"/>
        <p:cNvGrpSpPr/>
        <p:nvPr/>
      </p:nvGrpSpPr>
      <p:grpSpPr>
        <a:xfrm>
          <a:off x="0" y="0"/>
          <a:ext cx="0" cy="0"/>
          <a:chOff x="0" y="0"/>
          <a:chExt cx="0" cy="0"/>
        </a:xfrm>
      </p:grpSpPr>
      <p:sp>
        <p:nvSpPr>
          <p:cNvPr id="4429" name="Google Shape;4429;g5882ce6cd3_0_3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0" name="Google Shape;4430;g5882ce6cd3_0_33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5" name="Shape 4435"/>
        <p:cNvGrpSpPr/>
        <p:nvPr/>
      </p:nvGrpSpPr>
      <p:grpSpPr>
        <a:xfrm>
          <a:off x="0" y="0"/>
          <a:ext cx="0" cy="0"/>
          <a:chOff x="0" y="0"/>
          <a:chExt cx="0" cy="0"/>
        </a:xfrm>
      </p:grpSpPr>
      <p:sp>
        <p:nvSpPr>
          <p:cNvPr id="4436" name="Google Shape;4436;g5882ce6cd3_0_33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7" name="Google Shape;4437;g5882ce6cd3_0_3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2" name="Shape 4442"/>
        <p:cNvGrpSpPr/>
        <p:nvPr/>
      </p:nvGrpSpPr>
      <p:grpSpPr>
        <a:xfrm>
          <a:off x="0" y="0"/>
          <a:ext cx="0" cy="0"/>
          <a:chOff x="0" y="0"/>
          <a:chExt cx="0" cy="0"/>
        </a:xfrm>
      </p:grpSpPr>
      <p:sp>
        <p:nvSpPr>
          <p:cNvPr id="4443" name="Google Shape;4443;g5882ce6cd3_0_3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44" name="Google Shape;4444;g5882ce6cd3_0_3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5882ce6cd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5882ce6cd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0" name="Shape 4450"/>
        <p:cNvGrpSpPr/>
        <p:nvPr/>
      </p:nvGrpSpPr>
      <p:grpSpPr>
        <a:xfrm>
          <a:off x="0" y="0"/>
          <a:ext cx="0" cy="0"/>
          <a:chOff x="0" y="0"/>
          <a:chExt cx="0" cy="0"/>
        </a:xfrm>
      </p:grpSpPr>
      <p:sp>
        <p:nvSpPr>
          <p:cNvPr id="4451" name="Google Shape;4451;g5882ce6cd3_0_3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2" name="Google Shape;4452;g5882ce6cd3_0_34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7" name="Shape 4457"/>
        <p:cNvGrpSpPr/>
        <p:nvPr/>
      </p:nvGrpSpPr>
      <p:grpSpPr>
        <a:xfrm>
          <a:off x="0" y="0"/>
          <a:ext cx="0" cy="0"/>
          <a:chOff x="0" y="0"/>
          <a:chExt cx="0" cy="0"/>
        </a:xfrm>
      </p:grpSpPr>
      <p:sp>
        <p:nvSpPr>
          <p:cNvPr id="4458" name="Google Shape;4458;g5882ce6cd3_0_3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59" name="Google Shape;4459;g5882ce6cd3_0_3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4" name="Shape 4464"/>
        <p:cNvGrpSpPr/>
        <p:nvPr/>
      </p:nvGrpSpPr>
      <p:grpSpPr>
        <a:xfrm>
          <a:off x="0" y="0"/>
          <a:ext cx="0" cy="0"/>
          <a:chOff x="0" y="0"/>
          <a:chExt cx="0" cy="0"/>
        </a:xfrm>
      </p:grpSpPr>
      <p:sp>
        <p:nvSpPr>
          <p:cNvPr id="4465" name="Google Shape;4465;g5882ce6cd3_0_3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66" name="Google Shape;4466;g5882ce6cd3_0_3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1" name="Shape 4471"/>
        <p:cNvGrpSpPr/>
        <p:nvPr/>
      </p:nvGrpSpPr>
      <p:grpSpPr>
        <a:xfrm>
          <a:off x="0" y="0"/>
          <a:ext cx="0" cy="0"/>
          <a:chOff x="0" y="0"/>
          <a:chExt cx="0" cy="0"/>
        </a:xfrm>
      </p:grpSpPr>
      <p:sp>
        <p:nvSpPr>
          <p:cNvPr id="4472" name="Google Shape;4472;g5882ce6cd3_0_34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73" name="Google Shape;4473;g5882ce6cd3_0_3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8" name="Shape 4478"/>
        <p:cNvGrpSpPr/>
        <p:nvPr/>
      </p:nvGrpSpPr>
      <p:grpSpPr>
        <a:xfrm>
          <a:off x="0" y="0"/>
          <a:ext cx="0" cy="0"/>
          <a:chOff x="0" y="0"/>
          <a:chExt cx="0" cy="0"/>
        </a:xfrm>
      </p:grpSpPr>
      <p:sp>
        <p:nvSpPr>
          <p:cNvPr id="4479" name="Google Shape;4479;g5882ce6cd3_0_34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0" name="Google Shape;4480;g5882ce6cd3_0_34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5" name="Shape 4485"/>
        <p:cNvGrpSpPr/>
        <p:nvPr/>
      </p:nvGrpSpPr>
      <p:grpSpPr>
        <a:xfrm>
          <a:off x="0" y="0"/>
          <a:ext cx="0" cy="0"/>
          <a:chOff x="0" y="0"/>
          <a:chExt cx="0" cy="0"/>
        </a:xfrm>
      </p:grpSpPr>
      <p:sp>
        <p:nvSpPr>
          <p:cNvPr id="4486" name="Google Shape;4486;g5882ce6cd3_0_3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7" name="Google Shape;4487;g5882ce6cd3_0_3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2" name="Shape 4492"/>
        <p:cNvGrpSpPr/>
        <p:nvPr/>
      </p:nvGrpSpPr>
      <p:grpSpPr>
        <a:xfrm>
          <a:off x="0" y="0"/>
          <a:ext cx="0" cy="0"/>
          <a:chOff x="0" y="0"/>
          <a:chExt cx="0" cy="0"/>
        </a:xfrm>
      </p:grpSpPr>
      <p:sp>
        <p:nvSpPr>
          <p:cNvPr id="4493" name="Google Shape;4493;g5882ce6cd3_0_34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4" name="Google Shape;4494;g5882ce6cd3_0_34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0" name="Shape 4500"/>
        <p:cNvGrpSpPr/>
        <p:nvPr/>
      </p:nvGrpSpPr>
      <p:grpSpPr>
        <a:xfrm>
          <a:off x="0" y="0"/>
          <a:ext cx="0" cy="0"/>
          <a:chOff x="0" y="0"/>
          <a:chExt cx="0" cy="0"/>
        </a:xfrm>
      </p:grpSpPr>
      <p:sp>
        <p:nvSpPr>
          <p:cNvPr id="4501" name="Google Shape;4501;g5882ce6cd3_0_3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2" name="Google Shape;4502;g5882ce6cd3_0_3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7" name="Shape 4507"/>
        <p:cNvGrpSpPr/>
        <p:nvPr/>
      </p:nvGrpSpPr>
      <p:grpSpPr>
        <a:xfrm>
          <a:off x="0" y="0"/>
          <a:ext cx="0" cy="0"/>
          <a:chOff x="0" y="0"/>
          <a:chExt cx="0" cy="0"/>
        </a:xfrm>
      </p:grpSpPr>
      <p:sp>
        <p:nvSpPr>
          <p:cNvPr id="4508" name="Google Shape;4508;g5882ce6cd3_0_3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9" name="Google Shape;4509;g5882ce6cd3_0_3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5" name="Shape 4515"/>
        <p:cNvGrpSpPr/>
        <p:nvPr/>
      </p:nvGrpSpPr>
      <p:grpSpPr>
        <a:xfrm>
          <a:off x="0" y="0"/>
          <a:ext cx="0" cy="0"/>
          <a:chOff x="0" y="0"/>
          <a:chExt cx="0" cy="0"/>
        </a:xfrm>
      </p:grpSpPr>
      <p:sp>
        <p:nvSpPr>
          <p:cNvPr id="4516" name="Google Shape;4516;g5882ce6cd3_0_3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7" name="Google Shape;4517;g5882ce6cd3_0_3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882ce6cd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882ce6cd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3" name="Shape 4523"/>
        <p:cNvGrpSpPr/>
        <p:nvPr/>
      </p:nvGrpSpPr>
      <p:grpSpPr>
        <a:xfrm>
          <a:off x="0" y="0"/>
          <a:ext cx="0" cy="0"/>
          <a:chOff x="0" y="0"/>
          <a:chExt cx="0" cy="0"/>
        </a:xfrm>
      </p:grpSpPr>
      <p:sp>
        <p:nvSpPr>
          <p:cNvPr id="4524" name="Google Shape;4524;g5cc7cfc2e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5" name="Google Shape;4525;g5cc7cfc2e6_1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5882ce6cd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882ce6cd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882ce6cd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882ce6cd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882ce6cd3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882ce6cd3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882ce6cd3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882ce6cd3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5882ce6cd3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5882ce6cd3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882ce6cd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882ce6cd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882ce6cd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882ce6cd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882ce6cd3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882ce6cd3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882ce6cd3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882ce6cd3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882ce6cd3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882ce6cd3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882ce6cd3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882ce6cd3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882ce6cd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882ce6cd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882ce6cd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882ce6cd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882ce6cd3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882ce6cd3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882ce6cd3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882ce6cd3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882ce6cd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882ce6cd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882ce6cd3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882ce6cd3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882ce6cd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5882ce6cd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882ce6cd3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882ce6cd3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882ce6cd3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5882ce6cd3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882ce6cd3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882ce6cd3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882ce6cd3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882ce6cd3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882ce6cd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882ce6cd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5882ce6cd3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5882ce6cd3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g5882ce6cd3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5882ce6cd3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882ce6cd3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882ce6cd3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6" name="Shape 676"/>
        <p:cNvGrpSpPr/>
        <p:nvPr/>
      </p:nvGrpSpPr>
      <p:grpSpPr>
        <a:xfrm>
          <a:off x="0" y="0"/>
          <a:ext cx="0" cy="0"/>
          <a:chOff x="0" y="0"/>
          <a:chExt cx="0" cy="0"/>
        </a:xfrm>
      </p:grpSpPr>
      <p:sp>
        <p:nvSpPr>
          <p:cNvPr id="677" name="Google Shape;677;g5882ce6cd3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882ce6cd3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5882ce6cd3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5882ce6cd3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5882ce6cd3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882ce6cd3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Google Shape;699;g5882ce6cd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5882ce6cd3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882ce6cd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882ce6cd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882ce6cd3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g5882ce6cd3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5882ce6cd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1" name="Google Shape;721;g5882ce6cd3_0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882ce6cd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882ce6cd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882ce6cd3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1" name="Google Shape;741;g5882ce6cd3_0_5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5882ce6cd3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 name="Google Shape;748;g5882ce6cd3_0_5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882ce6cd3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5882ce6cd3_0_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5882ce6cd3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5882ce6cd3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0" name="Shape 780"/>
        <p:cNvGrpSpPr/>
        <p:nvPr/>
      </p:nvGrpSpPr>
      <p:grpSpPr>
        <a:xfrm>
          <a:off x="0" y="0"/>
          <a:ext cx="0" cy="0"/>
          <a:chOff x="0" y="0"/>
          <a:chExt cx="0" cy="0"/>
        </a:xfrm>
      </p:grpSpPr>
      <p:sp>
        <p:nvSpPr>
          <p:cNvPr id="781" name="Google Shape;781;g5882ce6cd3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5882ce6cd3_0_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g5882ce6cd3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g5882ce6cd3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5882ce6cd3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1" name="Google Shape;801;g5882ce6cd3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5882ce6cd3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8" name="Google Shape;808;g5882ce6cd3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882ce6cd3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9" name="Google Shape;819;g5882ce6cd3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882ce6cd3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g5882ce6cd3_0_5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AUTOLAYOUT_1">
    <p:bg>
      <p:bgPr>
        <a:solidFill>
          <a:srgbClr val="FFFFFF"/>
        </a:solidFill>
      </p:bgPr>
    </p:bg>
    <p:spTree>
      <p:nvGrpSpPr>
        <p:cNvPr id="62" name="Shape 62"/>
        <p:cNvGrpSpPr/>
        <p:nvPr/>
      </p:nvGrpSpPr>
      <p:grpSpPr>
        <a:xfrm>
          <a:off x="0" y="0"/>
          <a:ext cx="0" cy="0"/>
          <a:chOff x="0" y="0"/>
          <a:chExt cx="0" cy="0"/>
        </a:xfrm>
      </p:grpSpPr>
      <p:sp>
        <p:nvSpPr>
          <p:cNvPr id="63" name="Google Shape;63;p13"/>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ph type="title"/>
          </p:nvPr>
        </p:nvSpPr>
        <p:spPr>
          <a:xfrm rot="-5400000">
            <a:off x="-620225" y="1797500"/>
            <a:ext cx="4064100" cy="1506900"/>
          </a:xfrm>
          <a:prstGeom prst="rect">
            <a:avLst/>
          </a:prstGeom>
          <a:noFill/>
        </p:spPr>
        <p:txBody>
          <a:bodyPr anchorCtr="0" anchor="b" bIns="91425" lIns="91425" spcFirstLastPara="1" rIns="91425" wrap="square" tIns="91425">
            <a:noAutofit/>
          </a:bodyPr>
          <a:lstStyle>
            <a:lvl1pPr lvl="0" rtl="0" algn="r">
              <a:lnSpc>
                <a:spcPct val="100000"/>
              </a:lnSpc>
              <a:spcBef>
                <a:spcPts val="0"/>
              </a:spcBef>
              <a:spcAft>
                <a:spcPts val="0"/>
              </a:spcAft>
              <a:buClr>
                <a:schemeClr val="dk1"/>
              </a:buClr>
              <a:buSzPts val="4800"/>
              <a:buNone/>
              <a:defRPr b="1" sz="4800">
                <a:solidFill>
                  <a:srgbClr val="45818E"/>
                </a:solidFill>
              </a:defRPr>
            </a:lvl1pPr>
            <a:lvl2pPr lvl="1" rtl="0" algn="r">
              <a:lnSpc>
                <a:spcPct val="100000"/>
              </a:lnSpc>
              <a:spcBef>
                <a:spcPts val="0"/>
              </a:spcBef>
              <a:spcAft>
                <a:spcPts val="0"/>
              </a:spcAft>
              <a:buClr>
                <a:schemeClr val="dk1"/>
              </a:buClr>
              <a:buSzPts val="4800"/>
              <a:buNone/>
              <a:defRPr b="1" sz="4800">
                <a:solidFill>
                  <a:srgbClr val="45818E"/>
                </a:solidFill>
              </a:defRPr>
            </a:lvl2pPr>
            <a:lvl3pPr lvl="2" rtl="0" algn="r">
              <a:lnSpc>
                <a:spcPct val="100000"/>
              </a:lnSpc>
              <a:spcBef>
                <a:spcPts val="0"/>
              </a:spcBef>
              <a:spcAft>
                <a:spcPts val="0"/>
              </a:spcAft>
              <a:buClr>
                <a:schemeClr val="dk1"/>
              </a:buClr>
              <a:buSzPts val="4800"/>
              <a:buNone/>
              <a:defRPr b="1" sz="4800">
                <a:solidFill>
                  <a:srgbClr val="45818E"/>
                </a:solidFill>
              </a:defRPr>
            </a:lvl3pPr>
            <a:lvl4pPr lvl="3" rtl="0" algn="r">
              <a:lnSpc>
                <a:spcPct val="100000"/>
              </a:lnSpc>
              <a:spcBef>
                <a:spcPts val="0"/>
              </a:spcBef>
              <a:spcAft>
                <a:spcPts val="0"/>
              </a:spcAft>
              <a:buClr>
                <a:schemeClr val="dk1"/>
              </a:buClr>
              <a:buSzPts val="4800"/>
              <a:buNone/>
              <a:defRPr b="1" sz="4800">
                <a:solidFill>
                  <a:srgbClr val="45818E"/>
                </a:solidFill>
              </a:defRPr>
            </a:lvl4pPr>
            <a:lvl5pPr lvl="4" rtl="0" algn="r">
              <a:lnSpc>
                <a:spcPct val="100000"/>
              </a:lnSpc>
              <a:spcBef>
                <a:spcPts val="0"/>
              </a:spcBef>
              <a:spcAft>
                <a:spcPts val="0"/>
              </a:spcAft>
              <a:buClr>
                <a:schemeClr val="dk1"/>
              </a:buClr>
              <a:buSzPts val="4800"/>
              <a:buNone/>
              <a:defRPr b="1" sz="4800">
                <a:solidFill>
                  <a:srgbClr val="45818E"/>
                </a:solidFill>
              </a:defRPr>
            </a:lvl5pPr>
            <a:lvl6pPr lvl="5" rtl="0" algn="r">
              <a:lnSpc>
                <a:spcPct val="100000"/>
              </a:lnSpc>
              <a:spcBef>
                <a:spcPts val="0"/>
              </a:spcBef>
              <a:spcAft>
                <a:spcPts val="0"/>
              </a:spcAft>
              <a:buClr>
                <a:schemeClr val="dk1"/>
              </a:buClr>
              <a:buSzPts val="4800"/>
              <a:buNone/>
              <a:defRPr b="1" sz="4800">
                <a:solidFill>
                  <a:srgbClr val="45818E"/>
                </a:solidFill>
              </a:defRPr>
            </a:lvl6pPr>
            <a:lvl7pPr lvl="6" rtl="0" algn="r">
              <a:lnSpc>
                <a:spcPct val="100000"/>
              </a:lnSpc>
              <a:spcBef>
                <a:spcPts val="0"/>
              </a:spcBef>
              <a:spcAft>
                <a:spcPts val="0"/>
              </a:spcAft>
              <a:buClr>
                <a:schemeClr val="dk1"/>
              </a:buClr>
              <a:buSzPts val="4800"/>
              <a:buNone/>
              <a:defRPr b="1" sz="4800">
                <a:solidFill>
                  <a:srgbClr val="45818E"/>
                </a:solidFill>
              </a:defRPr>
            </a:lvl7pPr>
            <a:lvl8pPr lvl="7" rtl="0" algn="r">
              <a:lnSpc>
                <a:spcPct val="100000"/>
              </a:lnSpc>
              <a:spcBef>
                <a:spcPts val="0"/>
              </a:spcBef>
              <a:spcAft>
                <a:spcPts val="0"/>
              </a:spcAft>
              <a:buClr>
                <a:schemeClr val="dk1"/>
              </a:buClr>
              <a:buSzPts val="4800"/>
              <a:buNone/>
              <a:defRPr b="1" sz="4800">
                <a:solidFill>
                  <a:srgbClr val="45818E"/>
                </a:solidFill>
              </a:defRPr>
            </a:lvl8pPr>
            <a:lvl9pPr lvl="8" rtl="0" algn="r">
              <a:lnSpc>
                <a:spcPct val="100000"/>
              </a:lnSpc>
              <a:spcBef>
                <a:spcPts val="0"/>
              </a:spcBef>
              <a:spcAft>
                <a:spcPts val="0"/>
              </a:spcAft>
              <a:buClr>
                <a:schemeClr val="dk1"/>
              </a:buClr>
              <a:buSzPts val="4800"/>
              <a:buNone/>
              <a:defRPr b="1" sz="4800">
                <a:solidFill>
                  <a:srgbClr val="45818E"/>
                </a:solidFill>
              </a:defRPr>
            </a:lvl9pPr>
          </a:lstStyle>
          <a:p/>
        </p:txBody>
      </p:sp>
      <p:sp>
        <p:nvSpPr>
          <p:cNvPr id="65" name="Google Shape;65;p13"/>
          <p:cNvSpPr txBox="1"/>
          <p:nvPr>
            <p:ph idx="1" type="body"/>
          </p:nvPr>
        </p:nvSpPr>
        <p:spPr>
          <a:xfrm>
            <a:off x="2601000" y="518875"/>
            <a:ext cx="5913300" cy="4064100"/>
          </a:xfrm>
          <a:prstGeom prst="rect">
            <a:avLst/>
          </a:prstGeom>
          <a:noFill/>
        </p:spPr>
        <p:txBody>
          <a:bodyPr anchorCtr="0" anchor="t" bIns="91425" lIns="91425" spcFirstLastPara="1" rIns="91425" wrap="square" tIns="91425">
            <a:noAutofit/>
          </a:bodyPr>
          <a:lstStyle>
            <a:lvl1pPr indent="-330200" lvl="0" marL="457200" rtl="0" algn="l">
              <a:lnSpc>
                <a:spcPct val="115000"/>
              </a:lnSpc>
              <a:spcBef>
                <a:spcPts val="0"/>
              </a:spcBef>
              <a:spcAft>
                <a:spcPts val="0"/>
              </a:spcAft>
              <a:buClr>
                <a:schemeClr val="dk2"/>
              </a:buClr>
              <a:buSzPts val="1600"/>
              <a:buChar char="●"/>
              <a:defRPr sz="1600">
                <a:solidFill>
                  <a:schemeClr val="dk2"/>
                </a:solidFill>
              </a:defRPr>
            </a:lvl1pPr>
            <a:lvl2pPr indent="-317500" lvl="1" marL="914400" rtl="0" algn="l">
              <a:lnSpc>
                <a:spcPct val="115000"/>
              </a:lnSpc>
              <a:spcBef>
                <a:spcPts val="1600"/>
              </a:spcBef>
              <a:spcAft>
                <a:spcPts val="0"/>
              </a:spcAft>
              <a:buClr>
                <a:schemeClr val="dk2"/>
              </a:buClr>
              <a:buSzPts val="1400"/>
              <a:buChar char="○"/>
              <a:defRPr sz="1400">
                <a:solidFill>
                  <a:schemeClr val="dk2"/>
                </a:solidFill>
              </a:defRPr>
            </a:lvl2pPr>
            <a:lvl3pPr indent="-317500" lvl="2" marL="1371600" rtl="0" algn="l">
              <a:lnSpc>
                <a:spcPct val="115000"/>
              </a:lnSpc>
              <a:spcBef>
                <a:spcPts val="1600"/>
              </a:spcBef>
              <a:spcAft>
                <a:spcPts val="0"/>
              </a:spcAft>
              <a:buClr>
                <a:schemeClr val="dk2"/>
              </a:buClr>
              <a:buSzPts val="1400"/>
              <a:buChar char="■"/>
              <a:defRPr sz="1400">
                <a:solidFill>
                  <a:schemeClr val="dk2"/>
                </a:solidFill>
              </a:defRPr>
            </a:lvl3pPr>
            <a:lvl4pPr indent="-317500" lvl="3" marL="1828800" rtl="0" algn="l">
              <a:lnSpc>
                <a:spcPct val="115000"/>
              </a:lnSpc>
              <a:spcBef>
                <a:spcPts val="1600"/>
              </a:spcBef>
              <a:spcAft>
                <a:spcPts val="0"/>
              </a:spcAft>
              <a:buClr>
                <a:schemeClr val="dk2"/>
              </a:buClr>
              <a:buSzPts val="1400"/>
              <a:buChar char="●"/>
              <a:defRPr sz="1400">
                <a:solidFill>
                  <a:schemeClr val="dk2"/>
                </a:solidFill>
              </a:defRPr>
            </a:lvl4pPr>
            <a:lvl5pPr indent="-317500" lvl="4" marL="2286000" rtl="0" algn="l">
              <a:lnSpc>
                <a:spcPct val="115000"/>
              </a:lnSpc>
              <a:spcBef>
                <a:spcPts val="1600"/>
              </a:spcBef>
              <a:spcAft>
                <a:spcPts val="0"/>
              </a:spcAft>
              <a:buClr>
                <a:schemeClr val="dk2"/>
              </a:buClr>
              <a:buSzPts val="1400"/>
              <a:buChar char="○"/>
              <a:defRPr sz="1400">
                <a:solidFill>
                  <a:schemeClr val="dk2"/>
                </a:solidFill>
              </a:defRPr>
            </a:lvl5pPr>
            <a:lvl6pPr indent="-317500" lvl="5" marL="2743200" rtl="0" algn="l">
              <a:lnSpc>
                <a:spcPct val="115000"/>
              </a:lnSpc>
              <a:spcBef>
                <a:spcPts val="1600"/>
              </a:spcBef>
              <a:spcAft>
                <a:spcPts val="0"/>
              </a:spcAft>
              <a:buClr>
                <a:schemeClr val="dk2"/>
              </a:buClr>
              <a:buSzPts val="1400"/>
              <a:buChar char="■"/>
              <a:defRPr sz="1400">
                <a:solidFill>
                  <a:schemeClr val="dk2"/>
                </a:solidFill>
              </a:defRPr>
            </a:lvl6pPr>
            <a:lvl7pPr indent="-317500" lvl="6" marL="3200400" rtl="0" algn="l">
              <a:lnSpc>
                <a:spcPct val="115000"/>
              </a:lnSpc>
              <a:spcBef>
                <a:spcPts val="1600"/>
              </a:spcBef>
              <a:spcAft>
                <a:spcPts val="0"/>
              </a:spcAft>
              <a:buClr>
                <a:schemeClr val="dk2"/>
              </a:buClr>
              <a:buSzPts val="1400"/>
              <a:buChar char="●"/>
              <a:defRPr sz="1400">
                <a:solidFill>
                  <a:schemeClr val="dk2"/>
                </a:solidFill>
              </a:defRPr>
            </a:lvl7pPr>
            <a:lvl8pPr indent="-317500" lvl="7" marL="3657600" rtl="0" algn="l">
              <a:lnSpc>
                <a:spcPct val="115000"/>
              </a:lnSpc>
              <a:spcBef>
                <a:spcPts val="1600"/>
              </a:spcBef>
              <a:spcAft>
                <a:spcPts val="0"/>
              </a:spcAft>
              <a:buClr>
                <a:schemeClr val="dk2"/>
              </a:buClr>
              <a:buSzPts val="1400"/>
              <a:buChar char="○"/>
              <a:defRPr sz="1400">
                <a:solidFill>
                  <a:schemeClr val="dk2"/>
                </a:solidFill>
              </a:defRPr>
            </a:lvl8pPr>
            <a:lvl9pPr indent="-317500" lvl="8" marL="4114800" rtl="0" algn="l">
              <a:lnSpc>
                <a:spcPct val="115000"/>
              </a:lnSpc>
              <a:spcBef>
                <a:spcPts val="1600"/>
              </a:spcBef>
              <a:spcAft>
                <a:spcPts val="1600"/>
              </a:spcAft>
              <a:buClr>
                <a:schemeClr val="dk2"/>
              </a:buClr>
              <a:buSzPts val="1400"/>
              <a:buChar char="■"/>
              <a:defRPr sz="1400">
                <a:solidFill>
                  <a:schemeClr val="dk2"/>
                </a:solidFill>
              </a:defRPr>
            </a:lvl9pPr>
          </a:lstStyle>
          <a:p/>
        </p:txBody>
      </p:sp>
      <p:sp>
        <p:nvSpPr>
          <p:cNvPr id="66" name="Google Shape;66;p13"/>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5">
  <p:cSld name="AUTOLAYOUT_5">
    <p:bg>
      <p:bgPr>
        <a:solidFill>
          <a:srgbClr val="FFFFFF"/>
        </a:solidFill>
      </p:bgPr>
    </p:bg>
    <p:spTree>
      <p:nvGrpSpPr>
        <p:cNvPr id="67" name="Shape 67"/>
        <p:cNvGrpSpPr/>
        <p:nvPr/>
      </p:nvGrpSpPr>
      <p:grpSpPr>
        <a:xfrm>
          <a:off x="0" y="0"/>
          <a:ext cx="0" cy="0"/>
          <a:chOff x="0" y="0"/>
          <a:chExt cx="0" cy="0"/>
        </a:xfrm>
      </p:grpSpPr>
      <p:sp>
        <p:nvSpPr>
          <p:cNvPr id="68" name="Google Shape;68;p14"/>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a:off x="0" y="0"/>
            <a:ext cx="4583400" cy="5143500"/>
          </a:xfrm>
          <a:prstGeom prst="rect">
            <a:avLst/>
          </a:prstGeom>
          <a:solidFill>
            <a:srgbClr val="1B8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idx="1" type="body"/>
          </p:nvPr>
        </p:nvSpPr>
        <p:spPr>
          <a:xfrm>
            <a:off x="363750"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lt1"/>
              </a:buClr>
              <a:buSzPts val="2000"/>
              <a:buChar char="●"/>
              <a:defRPr sz="2000">
                <a:solidFill>
                  <a:schemeClr val="lt1"/>
                </a:solidFill>
              </a:defRPr>
            </a:lvl1pPr>
            <a:lvl2pPr indent="-330200" lvl="1" marL="914400" rtl="0" algn="l">
              <a:lnSpc>
                <a:spcPct val="115000"/>
              </a:lnSpc>
              <a:spcBef>
                <a:spcPts val="1600"/>
              </a:spcBef>
              <a:spcAft>
                <a:spcPts val="0"/>
              </a:spcAft>
              <a:buClr>
                <a:schemeClr val="lt1"/>
              </a:buClr>
              <a:buSzPts val="1600"/>
              <a:buChar char="○"/>
              <a:defRPr sz="1600">
                <a:solidFill>
                  <a:schemeClr val="lt1"/>
                </a:solidFill>
              </a:defRPr>
            </a:lvl2pPr>
            <a:lvl3pPr indent="-330200" lvl="2" marL="1371600" rtl="0" algn="l">
              <a:lnSpc>
                <a:spcPct val="115000"/>
              </a:lnSpc>
              <a:spcBef>
                <a:spcPts val="1600"/>
              </a:spcBef>
              <a:spcAft>
                <a:spcPts val="0"/>
              </a:spcAft>
              <a:buClr>
                <a:schemeClr val="lt1"/>
              </a:buClr>
              <a:buSzPts val="1600"/>
              <a:buChar char="■"/>
              <a:defRPr sz="1600">
                <a:solidFill>
                  <a:schemeClr val="lt1"/>
                </a:solidFill>
              </a:defRPr>
            </a:lvl3pPr>
            <a:lvl4pPr indent="-330200" lvl="3" marL="1828800" rtl="0" algn="l">
              <a:lnSpc>
                <a:spcPct val="115000"/>
              </a:lnSpc>
              <a:spcBef>
                <a:spcPts val="1600"/>
              </a:spcBef>
              <a:spcAft>
                <a:spcPts val="0"/>
              </a:spcAft>
              <a:buClr>
                <a:schemeClr val="lt1"/>
              </a:buClr>
              <a:buSzPts val="1600"/>
              <a:buChar char="●"/>
              <a:defRPr sz="1600">
                <a:solidFill>
                  <a:schemeClr val="lt1"/>
                </a:solidFill>
              </a:defRPr>
            </a:lvl4pPr>
            <a:lvl5pPr indent="-330200" lvl="4" marL="2286000" rtl="0" algn="l">
              <a:lnSpc>
                <a:spcPct val="115000"/>
              </a:lnSpc>
              <a:spcBef>
                <a:spcPts val="1600"/>
              </a:spcBef>
              <a:spcAft>
                <a:spcPts val="0"/>
              </a:spcAft>
              <a:buClr>
                <a:schemeClr val="lt1"/>
              </a:buClr>
              <a:buSzPts val="1600"/>
              <a:buChar char="○"/>
              <a:defRPr sz="1600">
                <a:solidFill>
                  <a:schemeClr val="lt1"/>
                </a:solidFill>
              </a:defRPr>
            </a:lvl5pPr>
            <a:lvl6pPr indent="-330200" lvl="5" marL="2743200" rtl="0" algn="l">
              <a:lnSpc>
                <a:spcPct val="115000"/>
              </a:lnSpc>
              <a:spcBef>
                <a:spcPts val="1600"/>
              </a:spcBef>
              <a:spcAft>
                <a:spcPts val="0"/>
              </a:spcAft>
              <a:buClr>
                <a:schemeClr val="lt1"/>
              </a:buClr>
              <a:buSzPts val="1600"/>
              <a:buChar char="■"/>
              <a:defRPr sz="1600">
                <a:solidFill>
                  <a:schemeClr val="lt1"/>
                </a:solidFill>
              </a:defRPr>
            </a:lvl6pPr>
            <a:lvl7pPr indent="-330200" lvl="6" marL="3200400" rtl="0" algn="l">
              <a:lnSpc>
                <a:spcPct val="115000"/>
              </a:lnSpc>
              <a:spcBef>
                <a:spcPts val="1600"/>
              </a:spcBef>
              <a:spcAft>
                <a:spcPts val="0"/>
              </a:spcAft>
              <a:buClr>
                <a:schemeClr val="lt1"/>
              </a:buClr>
              <a:buSzPts val="1600"/>
              <a:buChar char="●"/>
              <a:defRPr sz="1600">
                <a:solidFill>
                  <a:schemeClr val="lt1"/>
                </a:solidFill>
              </a:defRPr>
            </a:lvl7pPr>
            <a:lvl8pPr indent="-330200" lvl="7" marL="3657600" rtl="0" algn="l">
              <a:lnSpc>
                <a:spcPct val="115000"/>
              </a:lnSpc>
              <a:spcBef>
                <a:spcPts val="1600"/>
              </a:spcBef>
              <a:spcAft>
                <a:spcPts val="0"/>
              </a:spcAft>
              <a:buClr>
                <a:schemeClr val="lt1"/>
              </a:buClr>
              <a:buSzPts val="1600"/>
              <a:buChar char="○"/>
              <a:defRPr sz="1600">
                <a:solidFill>
                  <a:schemeClr val="lt1"/>
                </a:solidFill>
              </a:defRPr>
            </a:lvl8pPr>
            <a:lvl9pPr indent="-330200" lvl="8" marL="4114800" rtl="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71" name="Google Shape;71;p14"/>
          <p:cNvSpPr txBox="1"/>
          <p:nvPr>
            <p:ph idx="2" type="body"/>
          </p:nvPr>
        </p:nvSpPr>
        <p:spPr>
          <a:xfrm>
            <a:off x="4947375"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dk2"/>
              </a:buClr>
              <a:buSzPts val="2000"/>
              <a:buChar char="●"/>
              <a:defRPr sz="2000">
                <a:solidFill>
                  <a:schemeClr val="dk2"/>
                </a:solidFill>
              </a:defRPr>
            </a:lvl1pPr>
            <a:lvl2pPr indent="-330200" lvl="1" marL="914400" rtl="0" algn="l">
              <a:lnSpc>
                <a:spcPct val="115000"/>
              </a:lnSpc>
              <a:spcBef>
                <a:spcPts val="1600"/>
              </a:spcBef>
              <a:spcAft>
                <a:spcPts val="0"/>
              </a:spcAft>
              <a:buClr>
                <a:schemeClr val="dk2"/>
              </a:buClr>
              <a:buSzPts val="1600"/>
              <a:buChar char="○"/>
              <a:defRPr sz="1600">
                <a:solidFill>
                  <a:schemeClr val="dk2"/>
                </a:solidFill>
              </a:defRPr>
            </a:lvl2pPr>
            <a:lvl3pPr indent="-330200" lvl="2" marL="1371600" rtl="0" algn="l">
              <a:lnSpc>
                <a:spcPct val="115000"/>
              </a:lnSpc>
              <a:spcBef>
                <a:spcPts val="1600"/>
              </a:spcBef>
              <a:spcAft>
                <a:spcPts val="0"/>
              </a:spcAft>
              <a:buClr>
                <a:schemeClr val="dk2"/>
              </a:buClr>
              <a:buSzPts val="1600"/>
              <a:buChar char="■"/>
              <a:defRPr sz="1600">
                <a:solidFill>
                  <a:schemeClr val="dk2"/>
                </a:solidFill>
              </a:defRPr>
            </a:lvl3pPr>
            <a:lvl4pPr indent="-330200" lvl="3" marL="1828800" rtl="0" algn="l">
              <a:lnSpc>
                <a:spcPct val="115000"/>
              </a:lnSpc>
              <a:spcBef>
                <a:spcPts val="1600"/>
              </a:spcBef>
              <a:spcAft>
                <a:spcPts val="0"/>
              </a:spcAft>
              <a:buClr>
                <a:schemeClr val="dk2"/>
              </a:buClr>
              <a:buSzPts val="1600"/>
              <a:buChar char="●"/>
              <a:defRPr sz="1600">
                <a:solidFill>
                  <a:schemeClr val="dk2"/>
                </a:solidFill>
              </a:defRPr>
            </a:lvl4pPr>
            <a:lvl5pPr indent="-330200" lvl="4" marL="2286000" rtl="0" algn="l">
              <a:lnSpc>
                <a:spcPct val="115000"/>
              </a:lnSpc>
              <a:spcBef>
                <a:spcPts val="1600"/>
              </a:spcBef>
              <a:spcAft>
                <a:spcPts val="0"/>
              </a:spcAft>
              <a:buClr>
                <a:schemeClr val="dk2"/>
              </a:buClr>
              <a:buSzPts val="1600"/>
              <a:buChar char="○"/>
              <a:defRPr sz="1600">
                <a:solidFill>
                  <a:schemeClr val="dk2"/>
                </a:solidFill>
              </a:defRPr>
            </a:lvl5pPr>
            <a:lvl6pPr indent="-330200" lvl="5" marL="2743200" rtl="0" algn="l">
              <a:lnSpc>
                <a:spcPct val="115000"/>
              </a:lnSpc>
              <a:spcBef>
                <a:spcPts val="1600"/>
              </a:spcBef>
              <a:spcAft>
                <a:spcPts val="0"/>
              </a:spcAft>
              <a:buClr>
                <a:schemeClr val="dk2"/>
              </a:buClr>
              <a:buSzPts val="1600"/>
              <a:buChar char="■"/>
              <a:defRPr sz="1600">
                <a:solidFill>
                  <a:schemeClr val="dk2"/>
                </a:solidFill>
              </a:defRPr>
            </a:lvl6pPr>
            <a:lvl7pPr indent="-330200" lvl="6" marL="3200400" rtl="0" algn="l">
              <a:lnSpc>
                <a:spcPct val="115000"/>
              </a:lnSpc>
              <a:spcBef>
                <a:spcPts val="1600"/>
              </a:spcBef>
              <a:spcAft>
                <a:spcPts val="0"/>
              </a:spcAft>
              <a:buClr>
                <a:schemeClr val="dk2"/>
              </a:buClr>
              <a:buSzPts val="1600"/>
              <a:buChar char="●"/>
              <a:defRPr sz="1600">
                <a:solidFill>
                  <a:schemeClr val="dk2"/>
                </a:solidFill>
              </a:defRPr>
            </a:lvl7pPr>
            <a:lvl8pPr indent="-330200" lvl="7" marL="3657600" rtl="0" algn="l">
              <a:lnSpc>
                <a:spcPct val="115000"/>
              </a:lnSpc>
              <a:spcBef>
                <a:spcPts val="1600"/>
              </a:spcBef>
              <a:spcAft>
                <a:spcPts val="0"/>
              </a:spcAft>
              <a:buClr>
                <a:schemeClr val="dk2"/>
              </a:buClr>
              <a:buSzPts val="1600"/>
              <a:buChar char="○"/>
              <a:defRPr sz="1600">
                <a:solidFill>
                  <a:schemeClr val="dk2"/>
                </a:solidFill>
              </a:defRPr>
            </a:lvl8pPr>
            <a:lvl9pPr indent="-330200" lvl="8" marL="4114800" rtl="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72" name="Google Shape;72;p14"/>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AUTOLAYOUT_6">
    <p:bg>
      <p:bgPr>
        <a:solidFill>
          <a:srgbClr val="FFFFFF"/>
        </a:solidFill>
      </p:bgPr>
    </p:bg>
    <p:spTree>
      <p:nvGrpSpPr>
        <p:cNvPr id="73" name="Shape 73"/>
        <p:cNvGrpSpPr/>
        <p:nvPr/>
      </p:nvGrpSpPr>
      <p:grpSpPr>
        <a:xfrm>
          <a:off x="0" y="0"/>
          <a:ext cx="0" cy="0"/>
          <a:chOff x="0" y="0"/>
          <a:chExt cx="0" cy="0"/>
        </a:xfrm>
      </p:grpSpPr>
      <p:sp>
        <p:nvSpPr>
          <p:cNvPr id="74" name="Google Shape;74;p15"/>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0" y="0"/>
            <a:ext cx="4583400" cy="5143500"/>
          </a:xfrm>
          <a:prstGeom prst="rect">
            <a:avLst/>
          </a:prstGeom>
          <a:solidFill>
            <a:srgbClr val="1B8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txBox="1"/>
          <p:nvPr>
            <p:ph idx="1" type="body"/>
          </p:nvPr>
        </p:nvSpPr>
        <p:spPr>
          <a:xfrm>
            <a:off x="363750"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lt1"/>
              </a:buClr>
              <a:buSzPts val="2000"/>
              <a:buChar char="●"/>
              <a:defRPr sz="2000">
                <a:solidFill>
                  <a:schemeClr val="lt1"/>
                </a:solidFill>
              </a:defRPr>
            </a:lvl1pPr>
            <a:lvl2pPr indent="-330200" lvl="1" marL="914400" rtl="0" algn="l">
              <a:lnSpc>
                <a:spcPct val="115000"/>
              </a:lnSpc>
              <a:spcBef>
                <a:spcPts val="1600"/>
              </a:spcBef>
              <a:spcAft>
                <a:spcPts val="0"/>
              </a:spcAft>
              <a:buClr>
                <a:schemeClr val="lt1"/>
              </a:buClr>
              <a:buSzPts val="1600"/>
              <a:buChar char="○"/>
              <a:defRPr sz="1600">
                <a:solidFill>
                  <a:schemeClr val="lt1"/>
                </a:solidFill>
              </a:defRPr>
            </a:lvl2pPr>
            <a:lvl3pPr indent="-330200" lvl="2" marL="1371600" rtl="0" algn="l">
              <a:lnSpc>
                <a:spcPct val="115000"/>
              </a:lnSpc>
              <a:spcBef>
                <a:spcPts val="1600"/>
              </a:spcBef>
              <a:spcAft>
                <a:spcPts val="0"/>
              </a:spcAft>
              <a:buClr>
                <a:schemeClr val="lt1"/>
              </a:buClr>
              <a:buSzPts val="1600"/>
              <a:buChar char="■"/>
              <a:defRPr sz="1600">
                <a:solidFill>
                  <a:schemeClr val="lt1"/>
                </a:solidFill>
              </a:defRPr>
            </a:lvl3pPr>
            <a:lvl4pPr indent="-330200" lvl="3" marL="1828800" rtl="0" algn="l">
              <a:lnSpc>
                <a:spcPct val="115000"/>
              </a:lnSpc>
              <a:spcBef>
                <a:spcPts val="1600"/>
              </a:spcBef>
              <a:spcAft>
                <a:spcPts val="0"/>
              </a:spcAft>
              <a:buClr>
                <a:schemeClr val="lt1"/>
              </a:buClr>
              <a:buSzPts val="1600"/>
              <a:buChar char="●"/>
              <a:defRPr sz="1600">
                <a:solidFill>
                  <a:schemeClr val="lt1"/>
                </a:solidFill>
              </a:defRPr>
            </a:lvl4pPr>
            <a:lvl5pPr indent="-330200" lvl="4" marL="2286000" rtl="0" algn="l">
              <a:lnSpc>
                <a:spcPct val="115000"/>
              </a:lnSpc>
              <a:spcBef>
                <a:spcPts val="1600"/>
              </a:spcBef>
              <a:spcAft>
                <a:spcPts val="0"/>
              </a:spcAft>
              <a:buClr>
                <a:schemeClr val="lt1"/>
              </a:buClr>
              <a:buSzPts val="1600"/>
              <a:buChar char="○"/>
              <a:defRPr sz="1600">
                <a:solidFill>
                  <a:schemeClr val="lt1"/>
                </a:solidFill>
              </a:defRPr>
            </a:lvl5pPr>
            <a:lvl6pPr indent="-330200" lvl="5" marL="2743200" rtl="0" algn="l">
              <a:lnSpc>
                <a:spcPct val="115000"/>
              </a:lnSpc>
              <a:spcBef>
                <a:spcPts val="1600"/>
              </a:spcBef>
              <a:spcAft>
                <a:spcPts val="0"/>
              </a:spcAft>
              <a:buClr>
                <a:schemeClr val="lt1"/>
              </a:buClr>
              <a:buSzPts val="1600"/>
              <a:buChar char="■"/>
              <a:defRPr sz="1600">
                <a:solidFill>
                  <a:schemeClr val="lt1"/>
                </a:solidFill>
              </a:defRPr>
            </a:lvl6pPr>
            <a:lvl7pPr indent="-330200" lvl="6" marL="3200400" rtl="0" algn="l">
              <a:lnSpc>
                <a:spcPct val="115000"/>
              </a:lnSpc>
              <a:spcBef>
                <a:spcPts val="1600"/>
              </a:spcBef>
              <a:spcAft>
                <a:spcPts val="0"/>
              </a:spcAft>
              <a:buClr>
                <a:schemeClr val="lt1"/>
              </a:buClr>
              <a:buSzPts val="1600"/>
              <a:buChar char="●"/>
              <a:defRPr sz="1600">
                <a:solidFill>
                  <a:schemeClr val="lt1"/>
                </a:solidFill>
              </a:defRPr>
            </a:lvl7pPr>
            <a:lvl8pPr indent="-330200" lvl="7" marL="3657600" rtl="0" algn="l">
              <a:lnSpc>
                <a:spcPct val="115000"/>
              </a:lnSpc>
              <a:spcBef>
                <a:spcPts val="1600"/>
              </a:spcBef>
              <a:spcAft>
                <a:spcPts val="0"/>
              </a:spcAft>
              <a:buClr>
                <a:schemeClr val="lt1"/>
              </a:buClr>
              <a:buSzPts val="1600"/>
              <a:buChar char="○"/>
              <a:defRPr sz="1600">
                <a:solidFill>
                  <a:schemeClr val="lt1"/>
                </a:solidFill>
              </a:defRPr>
            </a:lvl8pPr>
            <a:lvl9pPr indent="-330200" lvl="8" marL="4114800" rtl="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77" name="Google Shape;77;p15"/>
          <p:cNvSpPr txBox="1"/>
          <p:nvPr>
            <p:ph idx="2" type="body"/>
          </p:nvPr>
        </p:nvSpPr>
        <p:spPr>
          <a:xfrm>
            <a:off x="4947375"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dk2"/>
              </a:buClr>
              <a:buSzPts val="2000"/>
              <a:buChar char="●"/>
              <a:defRPr sz="2000">
                <a:solidFill>
                  <a:schemeClr val="dk2"/>
                </a:solidFill>
              </a:defRPr>
            </a:lvl1pPr>
            <a:lvl2pPr indent="-330200" lvl="1" marL="914400" rtl="0" algn="l">
              <a:lnSpc>
                <a:spcPct val="115000"/>
              </a:lnSpc>
              <a:spcBef>
                <a:spcPts val="1600"/>
              </a:spcBef>
              <a:spcAft>
                <a:spcPts val="0"/>
              </a:spcAft>
              <a:buClr>
                <a:schemeClr val="dk2"/>
              </a:buClr>
              <a:buSzPts val="1600"/>
              <a:buChar char="○"/>
              <a:defRPr sz="1600">
                <a:solidFill>
                  <a:schemeClr val="dk2"/>
                </a:solidFill>
              </a:defRPr>
            </a:lvl2pPr>
            <a:lvl3pPr indent="-330200" lvl="2" marL="1371600" rtl="0" algn="l">
              <a:lnSpc>
                <a:spcPct val="115000"/>
              </a:lnSpc>
              <a:spcBef>
                <a:spcPts val="1600"/>
              </a:spcBef>
              <a:spcAft>
                <a:spcPts val="0"/>
              </a:spcAft>
              <a:buClr>
                <a:schemeClr val="dk2"/>
              </a:buClr>
              <a:buSzPts val="1600"/>
              <a:buChar char="■"/>
              <a:defRPr sz="1600">
                <a:solidFill>
                  <a:schemeClr val="dk2"/>
                </a:solidFill>
              </a:defRPr>
            </a:lvl3pPr>
            <a:lvl4pPr indent="-330200" lvl="3" marL="1828800" rtl="0" algn="l">
              <a:lnSpc>
                <a:spcPct val="115000"/>
              </a:lnSpc>
              <a:spcBef>
                <a:spcPts val="1600"/>
              </a:spcBef>
              <a:spcAft>
                <a:spcPts val="0"/>
              </a:spcAft>
              <a:buClr>
                <a:schemeClr val="dk2"/>
              </a:buClr>
              <a:buSzPts val="1600"/>
              <a:buChar char="●"/>
              <a:defRPr sz="1600">
                <a:solidFill>
                  <a:schemeClr val="dk2"/>
                </a:solidFill>
              </a:defRPr>
            </a:lvl4pPr>
            <a:lvl5pPr indent="-330200" lvl="4" marL="2286000" rtl="0" algn="l">
              <a:lnSpc>
                <a:spcPct val="115000"/>
              </a:lnSpc>
              <a:spcBef>
                <a:spcPts val="1600"/>
              </a:spcBef>
              <a:spcAft>
                <a:spcPts val="0"/>
              </a:spcAft>
              <a:buClr>
                <a:schemeClr val="dk2"/>
              </a:buClr>
              <a:buSzPts val="1600"/>
              <a:buChar char="○"/>
              <a:defRPr sz="1600">
                <a:solidFill>
                  <a:schemeClr val="dk2"/>
                </a:solidFill>
              </a:defRPr>
            </a:lvl5pPr>
            <a:lvl6pPr indent="-330200" lvl="5" marL="2743200" rtl="0" algn="l">
              <a:lnSpc>
                <a:spcPct val="115000"/>
              </a:lnSpc>
              <a:spcBef>
                <a:spcPts val="1600"/>
              </a:spcBef>
              <a:spcAft>
                <a:spcPts val="0"/>
              </a:spcAft>
              <a:buClr>
                <a:schemeClr val="dk2"/>
              </a:buClr>
              <a:buSzPts val="1600"/>
              <a:buChar char="■"/>
              <a:defRPr sz="1600">
                <a:solidFill>
                  <a:schemeClr val="dk2"/>
                </a:solidFill>
              </a:defRPr>
            </a:lvl6pPr>
            <a:lvl7pPr indent="-330200" lvl="6" marL="3200400" rtl="0" algn="l">
              <a:lnSpc>
                <a:spcPct val="115000"/>
              </a:lnSpc>
              <a:spcBef>
                <a:spcPts val="1600"/>
              </a:spcBef>
              <a:spcAft>
                <a:spcPts val="0"/>
              </a:spcAft>
              <a:buClr>
                <a:schemeClr val="dk2"/>
              </a:buClr>
              <a:buSzPts val="1600"/>
              <a:buChar char="●"/>
              <a:defRPr sz="1600">
                <a:solidFill>
                  <a:schemeClr val="dk2"/>
                </a:solidFill>
              </a:defRPr>
            </a:lvl7pPr>
            <a:lvl8pPr indent="-330200" lvl="7" marL="3657600" rtl="0" algn="l">
              <a:lnSpc>
                <a:spcPct val="115000"/>
              </a:lnSpc>
              <a:spcBef>
                <a:spcPts val="1600"/>
              </a:spcBef>
              <a:spcAft>
                <a:spcPts val="0"/>
              </a:spcAft>
              <a:buClr>
                <a:schemeClr val="dk2"/>
              </a:buClr>
              <a:buSzPts val="1600"/>
              <a:buChar char="○"/>
              <a:defRPr sz="1600">
                <a:solidFill>
                  <a:schemeClr val="dk2"/>
                </a:solidFill>
              </a:defRPr>
            </a:lvl8pPr>
            <a:lvl9pPr indent="-330200" lvl="8" marL="4114800" rtl="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78" name="Google Shape;78;p15"/>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p:cSld name="AUTOLAYOUT_3">
    <p:bg>
      <p:bgPr>
        <a:solidFill>
          <a:srgbClr val="FFFFFF"/>
        </a:solidFill>
      </p:bgPr>
    </p:bg>
    <p:spTree>
      <p:nvGrpSpPr>
        <p:cNvPr id="79" name="Shape 79"/>
        <p:cNvGrpSpPr/>
        <p:nvPr/>
      </p:nvGrpSpPr>
      <p:grpSpPr>
        <a:xfrm>
          <a:off x="0" y="0"/>
          <a:ext cx="0" cy="0"/>
          <a:chOff x="0" y="0"/>
          <a:chExt cx="0" cy="0"/>
        </a:xfrm>
      </p:grpSpPr>
      <p:sp>
        <p:nvSpPr>
          <p:cNvPr id="80" name="Google Shape;80;p16"/>
          <p:cNvSpPr/>
          <p:nvPr/>
        </p:nvSpPr>
        <p:spPr>
          <a:xfrm>
            <a:off x="0" y="0"/>
            <a:ext cx="9144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6"/>
          <p:cNvSpPr/>
          <p:nvPr/>
        </p:nvSpPr>
        <p:spPr>
          <a:xfrm>
            <a:off x="0" y="0"/>
            <a:ext cx="4583400" cy="5143500"/>
          </a:xfrm>
          <a:prstGeom prst="rect">
            <a:avLst/>
          </a:prstGeom>
          <a:solidFill>
            <a:srgbClr val="1B8F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txBox="1"/>
          <p:nvPr>
            <p:ph idx="1" type="body"/>
          </p:nvPr>
        </p:nvSpPr>
        <p:spPr>
          <a:xfrm>
            <a:off x="363750"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lt1"/>
              </a:buClr>
              <a:buSzPts val="2000"/>
              <a:buChar char="●"/>
              <a:defRPr sz="2000">
                <a:solidFill>
                  <a:schemeClr val="lt1"/>
                </a:solidFill>
              </a:defRPr>
            </a:lvl1pPr>
            <a:lvl2pPr indent="-330200" lvl="1" marL="914400" rtl="0" algn="l">
              <a:lnSpc>
                <a:spcPct val="115000"/>
              </a:lnSpc>
              <a:spcBef>
                <a:spcPts val="1600"/>
              </a:spcBef>
              <a:spcAft>
                <a:spcPts val="0"/>
              </a:spcAft>
              <a:buClr>
                <a:schemeClr val="lt1"/>
              </a:buClr>
              <a:buSzPts val="1600"/>
              <a:buChar char="○"/>
              <a:defRPr sz="1600">
                <a:solidFill>
                  <a:schemeClr val="lt1"/>
                </a:solidFill>
              </a:defRPr>
            </a:lvl2pPr>
            <a:lvl3pPr indent="-330200" lvl="2" marL="1371600" rtl="0" algn="l">
              <a:lnSpc>
                <a:spcPct val="115000"/>
              </a:lnSpc>
              <a:spcBef>
                <a:spcPts val="1600"/>
              </a:spcBef>
              <a:spcAft>
                <a:spcPts val="0"/>
              </a:spcAft>
              <a:buClr>
                <a:schemeClr val="lt1"/>
              </a:buClr>
              <a:buSzPts val="1600"/>
              <a:buChar char="■"/>
              <a:defRPr sz="1600">
                <a:solidFill>
                  <a:schemeClr val="lt1"/>
                </a:solidFill>
              </a:defRPr>
            </a:lvl3pPr>
            <a:lvl4pPr indent="-330200" lvl="3" marL="1828800" rtl="0" algn="l">
              <a:lnSpc>
                <a:spcPct val="115000"/>
              </a:lnSpc>
              <a:spcBef>
                <a:spcPts val="1600"/>
              </a:spcBef>
              <a:spcAft>
                <a:spcPts val="0"/>
              </a:spcAft>
              <a:buClr>
                <a:schemeClr val="lt1"/>
              </a:buClr>
              <a:buSzPts val="1600"/>
              <a:buChar char="●"/>
              <a:defRPr sz="1600">
                <a:solidFill>
                  <a:schemeClr val="lt1"/>
                </a:solidFill>
              </a:defRPr>
            </a:lvl4pPr>
            <a:lvl5pPr indent="-330200" lvl="4" marL="2286000" rtl="0" algn="l">
              <a:lnSpc>
                <a:spcPct val="115000"/>
              </a:lnSpc>
              <a:spcBef>
                <a:spcPts val="1600"/>
              </a:spcBef>
              <a:spcAft>
                <a:spcPts val="0"/>
              </a:spcAft>
              <a:buClr>
                <a:schemeClr val="lt1"/>
              </a:buClr>
              <a:buSzPts val="1600"/>
              <a:buChar char="○"/>
              <a:defRPr sz="1600">
                <a:solidFill>
                  <a:schemeClr val="lt1"/>
                </a:solidFill>
              </a:defRPr>
            </a:lvl5pPr>
            <a:lvl6pPr indent="-330200" lvl="5" marL="2743200" rtl="0" algn="l">
              <a:lnSpc>
                <a:spcPct val="115000"/>
              </a:lnSpc>
              <a:spcBef>
                <a:spcPts val="1600"/>
              </a:spcBef>
              <a:spcAft>
                <a:spcPts val="0"/>
              </a:spcAft>
              <a:buClr>
                <a:schemeClr val="lt1"/>
              </a:buClr>
              <a:buSzPts val="1600"/>
              <a:buChar char="■"/>
              <a:defRPr sz="1600">
                <a:solidFill>
                  <a:schemeClr val="lt1"/>
                </a:solidFill>
              </a:defRPr>
            </a:lvl6pPr>
            <a:lvl7pPr indent="-330200" lvl="6" marL="3200400" rtl="0" algn="l">
              <a:lnSpc>
                <a:spcPct val="115000"/>
              </a:lnSpc>
              <a:spcBef>
                <a:spcPts val="1600"/>
              </a:spcBef>
              <a:spcAft>
                <a:spcPts val="0"/>
              </a:spcAft>
              <a:buClr>
                <a:schemeClr val="lt1"/>
              </a:buClr>
              <a:buSzPts val="1600"/>
              <a:buChar char="●"/>
              <a:defRPr sz="1600">
                <a:solidFill>
                  <a:schemeClr val="lt1"/>
                </a:solidFill>
              </a:defRPr>
            </a:lvl7pPr>
            <a:lvl8pPr indent="-330200" lvl="7" marL="3657600" rtl="0" algn="l">
              <a:lnSpc>
                <a:spcPct val="115000"/>
              </a:lnSpc>
              <a:spcBef>
                <a:spcPts val="1600"/>
              </a:spcBef>
              <a:spcAft>
                <a:spcPts val="0"/>
              </a:spcAft>
              <a:buClr>
                <a:schemeClr val="lt1"/>
              </a:buClr>
              <a:buSzPts val="1600"/>
              <a:buChar char="○"/>
              <a:defRPr sz="1600">
                <a:solidFill>
                  <a:schemeClr val="lt1"/>
                </a:solidFill>
              </a:defRPr>
            </a:lvl8pPr>
            <a:lvl9pPr indent="-330200" lvl="8" marL="4114800" rtl="0" algn="l">
              <a:lnSpc>
                <a:spcPct val="115000"/>
              </a:lnSpc>
              <a:spcBef>
                <a:spcPts val="1600"/>
              </a:spcBef>
              <a:spcAft>
                <a:spcPts val="1600"/>
              </a:spcAft>
              <a:buClr>
                <a:schemeClr val="lt1"/>
              </a:buClr>
              <a:buSzPts val="1600"/>
              <a:buChar char="■"/>
              <a:defRPr sz="1600">
                <a:solidFill>
                  <a:schemeClr val="lt1"/>
                </a:solidFill>
              </a:defRPr>
            </a:lvl9pPr>
          </a:lstStyle>
          <a:p/>
        </p:txBody>
      </p:sp>
      <p:sp>
        <p:nvSpPr>
          <p:cNvPr id="83" name="Google Shape;83;p16"/>
          <p:cNvSpPr txBox="1"/>
          <p:nvPr>
            <p:ph idx="2" type="body"/>
          </p:nvPr>
        </p:nvSpPr>
        <p:spPr>
          <a:xfrm>
            <a:off x="4947375" y="554850"/>
            <a:ext cx="3855900" cy="4033800"/>
          </a:xfrm>
          <a:prstGeom prst="rect">
            <a:avLst/>
          </a:prstGeom>
          <a:noFill/>
        </p:spPr>
        <p:txBody>
          <a:bodyPr anchorCtr="0" anchor="ctr" bIns="91425" lIns="91425" spcFirstLastPara="1" rIns="91425" wrap="square" tIns="91425">
            <a:noAutofit/>
          </a:bodyPr>
          <a:lstStyle>
            <a:lvl1pPr indent="-355600" lvl="0" marL="457200" rtl="0" algn="l">
              <a:lnSpc>
                <a:spcPct val="115000"/>
              </a:lnSpc>
              <a:spcBef>
                <a:spcPts val="0"/>
              </a:spcBef>
              <a:spcAft>
                <a:spcPts val="0"/>
              </a:spcAft>
              <a:buClr>
                <a:schemeClr val="dk2"/>
              </a:buClr>
              <a:buSzPts val="2000"/>
              <a:buChar char="●"/>
              <a:defRPr sz="2000">
                <a:solidFill>
                  <a:schemeClr val="dk2"/>
                </a:solidFill>
              </a:defRPr>
            </a:lvl1pPr>
            <a:lvl2pPr indent="-330200" lvl="1" marL="914400" rtl="0" algn="l">
              <a:lnSpc>
                <a:spcPct val="115000"/>
              </a:lnSpc>
              <a:spcBef>
                <a:spcPts val="1600"/>
              </a:spcBef>
              <a:spcAft>
                <a:spcPts val="0"/>
              </a:spcAft>
              <a:buClr>
                <a:schemeClr val="dk2"/>
              </a:buClr>
              <a:buSzPts val="1600"/>
              <a:buChar char="○"/>
              <a:defRPr sz="1600">
                <a:solidFill>
                  <a:schemeClr val="dk2"/>
                </a:solidFill>
              </a:defRPr>
            </a:lvl2pPr>
            <a:lvl3pPr indent="-330200" lvl="2" marL="1371600" rtl="0" algn="l">
              <a:lnSpc>
                <a:spcPct val="115000"/>
              </a:lnSpc>
              <a:spcBef>
                <a:spcPts val="1600"/>
              </a:spcBef>
              <a:spcAft>
                <a:spcPts val="0"/>
              </a:spcAft>
              <a:buClr>
                <a:schemeClr val="dk2"/>
              </a:buClr>
              <a:buSzPts val="1600"/>
              <a:buChar char="■"/>
              <a:defRPr sz="1600">
                <a:solidFill>
                  <a:schemeClr val="dk2"/>
                </a:solidFill>
              </a:defRPr>
            </a:lvl3pPr>
            <a:lvl4pPr indent="-330200" lvl="3" marL="1828800" rtl="0" algn="l">
              <a:lnSpc>
                <a:spcPct val="115000"/>
              </a:lnSpc>
              <a:spcBef>
                <a:spcPts val="1600"/>
              </a:spcBef>
              <a:spcAft>
                <a:spcPts val="0"/>
              </a:spcAft>
              <a:buClr>
                <a:schemeClr val="dk2"/>
              </a:buClr>
              <a:buSzPts val="1600"/>
              <a:buChar char="●"/>
              <a:defRPr sz="1600">
                <a:solidFill>
                  <a:schemeClr val="dk2"/>
                </a:solidFill>
              </a:defRPr>
            </a:lvl4pPr>
            <a:lvl5pPr indent="-330200" lvl="4" marL="2286000" rtl="0" algn="l">
              <a:lnSpc>
                <a:spcPct val="115000"/>
              </a:lnSpc>
              <a:spcBef>
                <a:spcPts val="1600"/>
              </a:spcBef>
              <a:spcAft>
                <a:spcPts val="0"/>
              </a:spcAft>
              <a:buClr>
                <a:schemeClr val="dk2"/>
              </a:buClr>
              <a:buSzPts val="1600"/>
              <a:buChar char="○"/>
              <a:defRPr sz="1600">
                <a:solidFill>
                  <a:schemeClr val="dk2"/>
                </a:solidFill>
              </a:defRPr>
            </a:lvl5pPr>
            <a:lvl6pPr indent="-330200" lvl="5" marL="2743200" rtl="0" algn="l">
              <a:lnSpc>
                <a:spcPct val="115000"/>
              </a:lnSpc>
              <a:spcBef>
                <a:spcPts val="1600"/>
              </a:spcBef>
              <a:spcAft>
                <a:spcPts val="0"/>
              </a:spcAft>
              <a:buClr>
                <a:schemeClr val="dk2"/>
              </a:buClr>
              <a:buSzPts val="1600"/>
              <a:buChar char="■"/>
              <a:defRPr sz="1600">
                <a:solidFill>
                  <a:schemeClr val="dk2"/>
                </a:solidFill>
              </a:defRPr>
            </a:lvl6pPr>
            <a:lvl7pPr indent="-330200" lvl="6" marL="3200400" rtl="0" algn="l">
              <a:lnSpc>
                <a:spcPct val="115000"/>
              </a:lnSpc>
              <a:spcBef>
                <a:spcPts val="1600"/>
              </a:spcBef>
              <a:spcAft>
                <a:spcPts val="0"/>
              </a:spcAft>
              <a:buClr>
                <a:schemeClr val="dk2"/>
              </a:buClr>
              <a:buSzPts val="1600"/>
              <a:buChar char="●"/>
              <a:defRPr sz="1600">
                <a:solidFill>
                  <a:schemeClr val="dk2"/>
                </a:solidFill>
              </a:defRPr>
            </a:lvl7pPr>
            <a:lvl8pPr indent="-330200" lvl="7" marL="3657600" rtl="0" algn="l">
              <a:lnSpc>
                <a:spcPct val="115000"/>
              </a:lnSpc>
              <a:spcBef>
                <a:spcPts val="1600"/>
              </a:spcBef>
              <a:spcAft>
                <a:spcPts val="0"/>
              </a:spcAft>
              <a:buClr>
                <a:schemeClr val="dk2"/>
              </a:buClr>
              <a:buSzPts val="1600"/>
              <a:buChar char="○"/>
              <a:defRPr sz="1600">
                <a:solidFill>
                  <a:schemeClr val="dk2"/>
                </a:solidFill>
              </a:defRPr>
            </a:lvl8pPr>
            <a:lvl9pPr indent="-330200" lvl="8" marL="4114800" rtl="0" algn="l">
              <a:lnSpc>
                <a:spcPct val="115000"/>
              </a:lnSpc>
              <a:spcBef>
                <a:spcPts val="1600"/>
              </a:spcBef>
              <a:spcAft>
                <a:spcPts val="1600"/>
              </a:spcAft>
              <a:buClr>
                <a:schemeClr val="dk2"/>
              </a:buClr>
              <a:buSzPts val="1600"/>
              <a:buChar char="■"/>
              <a:defRPr sz="1600">
                <a:solidFill>
                  <a:schemeClr val="dk2"/>
                </a:solidFill>
              </a:defRPr>
            </a:lvl9pPr>
          </a:lstStyle>
          <a:p/>
        </p:txBody>
      </p:sp>
      <p:sp>
        <p:nvSpPr>
          <p:cNvPr id="84" name="Google Shape;84;p16"/>
          <p:cNvSpPr txBox="1"/>
          <p:nvPr>
            <p:ph idx="12" type="sldNum"/>
          </p:nvPr>
        </p:nvSpPr>
        <p:spPr>
          <a:xfrm>
            <a:off x="8472458" y="4663217"/>
            <a:ext cx="548700" cy="393600"/>
          </a:xfrm>
          <a:prstGeom prst="rect">
            <a:avLst/>
          </a:prstGeom>
          <a:noFill/>
        </p:spPr>
        <p:txBody>
          <a:bodyPr anchorCtr="0" anchor="ctr" bIns="91425" lIns="91425" spcFirstLastPara="1" rIns="91425" wrap="square" tIns="91425">
            <a:noAutofit/>
          </a:bodyPr>
          <a:lstStyle>
            <a:lvl1pPr lvl="0" rtl="0" algn="r">
              <a:lnSpc>
                <a:spcPct val="100000"/>
              </a:lnSpc>
              <a:spcAft>
                <a:spcPts val="0"/>
              </a:spcAft>
              <a:buNone/>
              <a:defRPr sz="1000">
                <a:solidFill>
                  <a:schemeClr val="dk2"/>
                </a:solidFill>
              </a:defRPr>
            </a:lvl1pPr>
            <a:lvl2pPr lvl="1" rtl="0" algn="r">
              <a:lnSpc>
                <a:spcPct val="100000"/>
              </a:lnSpc>
              <a:spcAft>
                <a:spcPts val="0"/>
              </a:spcAft>
              <a:buNone/>
              <a:defRPr sz="1000">
                <a:solidFill>
                  <a:schemeClr val="dk2"/>
                </a:solidFill>
              </a:defRPr>
            </a:lvl2pPr>
            <a:lvl3pPr lvl="2" rtl="0" algn="r">
              <a:lnSpc>
                <a:spcPct val="100000"/>
              </a:lnSpc>
              <a:spcAft>
                <a:spcPts val="0"/>
              </a:spcAft>
              <a:buNone/>
              <a:defRPr sz="1000">
                <a:solidFill>
                  <a:schemeClr val="dk2"/>
                </a:solidFill>
              </a:defRPr>
            </a:lvl3pPr>
            <a:lvl4pPr lvl="3" rtl="0" algn="r">
              <a:lnSpc>
                <a:spcPct val="100000"/>
              </a:lnSpc>
              <a:spcAft>
                <a:spcPts val="0"/>
              </a:spcAft>
              <a:buNone/>
              <a:defRPr sz="1000">
                <a:solidFill>
                  <a:schemeClr val="dk2"/>
                </a:solidFill>
              </a:defRPr>
            </a:lvl4pPr>
            <a:lvl5pPr lvl="4" rtl="0" algn="r">
              <a:lnSpc>
                <a:spcPct val="100000"/>
              </a:lnSpc>
              <a:spcAft>
                <a:spcPts val="0"/>
              </a:spcAft>
              <a:buNone/>
              <a:defRPr sz="1000">
                <a:solidFill>
                  <a:schemeClr val="dk2"/>
                </a:solidFill>
              </a:defRPr>
            </a:lvl5pPr>
            <a:lvl6pPr lvl="5" rtl="0" algn="r">
              <a:lnSpc>
                <a:spcPct val="100000"/>
              </a:lnSpc>
              <a:spcAft>
                <a:spcPts val="0"/>
              </a:spcAft>
              <a:buNone/>
              <a:defRPr sz="1000">
                <a:solidFill>
                  <a:schemeClr val="dk2"/>
                </a:solidFill>
              </a:defRPr>
            </a:lvl6pPr>
            <a:lvl7pPr lvl="6" rtl="0" algn="r">
              <a:lnSpc>
                <a:spcPct val="100000"/>
              </a:lnSpc>
              <a:spcAft>
                <a:spcPts val="0"/>
              </a:spcAft>
              <a:buNone/>
              <a:defRPr sz="1000">
                <a:solidFill>
                  <a:schemeClr val="dk2"/>
                </a:solidFill>
              </a:defRPr>
            </a:lvl7pPr>
            <a:lvl8pPr lvl="7" rtl="0" algn="r">
              <a:lnSpc>
                <a:spcPct val="100000"/>
              </a:lnSpc>
              <a:spcAft>
                <a:spcPts val="0"/>
              </a:spcAft>
              <a:buNone/>
              <a:defRPr sz="1000">
                <a:solidFill>
                  <a:schemeClr val="dk2"/>
                </a:solidFill>
              </a:defRPr>
            </a:lvl8pPr>
            <a:lvl9pPr lvl="8" rtl="0" algn="r">
              <a:lnSpc>
                <a:spcPct val="100000"/>
              </a:lnSpc>
              <a:spcAft>
                <a:spcPts val="0"/>
              </a:spcAft>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1_Title Slide">
    <p:spTree>
      <p:nvGrpSpPr>
        <p:cNvPr id="85" name="Shape 85"/>
        <p:cNvGrpSpPr/>
        <p:nvPr/>
      </p:nvGrpSpPr>
      <p:grpSpPr>
        <a:xfrm>
          <a:off x="0" y="0"/>
          <a:ext cx="0" cy="0"/>
          <a:chOff x="0" y="0"/>
          <a:chExt cx="0" cy="0"/>
        </a:xfrm>
      </p:grpSpPr>
      <p:sp>
        <p:nvSpPr>
          <p:cNvPr id="86" name="Google Shape;86;p17"/>
          <p:cNvSpPr txBox="1"/>
          <p:nvPr>
            <p:ph type="title"/>
          </p:nvPr>
        </p:nvSpPr>
        <p:spPr>
          <a:xfrm>
            <a:off x="457172" y="205067"/>
            <a:ext cx="82287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accent1"/>
              </a:buClr>
              <a:buSzPts val="2800"/>
              <a:buFont typeface="Corbel"/>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87" name="Google Shape;87;p17"/>
          <p:cNvSpPr txBox="1"/>
          <p:nvPr>
            <p:ph idx="1" type="subTitle"/>
          </p:nvPr>
        </p:nvSpPr>
        <p:spPr>
          <a:xfrm>
            <a:off x="457172" y="1203299"/>
            <a:ext cx="8228700" cy="2982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SzPts val="1800"/>
              <a:buNone/>
              <a:defRPr/>
            </a:lvl1pPr>
            <a:lvl2pPr lvl="1" rtl="0" algn="l">
              <a:lnSpc>
                <a:spcPct val="90000"/>
              </a:lnSpc>
              <a:spcBef>
                <a:spcPts val="1600"/>
              </a:spcBef>
              <a:spcAft>
                <a:spcPts val="0"/>
              </a:spcAft>
              <a:buSzPts val="1400"/>
              <a:buNone/>
              <a:defRPr/>
            </a:lvl2pPr>
            <a:lvl3pPr lvl="2" rtl="0" algn="l">
              <a:lnSpc>
                <a:spcPct val="90000"/>
              </a:lnSpc>
              <a:spcBef>
                <a:spcPts val="1600"/>
              </a:spcBef>
              <a:spcAft>
                <a:spcPts val="0"/>
              </a:spcAft>
              <a:buSzPts val="1400"/>
              <a:buNone/>
              <a:defRPr/>
            </a:lvl3pPr>
            <a:lvl4pPr lvl="3" rtl="0" algn="l">
              <a:lnSpc>
                <a:spcPct val="90000"/>
              </a:lnSpc>
              <a:spcBef>
                <a:spcPts val="1600"/>
              </a:spcBef>
              <a:spcAft>
                <a:spcPts val="0"/>
              </a:spcAft>
              <a:buSzPts val="1400"/>
              <a:buNone/>
              <a:defRPr/>
            </a:lvl4pPr>
            <a:lvl5pPr lvl="4" rtl="0" algn="l">
              <a:lnSpc>
                <a:spcPct val="90000"/>
              </a:lnSpc>
              <a:spcBef>
                <a:spcPts val="1600"/>
              </a:spcBef>
              <a:spcAft>
                <a:spcPts val="0"/>
              </a:spcAft>
              <a:buSzPts val="1400"/>
              <a:buNone/>
              <a:defRPr/>
            </a:lvl5pPr>
            <a:lvl6pPr lvl="5" rtl="0" algn="l">
              <a:lnSpc>
                <a:spcPct val="90000"/>
              </a:lnSpc>
              <a:spcBef>
                <a:spcPts val="1600"/>
              </a:spcBef>
              <a:spcAft>
                <a:spcPts val="0"/>
              </a:spcAft>
              <a:buSzPts val="1400"/>
              <a:buNone/>
              <a:defRPr/>
            </a:lvl6pPr>
            <a:lvl7pPr lvl="6" rtl="0" algn="l">
              <a:lnSpc>
                <a:spcPct val="90000"/>
              </a:lnSpc>
              <a:spcBef>
                <a:spcPts val="1600"/>
              </a:spcBef>
              <a:spcAft>
                <a:spcPts val="0"/>
              </a:spcAft>
              <a:buSzPts val="1400"/>
              <a:buNone/>
              <a:defRPr/>
            </a:lvl7pPr>
            <a:lvl8pPr lvl="7" rtl="0" algn="l">
              <a:lnSpc>
                <a:spcPct val="90000"/>
              </a:lnSpc>
              <a:spcBef>
                <a:spcPts val="1600"/>
              </a:spcBef>
              <a:spcAft>
                <a:spcPts val="0"/>
              </a:spcAft>
              <a:buSzPts val="1400"/>
              <a:buNone/>
              <a:defRPr/>
            </a:lvl8pPr>
            <a:lvl9pPr lvl="8" rtl="0" algn="l">
              <a:lnSpc>
                <a:spcPct val="9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88" name="Shape 88"/>
        <p:cNvGrpSpPr/>
        <p:nvPr/>
      </p:nvGrpSpPr>
      <p:grpSpPr>
        <a:xfrm>
          <a:off x="0" y="0"/>
          <a:ext cx="0" cy="0"/>
          <a:chOff x="0" y="0"/>
          <a:chExt cx="0" cy="0"/>
        </a:xfrm>
      </p:grpSpPr>
      <p:sp>
        <p:nvSpPr>
          <p:cNvPr id="89" name="Google Shape;89;p18"/>
          <p:cNvSpPr txBox="1"/>
          <p:nvPr>
            <p:ph type="title"/>
          </p:nvPr>
        </p:nvSpPr>
        <p:spPr>
          <a:xfrm>
            <a:off x="857250" y="457200"/>
            <a:ext cx="7406700" cy="1017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accent1"/>
              </a:buClr>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0" name="Google Shape;90;p18"/>
          <p:cNvSpPr txBox="1"/>
          <p:nvPr>
            <p:ph idx="1" type="body"/>
          </p:nvPr>
        </p:nvSpPr>
        <p:spPr>
          <a:xfrm>
            <a:off x="857251" y="1543050"/>
            <a:ext cx="7404600" cy="3028800"/>
          </a:xfrm>
          <a:prstGeom prst="rect">
            <a:avLst/>
          </a:prstGeom>
          <a:noFill/>
          <a:ln>
            <a:noFill/>
          </a:ln>
        </p:spPr>
        <p:txBody>
          <a:bodyPr anchorCtr="0" anchor="t" bIns="45700" lIns="91425" spcFirstLastPara="1" rIns="91425" wrap="square" tIns="45700">
            <a:noAutofit/>
          </a:bodyPr>
          <a:lstStyle>
            <a:lvl1pPr indent="-320040" lvl="0" marL="457200" rtl="0" algn="l">
              <a:lnSpc>
                <a:spcPct val="90000"/>
              </a:lnSpc>
              <a:spcBef>
                <a:spcPts val="1050"/>
              </a:spcBef>
              <a:spcAft>
                <a:spcPts val="0"/>
              </a:spcAft>
              <a:buSzPts val="1440"/>
              <a:buChar char="●"/>
              <a:defRPr/>
            </a:lvl1pPr>
            <a:lvl2pPr indent="-320040" lvl="1" marL="914400" rtl="0" algn="l">
              <a:lnSpc>
                <a:spcPct val="90000"/>
              </a:lnSpc>
              <a:spcBef>
                <a:spcPts val="1600"/>
              </a:spcBef>
              <a:spcAft>
                <a:spcPts val="0"/>
              </a:spcAft>
              <a:buSzPts val="1440"/>
              <a:buChar char="○"/>
              <a:defRPr/>
            </a:lvl2pPr>
            <a:lvl3pPr indent="-320039" lvl="2" marL="1371600" rtl="0" algn="l">
              <a:lnSpc>
                <a:spcPct val="90000"/>
              </a:lnSpc>
              <a:spcBef>
                <a:spcPts val="300"/>
              </a:spcBef>
              <a:spcAft>
                <a:spcPts val="0"/>
              </a:spcAft>
              <a:buSzPts val="1440"/>
              <a:buChar char="■"/>
              <a:defRPr/>
            </a:lvl3pPr>
            <a:lvl4pPr indent="-320039" lvl="3" marL="1828800" rtl="0" algn="l">
              <a:lnSpc>
                <a:spcPct val="90000"/>
              </a:lnSpc>
              <a:spcBef>
                <a:spcPts val="300"/>
              </a:spcBef>
              <a:spcAft>
                <a:spcPts val="0"/>
              </a:spcAft>
              <a:buSzPts val="1440"/>
              <a:buChar char="●"/>
              <a:defRPr/>
            </a:lvl4pPr>
            <a:lvl5pPr indent="-320039" lvl="4" marL="2286000" rtl="0" algn="l">
              <a:lnSpc>
                <a:spcPct val="90000"/>
              </a:lnSpc>
              <a:spcBef>
                <a:spcPts val="300"/>
              </a:spcBef>
              <a:spcAft>
                <a:spcPts val="0"/>
              </a:spcAft>
              <a:buSzPts val="1440"/>
              <a:buChar char="○"/>
              <a:defRPr/>
            </a:lvl5pPr>
            <a:lvl6pPr indent="-320039" lvl="5" marL="2743200" rtl="0" algn="l">
              <a:lnSpc>
                <a:spcPct val="90000"/>
              </a:lnSpc>
              <a:spcBef>
                <a:spcPts val="300"/>
              </a:spcBef>
              <a:spcAft>
                <a:spcPts val="0"/>
              </a:spcAft>
              <a:buSzPts val="1440"/>
              <a:buChar char="■"/>
              <a:defRPr/>
            </a:lvl6pPr>
            <a:lvl7pPr indent="-320039" lvl="6" marL="3200400" rtl="0" algn="l">
              <a:lnSpc>
                <a:spcPct val="90000"/>
              </a:lnSpc>
              <a:spcBef>
                <a:spcPts val="300"/>
              </a:spcBef>
              <a:spcAft>
                <a:spcPts val="0"/>
              </a:spcAft>
              <a:buSzPts val="1440"/>
              <a:buChar char="●"/>
              <a:defRPr/>
            </a:lvl7pPr>
            <a:lvl8pPr indent="-320040" lvl="7" marL="3657600" rtl="0" algn="l">
              <a:lnSpc>
                <a:spcPct val="90000"/>
              </a:lnSpc>
              <a:spcBef>
                <a:spcPts val="300"/>
              </a:spcBef>
              <a:spcAft>
                <a:spcPts val="0"/>
              </a:spcAft>
              <a:buSzPts val="1440"/>
              <a:buChar char="○"/>
              <a:defRPr/>
            </a:lvl8pPr>
            <a:lvl9pPr indent="-320040" lvl="8" marL="4114800" rtl="0" algn="l">
              <a:lnSpc>
                <a:spcPct val="90000"/>
              </a:lnSpc>
              <a:spcBef>
                <a:spcPts val="300"/>
              </a:spcBef>
              <a:spcAft>
                <a:spcPts val="300"/>
              </a:spcAft>
              <a:buSzPts val="1440"/>
              <a:buChar char="■"/>
              <a:defRPr/>
            </a:lvl9pPr>
          </a:lstStyle>
          <a:p/>
        </p:txBody>
      </p:sp>
      <p:sp>
        <p:nvSpPr>
          <p:cNvPr id="91" name="Google Shape;91;p18"/>
          <p:cNvSpPr txBox="1"/>
          <p:nvPr>
            <p:ph idx="10" type="dt"/>
          </p:nvPr>
        </p:nvSpPr>
        <p:spPr>
          <a:xfrm>
            <a:off x="857247" y="4667871"/>
            <a:ext cx="1746900" cy="2739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2" name="Google Shape;92;p18"/>
          <p:cNvSpPr txBox="1"/>
          <p:nvPr>
            <p:ph idx="11" type="ftr"/>
          </p:nvPr>
        </p:nvSpPr>
        <p:spPr>
          <a:xfrm>
            <a:off x="2961861" y="4667871"/>
            <a:ext cx="3538200" cy="2739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p18"/>
          <p:cNvSpPr txBox="1"/>
          <p:nvPr>
            <p:ph idx="12" type="sldNum"/>
          </p:nvPr>
        </p:nvSpPr>
        <p:spPr>
          <a:xfrm>
            <a:off x="6997148" y="4667871"/>
            <a:ext cx="1279800" cy="273900"/>
          </a:xfrm>
          <a:prstGeom prst="rect">
            <a:avLst/>
          </a:prstGeom>
          <a:noFill/>
          <a:ln>
            <a:noFill/>
          </a:ln>
        </p:spPr>
        <p:txBody>
          <a:bodyPr anchorCtr="0" anchor="ctr" bIns="45700" lIns="91425" spcFirstLastPara="1" rIns="91425" wrap="square" tIns="45700">
            <a:noAutofit/>
          </a:bodyPr>
          <a:lstStyle>
            <a:lvl1pPr indent="0" lvl="0" marL="0" rtl="0" algn="r">
              <a:spcBef>
                <a:spcPts val="0"/>
              </a:spcBef>
              <a:spcAft>
                <a:spcPts val="0"/>
              </a:spcAft>
              <a:buClr>
                <a:schemeClr val="accent1"/>
              </a:buClr>
              <a:buSzPts val="900"/>
              <a:buFont typeface="Corbel"/>
              <a:buNone/>
              <a:defRPr/>
            </a:lvl1pPr>
            <a:lvl2pPr indent="0" lvl="1" marL="0" rtl="0" algn="r">
              <a:spcBef>
                <a:spcPts val="0"/>
              </a:spcBef>
              <a:spcAft>
                <a:spcPts val="0"/>
              </a:spcAft>
              <a:buClr>
                <a:schemeClr val="accent1"/>
              </a:buClr>
              <a:buSzPts val="900"/>
              <a:buFont typeface="Corbel"/>
              <a:buNone/>
              <a:defRPr/>
            </a:lvl2pPr>
            <a:lvl3pPr indent="0" lvl="2" marL="0" rtl="0" algn="r">
              <a:spcBef>
                <a:spcPts val="0"/>
              </a:spcBef>
              <a:spcAft>
                <a:spcPts val="0"/>
              </a:spcAft>
              <a:buClr>
                <a:schemeClr val="accent1"/>
              </a:buClr>
              <a:buSzPts val="900"/>
              <a:buFont typeface="Corbel"/>
              <a:buNone/>
              <a:defRPr/>
            </a:lvl3pPr>
            <a:lvl4pPr indent="0" lvl="3" marL="0" rtl="0" algn="r">
              <a:spcBef>
                <a:spcPts val="0"/>
              </a:spcBef>
              <a:spcAft>
                <a:spcPts val="0"/>
              </a:spcAft>
              <a:buClr>
                <a:schemeClr val="accent1"/>
              </a:buClr>
              <a:buSzPts val="900"/>
              <a:buFont typeface="Corbel"/>
              <a:buNone/>
              <a:defRPr/>
            </a:lvl4pPr>
            <a:lvl5pPr indent="0" lvl="4" marL="0" rtl="0" algn="r">
              <a:spcBef>
                <a:spcPts val="0"/>
              </a:spcBef>
              <a:spcAft>
                <a:spcPts val="0"/>
              </a:spcAft>
              <a:buClr>
                <a:schemeClr val="accent1"/>
              </a:buClr>
              <a:buSzPts val="900"/>
              <a:buFont typeface="Corbel"/>
              <a:buNone/>
              <a:defRPr/>
            </a:lvl5pPr>
            <a:lvl6pPr indent="0" lvl="5" marL="0" rtl="0" algn="r">
              <a:spcBef>
                <a:spcPts val="0"/>
              </a:spcBef>
              <a:spcAft>
                <a:spcPts val="0"/>
              </a:spcAft>
              <a:buClr>
                <a:schemeClr val="accent1"/>
              </a:buClr>
              <a:buSzPts val="900"/>
              <a:buFont typeface="Corbel"/>
              <a:buNone/>
              <a:defRPr/>
            </a:lvl6pPr>
            <a:lvl7pPr indent="0" lvl="6" marL="0" rtl="0" algn="r">
              <a:spcBef>
                <a:spcPts val="0"/>
              </a:spcBef>
              <a:spcAft>
                <a:spcPts val="0"/>
              </a:spcAft>
              <a:buClr>
                <a:schemeClr val="accent1"/>
              </a:buClr>
              <a:buSzPts val="900"/>
              <a:buFont typeface="Corbel"/>
              <a:buNone/>
              <a:defRPr/>
            </a:lvl7pPr>
            <a:lvl8pPr indent="0" lvl="7" marL="0" rtl="0" algn="r">
              <a:spcBef>
                <a:spcPts val="0"/>
              </a:spcBef>
              <a:spcAft>
                <a:spcPts val="0"/>
              </a:spcAft>
              <a:buClr>
                <a:schemeClr val="accent1"/>
              </a:buClr>
              <a:buSzPts val="900"/>
              <a:buFont typeface="Corbel"/>
              <a:buNone/>
              <a:defRPr/>
            </a:lvl8pPr>
            <a:lvl9pPr indent="0" lvl="8" marL="0" rtl="0" algn="r">
              <a:spcBef>
                <a:spcPts val="0"/>
              </a:spcBef>
              <a:spcAft>
                <a:spcPts val="0"/>
              </a:spcAft>
              <a:buClr>
                <a:schemeClr val="accent1"/>
              </a:buClr>
              <a:buSzPts val="900"/>
              <a:buFont typeface="Corbel"/>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17.png"/><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8.png"/><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21.png"/><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19.jpg"/><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 Id="rId3" Type="http://schemas.openxmlformats.org/officeDocument/2006/relationships/image" Target="../media/image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 Id="rId3" Type="http://schemas.openxmlformats.org/officeDocument/2006/relationships/image" Target="../media/image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 Id="rId3" Type="http://schemas.openxmlformats.org/officeDocument/2006/relationships/image" Target="../media/image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1.xml"/><Relationship Id="rId3" Type="http://schemas.openxmlformats.org/officeDocument/2006/relationships/image" Target="../media/image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3.xml"/><Relationship Id="rId3" Type="http://schemas.openxmlformats.org/officeDocument/2006/relationships/image" Target="../media/image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6.xml"/><Relationship Id="rId3" Type="http://schemas.openxmlformats.org/officeDocument/2006/relationships/image" Target="../media/image3.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9.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1.xml"/><Relationship Id="rId3" Type="http://schemas.openxmlformats.org/officeDocument/2006/relationships/image" Target="../media/image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2.xml"/><Relationship Id="rId3" Type="http://schemas.openxmlformats.org/officeDocument/2006/relationships/image" Target="../media/image3.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4.xml"/><Relationship Id="rId3" Type="http://schemas.openxmlformats.org/officeDocument/2006/relationships/image" Target="../media/image22.png"/><Relationship Id="rId4" Type="http://schemas.openxmlformats.org/officeDocument/2006/relationships/image" Target="../media/image3.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5.xml"/><Relationship Id="rId3" Type="http://schemas.openxmlformats.org/officeDocument/2006/relationships/image" Target="../media/image23.png"/><Relationship Id="rId4" Type="http://schemas.openxmlformats.org/officeDocument/2006/relationships/image" Target="../media/image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 Id="rId3" Type="http://schemas.openxmlformats.org/officeDocument/2006/relationships/image" Target="../media/image24.png"/><Relationship Id="rId4" Type="http://schemas.openxmlformats.org/officeDocument/2006/relationships/image" Target="../media/image3.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8.xml"/><Relationship Id="rId3" Type="http://schemas.openxmlformats.org/officeDocument/2006/relationships/image" Target="../media/image23.png"/><Relationship Id="rId4" Type="http://schemas.openxmlformats.org/officeDocument/2006/relationships/image" Target="../media/image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9.xml"/><Relationship Id="rId3"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25.png"/><Relationship Id="rId4" Type="http://schemas.openxmlformats.org/officeDocument/2006/relationships/image" Target="../media/image3.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1.xml"/><Relationship Id="rId3" Type="http://schemas.openxmlformats.org/officeDocument/2006/relationships/image" Target="../media/image26.png"/><Relationship Id="rId4" Type="http://schemas.openxmlformats.org/officeDocument/2006/relationships/image" Target="../media/image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4.xml"/><Relationship Id="rId3" Type="http://schemas.openxmlformats.org/officeDocument/2006/relationships/image" Target="../media/image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 Id="rId3" Type="http://schemas.openxmlformats.org/officeDocument/2006/relationships/image" Target="../media/image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8.xml"/><Relationship Id="rId3" Type="http://schemas.openxmlformats.org/officeDocument/2006/relationships/image" Target="../media/image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9.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2.xml"/><Relationship Id="rId3" Type="http://schemas.openxmlformats.org/officeDocument/2006/relationships/image" Target="../media/image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3.xml"/><Relationship Id="rId3" Type="http://schemas.openxmlformats.org/officeDocument/2006/relationships/image" Target="../media/image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7.xml"/><Relationship Id="rId3" Type="http://schemas.openxmlformats.org/officeDocument/2006/relationships/image" Target="../media/image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3.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3.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 Id="rId3" Type="http://schemas.openxmlformats.org/officeDocument/2006/relationships/image" Target="../media/image3.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3.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3.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27.png"/><Relationship Id="rId4" Type="http://schemas.openxmlformats.org/officeDocument/2006/relationships/image" Target="../media/image3.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3.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3.xml"/><Relationship Id="rId3" Type="http://schemas.openxmlformats.org/officeDocument/2006/relationships/image" Target="../media/image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28.png"/><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5.png"/><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8.xml"/><Relationship Id="rId3" Type="http://schemas.openxmlformats.org/officeDocument/2006/relationships/image" Target="../media/image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5.png"/><Relationship Id="rId4" Type="http://schemas.openxmlformats.org/officeDocument/2006/relationships/image" Target="../media/image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1.xml"/><Relationship Id="rId3" Type="http://schemas.openxmlformats.org/officeDocument/2006/relationships/image" Target="../media/image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2.xml"/><Relationship Id="rId3" Type="http://schemas.openxmlformats.org/officeDocument/2006/relationships/image" Target="../media/image3.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3.xml"/><Relationship Id="rId3" Type="http://schemas.openxmlformats.org/officeDocument/2006/relationships/image" Target="../media/image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3.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6.xml"/><Relationship Id="rId3" Type="http://schemas.openxmlformats.org/officeDocument/2006/relationships/image" Target="../media/image3.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 Id="rId3" Type="http://schemas.openxmlformats.org/officeDocument/2006/relationships/image" Target="../media/image29.png"/><Relationship Id="rId4" Type="http://schemas.openxmlformats.org/officeDocument/2006/relationships/image" Target="../media/image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3.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3.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hyperlink" Target="https://doc.rust-lang.org/nightly/book/ch05-01-defining-structs.html#using-the-field-init-shorthand-when-variables-and-fields-have-the-same-name" TargetMode="External"/><Relationship Id="rId4" Type="http://schemas.openxmlformats.org/officeDocument/2006/relationships/image" Target="../media/image3.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hyperlink" Target="https://doc.rust-lang.org/nightly/book/ch05-01-defining-structs.html#using-the-field-init-shorthand-when-variables-and-fields-have-the-same-name" TargetMode="External"/><Relationship Id="rId4" Type="http://schemas.openxmlformats.org/officeDocument/2006/relationships/image" Target="../media/image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hyperlink" Target="https://doc.rust-lang.org/nightly/book/ch05-01-defining-structs.html#creating-instances-from-other-instances-with-struct-update-syntax" TargetMode="External"/><Relationship Id="rId4" Type="http://schemas.openxmlformats.org/officeDocument/2006/relationships/image" Target="../media/image3.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hyperlink" Target="https://doc.rust-lang.org/nightly/book/ch05-01-defining-structs.html#using-tuple-structs-without-named-fields-to-create-different-types" TargetMode="External"/><Relationship Id="rId4" Type="http://schemas.openxmlformats.org/officeDocument/2006/relationships/image" Target="../media/image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 Id="rId3" Type="http://schemas.openxmlformats.org/officeDocument/2006/relationships/image" Target="../media/image3.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3.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33.png"/><Relationship Id="rId4" Type="http://schemas.openxmlformats.org/officeDocument/2006/relationships/image" Target="../media/image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3.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3.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37.png"/><Relationship Id="rId4" Type="http://schemas.openxmlformats.org/officeDocument/2006/relationships/image" Target="../media/image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3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36.png"/><Relationship Id="rId4" Type="http://schemas.openxmlformats.org/officeDocument/2006/relationships/image" Target="../media/image3.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38.png"/><Relationship Id="rId4" Type="http://schemas.openxmlformats.org/officeDocument/2006/relationships/image" Target="../media/image3.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39.png"/><Relationship Id="rId4" Type="http://schemas.openxmlformats.org/officeDocument/2006/relationships/image" Target="../media/image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40.png"/><Relationship Id="rId4" Type="http://schemas.openxmlformats.org/officeDocument/2006/relationships/image" Target="../media/image3.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3.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3.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41.png"/><Relationship Id="rId4" Type="http://schemas.openxmlformats.org/officeDocument/2006/relationships/image" Target="../media/image3.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3.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3.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42.png"/><Relationship Id="rId4" Type="http://schemas.openxmlformats.org/officeDocument/2006/relationships/image" Target="../media/image3.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3.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43.png"/><Relationship Id="rId4" Type="http://schemas.openxmlformats.org/officeDocument/2006/relationships/image" Target="../media/image3.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44.png"/><Relationship Id="rId4" Type="http://schemas.openxmlformats.org/officeDocument/2006/relationships/image" Target="../media/image3.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3.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45.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30.xml.rels><?xml version="1.0" encoding="UTF-8" standalone="yes"?><Relationships xmlns="http://schemas.openxmlformats.org/package/2006/relationships"><Relationship Id="rId11" Type="http://schemas.openxmlformats.org/officeDocument/2006/relationships/hyperlink" Target="https://doc.rust-lang.org/book/ch16-00-concurrency.html" TargetMode="External"/><Relationship Id="rId10" Type="http://schemas.openxmlformats.org/officeDocument/2006/relationships/hyperlink" Target="https://doc.rust-lang.org/book/ch13-01-closures.html" TargetMode="External"/><Relationship Id="rId13" Type="http://schemas.openxmlformats.org/officeDocument/2006/relationships/hyperlink" Target="https://doc.rust-lang.org/book/ch16-01-threads.html" TargetMode="External"/><Relationship Id="rId12" Type="http://schemas.openxmlformats.org/officeDocument/2006/relationships/hyperlink" Target="https://doc.rust-lang.org/book/ch16-00-concurrency.html" TargetMode="External"/><Relationship Id="rId1" Type="http://schemas.openxmlformats.org/officeDocument/2006/relationships/slideLayout" Target="../slideLayouts/slideLayout12.xml"/><Relationship Id="rId2" Type="http://schemas.openxmlformats.org/officeDocument/2006/relationships/notesSlide" Target="../notesSlides/notesSlide230.xml"/><Relationship Id="rId3" Type="http://schemas.openxmlformats.org/officeDocument/2006/relationships/hyperlink" Target="https://doc.rust-lang.org/book/ch10-00-generics.html" TargetMode="External"/><Relationship Id="rId4" Type="http://schemas.openxmlformats.org/officeDocument/2006/relationships/hyperlink" Target="https://doc.rust-lang.org/book/ch10-00-generics.html" TargetMode="External"/><Relationship Id="rId9" Type="http://schemas.openxmlformats.org/officeDocument/2006/relationships/hyperlink" Target="https://doc.rust-lang.org/book/ch13-00-functional-features.html" TargetMode="External"/><Relationship Id="rId15" Type="http://schemas.openxmlformats.org/officeDocument/2006/relationships/hyperlink" Target="https://doc.rust-lang.org/book/ch16-01-threads.html" TargetMode="External"/><Relationship Id="rId14" Type="http://schemas.openxmlformats.org/officeDocument/2006/relationships/hyperlink" Target="https://doc.rust-lang.org/book/ch16-01-threads.html" TargetMode="External"/><Relationship Id="rId17" Type="http://schemas.openxmlformats.org/officeDocument/2006/relationships/image" Target="../media/image3.png"/><Relationship Id="rId16" Type="http://schemas.openxmlformats.org/officeDocument/2006/relationships/hyperlink" Target="https://doc.rust-lang.org/book/ch13-01-closures.html" TargetMode="External"/><Relationship Id="rId5" Type="http://schemas.openxmlformats.org/officeDocument/2006/relationships/hyperlink" Target="https://doc.rust-lang.org/book/ch10-01-syntax.html" TargetMode="External"/><Relationship Id="rId6" Type="http://schemas.openxmlformats.org/officeDocument/2006/relationships/hyperlink" Target="https://doc.rust-lang.org/book/ch10-01-syntax.html" TargetMode="External"/><Relationship Id="rId7" Type="http://schemas.openxmlformats.org/officeDocument/2006/relationships/hyperlink" Target="https://doc.rust-lang.org/book/ch10-01-syntax.html" TargetMode="External"/><Relationship Id="rId8" Type="http://schemas.openxmlformats.org/officeDocument/2006/relationships/hyperlink" Target="https://doc.rust-lang.org/book/ch10-03-lifetime-syntax.html" TargetMode="Externa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1.xml"/><Relationship Id="rId3" Type="http://schemas.openxmlformats.org/officeDocument/2006/relationships/image" Target="../media/image3.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2.xml"/><Relationship Id="rId3" Type="http://schemas.openxmlformats.org/officeDocument/2006/relationships/image" Target="../media/image3.pn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3.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3.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3.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3.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3.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3.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3.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3.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3.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3.pn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3.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 Id="rId3" Type="http://schemas.openxmlformats.org/officeDocument/2006/relationships/image" Target="../media/image46.png"/><Relationship Id="rId4" Type="http://schemas.openxmlformats.org/officeDocument/2006/relationships/image" Target="../media/image3.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 Id="rId3" Type="http://schemas.openxmlformats.org/officeDocument/2006/relationships/image" Target="../media/image3.pn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3.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3.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 Id="rId3" Type="http://schemas.openxmlformats.org/officeDocument/2006/relationships/image" Target="../media/image3.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 Id="rId3" Type="http://schemas.openxmlformats.org/officeDocument/2006/relationships/image" Target="../media/image3.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6.xml"/><Relationship Id="rId3" Type="http://schemas.openxmlformats.org/officeDocument/2006/relationships/image" Target="../media/image3.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 Id="rId3" Type="http://schemas.openxmlformats.org/officeDocument/2006/relationships/image" Target="../media/image3.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 Id="rId3" Type="http://schemas.openxmlformats.org/officeDocument/2006/relationships/image" Target="../media/image3.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0.xml"/><Relationship Id="rId3" Type="http://schemas.openxmlformats.org/officeDocument/2006/relationships/image" Target="../media/image3.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 Id="rId3" Type="http://schemas.openxmlformats.org/officeDocument/2006/relationships/image" Target="../media/image3.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 Id="rId3" Type="http://schemas.openxmlformats.org/officeDocument/2006/relationships/image" Target="../media/image3.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 Id="rId3" Type="http://schemas.openxmlformats.org/officeDocument/2006/relationships/image" Target="../media/image3.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 Id="rId3" Type="http://schemas.openxmlformats.org/officeDocument/2006/relationships/image" Target="../media/image47.png"/><Relationship Id="rId4" Type="http://schemas.openxmlformats.org/officeDocument/2006/relationships/image" Target="../media/image3.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5.xml"/><Relationship Id="rId3" Type="http://schemas.openxmlformats.org/officeDocument/2006/relationships/image" Target="../media/image3.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 Id="rId3" Type="http://schemas.openxmlformats.org/officeDocument/2006/relationships/image" Target="../media/image3.png"/></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 Id="rId3" Type="http://schemas.openxmlformats.org/officeDocument/2006/relationships/image" Target="../media/image48.png"/><Relationship Id="rId4" Type="http://schemas.openxmlformats.org/officeDocument/2006/relationships/image" Target="../media/image3.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image" Target="../media/image3.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3.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3.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2.xml"/><Relationship Id="rId3" Type="http://schemas.openxmlformats.org/officeDocument/2006/relationships/image" Target="../media/image51.png"/><Relationship Id="rId4" Type="http://schemas.openxmlformats.org/officeDocument/2006/relationships/image" Target="../media/image3.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image" Target="../media/image3.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3.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5.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3.png"/></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 Id="rId3" Type="http://schemas.openxmlformats.org/officeDocument/2006/relationships/image" Target="../media/image54.png"/><Relationship Id="rId4" Type="http://schemas.openxmlformats.org/officeDocument/2006/relationships/image" Target="../media/image3.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65.png"/><Relationship Id="rId4" Type="http://schemas.openxmlformats.org/officeDocument/2006/relationships/image" Target="../media/image3.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55.png"/><Relationship Id="rId4" Type="http://schemas.openxmlformats.org/officeDocument/2006/relationships/image" Target="../media/image3.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9.xml"/><Relationship Id="rId3" Type="http://schemas.openxmlformats.org/officeDocument/2006/relationships/image" Target="../media/image56.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 Id="rId3" Type="http://schemas.openxmlformats.org/officeDocument/2006/relationships/image" Target="../media/image57.png"/><Relationship Id="rId4" Type="http://schemas.openxmlformats.org/officeDocument/2006/relationships/image" Target="../media/image3.pn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1.xml"/><Relationship Id="rId3" Type="http://schemas.openxmlformats.org/officeDocument/2006/relationships/image" Target="../media/image58.png"/><Relationship Id="rId4" Type="http://schemas.openxmlformats.org/officeDocument/2006/relationships/image" Target="../media/image3.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2.xml"/><Relationship Id="rId3" Type="http://schemas.openxmlformats.org/officeDocument/2006/relationships/image" Target="../media/image60.png"/><Relationship Id="rId4" Type="http://schemas.openxmlformats.org/officeDocument/2006/relationships/image" Target="../media/image3.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3.xml"/><Relationship Id="rId3" Type="http://schemas.openxmlformats.org/officeDocument/2006/relationships/image" Target="../media/image59.png"/><Relationship Id="rId4" Type="http://schemas.openxmlformats.org/officeDocument/2006/relationships/image" Target="../media/image3.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4.xml"/><Relationship Id="rId3" Type="http://schemas.openxmlformats.org/officeDocument/2006/relationships/image" Target="../media/image61.png"/><Relationship Id="rId4" Type="http://schemas.openxmlformats.org/officeDocument/2006/relationships/image" Target="../media/image3.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5.xml"/><Relationship Id="rId3" Type="http://schemas.openxmlformats.org/officeDocument/2006/relationships/image" Target="../media/image64.png"/><Relationship Id="rId4" Type="http://schemas.openxmlformats.org/officeDocument/2006/relationships/image" Target="../media/image3.pn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6.xml"/><Relationship Id="rId3" Type="http://schemas.openxmlformats.org/officeDocument/2006/relationships/image" Target="../media/image62.png"/><Relationship Id="rId4" Type="http://schemas.openxmlformats.org/officeDocument/2006/relationships/image" Target="../media/image3.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7.xml"/><Relationship Id="rId3" Type="http://schemas.openxmlformats.org/officeDocument/2006/relationships/image" Target="../media/image63.png"/><Relationship Id="rId4" Type="http://schemas.openxmlformats.org/officeDocument/2006/relationships/image" Target="../media/image3.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8.xml"/><Relationship Id="rId3" Type="http://schemas.openxmlformats.org/officeDocument/2006/relationships/image" Target="../media/image68.png"/><Relationship Id="rId4" Type="http://schemas.openxmlformats.org/officeDocument/2006/relationships/image" Target="../media/image3.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9.xml"/><Relationship Id="rId3" Type="http://schemas.openxmlformats.org/officeDocument/2006/relationships/image" Target="../media/image66.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0.xml"/><Relationship Id="rId3" Type="http://schemas.openxmlformats.org/officeDocument/2006/relationships/image" Target="../media/image3.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1.xml"/><Relationship Id="rId3" Type="http://schemas.openxmlformats.org/officeDocument/2006/relationships/image" Target="../media/image69.png"/><Relationship Id="rId4" Type="http://schemas.openxmlformats.org/officeDocument/2006/relationships/image" Target="../media/image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2.xml"/><Relationship Id="rId3" Type="http://schemas.openxmlformats.org/officeDocument/2006/relationships/image" Target="../media/image67.png"/><Relationship Id="rId4" Type="http://schemas.openxmlformats.org/officeDocument/2006/relationships/image" Target="../media/image72.png"/><Relationship Id="rId5" Type="http://schemas.openxmlformats.org/officeDocument/2006/relationships/image" Target="../media/image3.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3.xml"/><Relationship Id="rId3" Type="http://schemas.openxmlformats.org/officeDocument/2006/relationships/image" Target="../media/image71.png"/><Relationship Id="rId4" Type="http://schemas.openxmlformats.org/officeDocument/2006/relationships/image" Target="../media/image3.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4.xml"/><Relationship Id="rId3" Type="http://schemas.openxmlformats.org/officeDocument/2006/relationships/image" Target="../media/image70.png"/><Relationship Id="rId4" Type="http://schemas.openxmlformats.org/officeDocument/2006/relationships/image" Target="../media/image3.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5.xml"/><Relationship Id="rId3" Type="http://schemas.openxmlformats.org/officeDocument/2006/relationships/image" Target="../media/image3.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6.xml"/><Relationship Id="rId3" Type="http://schemas.openxmlformats.org/officeDocument/2006/relationships/image" Target="../media/image3.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7.xml"/><Relationship Id="rId3" Type="http://schemas.openxmlformats.org/officeDocument/2006/relationships/image" Target="../media/image3.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8.xml"/><Relationship Id="rId3" Type="http://schemas.openxmlformats.org/officeDocument/2006/relationships/image" Target="../media/image75.png"/><Relationship Id="rId4" Type="http://schemas.openxmlformats.org/officeDocument/2006/relationships/image" Target="../media/image3.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9.xml"/><Relationship Id="rId3" Type="http://schemas.openxmlformats.org/officeDocument/2006/relationships/image" Target="../media/image73.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0.xml"/><Relationship Id="rId3" Type="http://schemas.openxmlformats.org/officeDocument/2006/relationships/image" Target="../media/image74.png"/><Relationship Id="rId4" Type="http://schemas.openxmlformats.org/officeDocument/2006/relationships/image" Target="../media/image3.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1.xml"/><Relationship Id="rId3" Type="http://schemas.openxmlformats.org/officeDocument/2006/relationships/image" Target="../media/image3.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2.xml"/><Relationship Id="rId3" Type="http://schemas.openxmlformats.org/officeDocument/2006/relationships/image" Target="../media/image3.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3.xml"/><Relationship Id="rId3" Type="http://schemas.openxmlformats.org/officeDocument/2006/relationships/image" Target="../media/image74.png"/><Relationship Id="rId4" Type="http://schemas.openxmlformats.org/officeDocument/2006/relationships/image" Target="../media/image3.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4.xml"/><Relationship Id="rId3" Type="http://schemas.openxmlformats.org/officeDocument/2006/relationships/image" Target="../media/image74.png"/><Relationship Id="rId4" Type="http://schemas.openxmlformats.org/officeDocument/2006/relationships/image" Target="../media/image3.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5.xml"/><Relationship Id="rId3" Type="http://schemas.openxmlformats.org/officeDocument/2006/relationships/image" Target="../media/image76.png"/><Relationship Id="rId4" Type="http://schemas.openxmlformats.org/officeDocument/2006/relationships/image" Target="../media/image3.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6.xml"/><Relationship Id="rId3" Type="http://schemas.openxmlformats.org/officeDocument/2006/relationships/image" Target="../media/image76.png"/><Relationship Id="rId4" Type="http://schemas.openxmlformats.org/officeDocument/2006/relationships/image" Target="../media/image3.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7.xml"/><Relationship Id="rId3" Type="http://schemas.openxmlformats.org/officeDocument/2006/relationships/image" Target="../media/image79.png"/><Relationship Id="rId4" Type="http://schemas.openxmlformats.org/officeDocument/2006/relationships/image" Target="../media/image3.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8.xml"/><Relationship Id="rId3" Type="http://schemas.openxmlformats.org/officeDocument/2006/relationships/image" Target="../media/image77.png"/><Relationship Id="rId4" Type="http://schemas.openxmlformats.org/officeDocument/2006/relationships/image" Target="../media/image3.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9.xml"/><Relationship Id="rId3" Type="http://schemas.openxmlformats.org/officeDocument/2006/relationships/image" Target="../media/image8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0.xml"/><Relationship Id="rId3" Type="http://schemas.openxmlformats.org/officeDocument/2006/relationships/image" Target="../media/image78.png"/><Relationship Id="rId4" Type="http://schemas.openxmlformats.org/officeDocument/2006/relationships/image" Target="../media/image3.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1.xml"/><Relationship Id="rId3" Type="http://schemas.openxmlformats.org/officeDocument/2006/relationships/image" Target="../media/image3.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2.xml"/><Relationship Id="rId3" Type="http://schemas.openxmlformats.org/officeDocument/2006/relationships/image" Target="../media/image80.png"/><Relationship Id="rId4" Type="http://schemas.openxmlformats.org/officeDocument/2006/relationships/image" Target="../media/image3.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3.xml"/><Relationship Id="rId3" Type="http://schemas.openxmlformats.org/officeDocument/2006/relationships/image" Target="../media/image82.png"/><Relationship Id="rId4" Type="http://schemas.openxmlformats.org/officeDocument/2006/relationships/image" Target="../media/image3.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4.xml"/><Relationship Id="rId3" Type="http://schemas.openxmlformats.org/officeDocument/2006/relationships/image" Target="../media/image82.png"/><Relationship Id="rId4" Type="http://schemas.openxmlformats.org/officeDocument/2006/relationships/image" Target="../media/image3.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5.xml"/><Relationship Id="rId3" Type="http://schemas.openxmlformats.org/officeDocument/2006/relationships/image" Target="../media/image83.png"/><Relationship Id="rId4" Type="http://schemas.openxmlformats.org/officeDocument/2006/relationships/image" Target="../media/image3.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6.xml"/><Relationship Id="rId3" Type="http://schemas.openxmlformats.org/officeDocument/2006/relationships/image" Target="../media/image3.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7.xml"/><Relationship Id="rId3" Type="http://schemas.openxmlformats.org/officeDocument/2006/relationships/image" Target="../media/image3.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8.xml"/><Relationship Id="rId3" Type="http://schemas.openxmlformats.org/officeDocument/2006/relationships/image" Target="../media/image3.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9.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0.xml"/><Relationship Id="rId3" Type="http://schemas.openxmlformats.org/officeDocument/2006/relationships/image" Target="../media/image3.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1.xml"/><Relationship Id="rId3" Type="http://schemas.openxmlformats.org/officeDocument/2006/relationships/image" Target="../media/image3.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2.xml"/><Relationship Id="rId3" Type="http://schemas.openxmlformats.org/officeDocument/2006/relationships/image" Target="../media/image86.png"/><Relationship Id="rId4" Type="http://schemas.openxmlformats.org/officeDocument/2006/relationships/image" Target="../media/image3.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3.xml"/><Relationship Id="rId3" Type="http://schemas.openxmlformats.org/officeDocument/2006/relationships/image" Target="../media/image87.png"/><Relationship Id="rId4" Type="http://schemas.openxmlformats.org/officeDocument/2006/relationships/image" Target="../media/image84.png"/><Relationship Id="rId5" Type="http://schemas.openxmlformats.org/officeDocument/2006/relationships/image" Target="../media/image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4.xml"/><Relationship Id="rId3" Type="http://schemas.openxmlformats.org/officeDocument/2006/relationships/image" Target="../media/image85.png"/><Relationship Id="rId4" Type="http://schemas.openxmlformats.org/officeDocument/2006/relationships/image" Target="../media/image3.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5.xml"/><Relationship Id="rId3" Type="http://schemas.openxmlformats.org/officeDocument/2006/relationships/image" Target="../media/image89.png"/><Relationship Id="rId4" Type="http://schemas.openxmlformats.org/officeDocument/2006/relationships/image" Target="../media/image3.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6.xml"/><Relationship Id="rId3" Type="http://schemas.openxmlformats.org/officeDocument/2006/relationships/image" Target="../media/image88.png"/><Relationship Id="rId4" Type="http://schemas.openxmlformats.org/officeDocument/2006/relationships/image" Target="../media/image3.pn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7.xml"/><Relationship Id="rId3" Type="http://schemas.openxmlformats.org/officeDocument/2006/relationships/image" Target="../media/image90.png"/><Relationship Id="rId4" Type="http://schemas.openxmlformats.org/officeDocument/2006/relationships/image" Target="../media/image3.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8.xml"/><Relationship Id="rId3" Type="http://schemas.openxmlformats.org/officeDocument/2006/relationships/image" Target="../media/image3.png"/></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9.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0.xml"/><Relationship Id="rId3" Type="http://schemas.openxmlformats.org/officeDocument/2006/relationships/image" Target="../media/image3.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1.xml"/><Relationship Id="rId3" Type="http://schemas.openxmlformats.org/officeDocument/2006/relationships/image" Target="../media/image3.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2.xml"/><Relationship Id="rId3" Type="http://schemas.openxmlformats.org/officeDocument/2006/relationships/image" Target="../media/image3.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3.xml"/><Relationship Id="rId3" Type="http://schemas.openxmlformats.org/officeDocument/2006/relationships/image" Target="../media/image3.pn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4.xml"/><Relationship Id="rId3" Type="http://schemas.openxmlformats.org/officeDocument/2006/relationships/image" Target="../media/image3.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5.xml"/><Relationship Id="rId3" Type="http://schemas.openxmlformats.org/officeDocument/2006/relationships/image" Target="../media/image3.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6.xml"/><Relationship Id="rId3" Type="http://schemas.openxmlformats.org/officeDocument/2006/relationships/image" Target="../media/image3.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7.xml"/><Relationship Id="rId3" Type="http://schemas.openxmlformats.org/officeDocument/2006/relationships/image" Target="../media/image3.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8.xml"/><Relationship Id="rId3" Type="http://schemas.openxmlformats.org/officeDocument/2006/relationships/image" Target="../media/image3.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9.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3.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0.xml"/><Relationship Id="rId3" Type="http://schemas.openxmlformats.org/officeDocument/2006/relationships/image" Target="../media/image3.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1.xml"/><Relationship Id="rId3" Type="http://schemas.openxmlformats.org/officeDocument/2006/relationships/image" Target="../media/image3.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2.xml"/><Relationship Id="rId3" Type="http://schemas.openxmlformats.org/officeDocument/2006/relationships/image" Target="../media/image3.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3.xml"/><Relationship Id="rId3" Type="http://schemas.openxmlformats.org/officeDocument/2006/relationships/image" Target="../media/image3.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4.xml"/><Relationship Id="rId3" Type="http://schemas.openxmlformats.org/officeDocument/2006/relationships/image" Target="../media/image3.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5.xml"/><Relationship Id="rId3" Type="http://schemas.openxmlformats.org/officeDocument/2006/relationships/image" Target="../media/image3.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6.xml"/><Relationship Id="rId3" Type="http://schemas.openxmlformats.org/officeDocument/2006/relationships/image" Target="../media/image3.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7.xml"/><Relationship Id="rId3" Type="http://schemas.openxmlformats.org/officeDocument/2006/relationships/image" Target="../media/image3.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8.xml"/><Relationship Id="rId3" Type="http://schemas.openxmlformats.org/officeDocument/2006/relationships/image" Target="../media/image3.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3.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0.xml"/><Relationship Id="rId3" Type="http://schemas.openxmlformats.org/officeDocument/2006/relationships/image" Target="../media/image3.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1.xml"/><Relationship Id="rId3" Type="http://schemas.openxmlformats.org/officeDocument/2006/relationships/image" Target="../media/image3.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2.xml"/><Relationship Id="rId3" Type="http://schemas.openxmlformats.org/officeDocument/2006/relationships/image" Target="../media/image3.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3.xml"/><Relationship Id="rId3" Type="http://schemas.openxmlformats.org/officeDocument/2006/relationships/image" Target="../media/image3.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4.xml"/><Relationship Id="rId3" Type="http://schemas.openxmlformats.org/officeDocument/2006/relationships/image" Target="../media/image3.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5.xml"/><Relationship Id="rId3" Type="http://schemas.openxmlformats.org/officeDocument/2006/relationships/image" Target="../media/image3.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6.xml"/><Relationship Id="rId3" Type="http://schemas.openxmlformats.org/officeDocument/2006/relationships/image" Target="../media/image3.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8.xml"/><Relationship Id="rId3" Type="http://schemas.openxmlformats.org/officeDocument/2006/relationships/image" Target="../media/image3.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9.xml"/><Relationship Id="rId3" Type="http://schemas.openxmlformats.org/officeDocument/2006/relationships/image" Target="../media/image3.png"/><Relationship Id="rId4" Type="http://schemas.openxmlformats.org/officeDocument/2006/relationships/image" Target="../media/image9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0.xml"/><Relationship Id="rId3" Type="http://schemas.openxmlformats.org/officeDocument/2006/relationships/image" Target="../media/image3.pn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1.xml"/><Relationship Id="rId3" Type="http://schemas.openxmlformats.org/officeDocument/2006/relationships/image" Target="../media/image3.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2.xml"/><Relationship Id="rId3" Type="http://schemas.openxmlformats.org/officeDocument/2006/relationships/image" Target="../media/image3.png"/></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3.xml"/><Relationship Id="rId3" Type="http://schemas.openxmlformats.org/officeDocument/2006/relationships/image" Target="../media/image3.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4.xml"/><Relationship Id="rId3" Type="http://schemas.openxmlformats.org/officeDocument/2006/relationships/image" Target="../media/image3.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5.xml"/><Relationship Id="rId3" Type="http://schemas.openxmlformats.org/officeDocument/2006/relationships/image" Target="../media/image3.png"/></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6.xml"/><Relationship Id="rId3" Type="http://schemas.openxmlformats.org/officeDocument/2006/relationships/image" Target="../media/image3.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7.xml"/><Relationship Id="rId3" Type="http://schemas.openxmlformats.org/officeDocument/2006/relationships/image" Target="../media/image3.png"/></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9.xml"/><Relationship Id="rId3"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0.xml"/><Relationship Id="rId3" Type="http://schemas.openxmlformats.org/officeDocument/2006/relationships/image" Target="../media/image3.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1.xml"/><Relationship Id="rId3" Type="http://schemas.openxmlformats.org/officeDocument/2006/relationships/image" Target="../media/image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2.xml"/><Relationship Id="rId3" Type="http://schemas.openxmlformats.org/officeDocument/2006/relationships/image" Target="../media/image3.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3.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4.xml"/><Relationship Id="rId3" Type="http://schemas.openxmlformats.org/officeDocument/2006/relationships/image" Target="../media/image3.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5.xml"/><Relationship Id="rId3" Type="http://schemas.openxmlformats.org/officeDocument/2006/relationships/image" Target="../media/image3.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6.xml"/><Relationship Id="rId3" Type="http://schemas.openxmlformats.org/officeDocument/2006/relationships/image" Target="../media/image3.png"/></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7.xml"/><Relationship Id="rId3" Type="http://schemas.openxmlformats.org/officeDocument/2006/relationships/image" Target="../media/image3.png"/></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8.xml"/><Relationship Id="rId3" Type="http://schemas.openxmlformats.org/officeDocument/2006/relationships/image" Target="../media/image3.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9.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0.xml"/><Relationship Id="rId3" Type="http://schemas.openxmlformats.org/officeDocument/2006/relationships/image" Target="../media/image3.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1.xml"/><Relationship Id="rId3" Type="http://schemas.openxmlformats.org/officeDocument/2006/relationships/image" Target="../media/image3.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2.xml"/><Relationship Id="rId3" Type="http://schemas.openxmlformats.org/officeDocument/2006/relationships/image" Target="../media/image3.pn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3.xml"/><Relationship Id="rId3" Type="http://schemas.openxmlformats.org/officeDocument/2006/relationships/image" Target="../media/image3.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4.xml"/><Relationship Id="rId3" Type="http://schemas.openxmlformats.org/officeDocument/2006/relationships/image" Target="../media/image3.pn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5.xml"/><Relationship Id="rId3" Type="http://schemas.openxmlformats.org/officeDocument/2006/relationships/image" Target="../media/image3.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6.xml"/><Relationship Id="rId3" Type="http://schemas.openxmlformats.org/officeDocument/2006/relationships/image" Target="../media/image3.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7.xml"/><Relationship Id="rId3" Type="http://schemas.openxmlformats.org/officeDocument/2006/relationships/image" Target="../media/image3.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8.xml"/><Relationship Id="rId3" Type="http://schemas.openxmlformats.org/officeDocument/2006/relationships/image" Target="../media/image3.pn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9.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3.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0.xml"/><Relationship Id="rId3" Type="http://schemas.openxmlformats.org/officeDocument/2006/relationships/image" Target="../media/image3.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1.xml"/><Relationship Id="rId3" Type="http://schemas.openxmlformats.org/officeDocument/2006/relationships/image" Target="../media/image3.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2.xml"/><Relationship Id="rId3" Type="http://schemas.openxmlformats.org/officeDocument/2006/relationships/image" Target="../media/image3.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3.xml"/><Relationship Id="rId3" Type="http://schemas.openxmlformats.org/officeDocument/2006/relationships/image" Target="../media/image3.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4.xml"/><Relationship Id="rId3" Type="http://schemas.openxmlformats.org/officeDocument/2006/relationships/image" Target="../media/image3.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5.xml"/><Relationship Id="rId3" Type="http://schemas.openxmlformats.org/officeDocument/2006/relationships/image" Target="../media/image3.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6.xml"/><Relationship Id="rId3" Type="http://schemas.openxmlformats.org/officeDocument/2006/relationships/image" Target="../media/image3.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7.xml"/><Relationship Id="rId3" Type="http://schemas.openxmlformats.org/officeDocument/2006/relationships/image" Target="../media/image3.pn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8.xml"/><Relationship Id="rId3" Type="http://schemas.openxmlformats.org/officeDocument/2006/relationships/image" Target="../media/image3.pn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0.xml"/><Relationship Id="rId3" Type="http://schemas.openxmlformats.org/officeDocument/2006/relationships/image" Target="../media/image3.png"/></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1.xml"/><Relationship Id="rId3" Type="http://schemas.openxmlformats.org/officeDocument/2006/relationships/image" Target="../media/image3.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2.xml"/><Relationship Id="rId3" Type="http://schemas.openxmlformats.org/officeDocument/2006/relationships/image" Target="../media/image3.pn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3.xml"/><Relationship Id="rId3" Type="http://schemas.openxmlformats.org/officeDocument/2006/relationships/image" Target="../media/image3.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4.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5.xml"/><Relationship Id="rId3" Type="http://schemas.openxmlformats.org/officeDocument/2006/relationships/image" Target="../media/image3.png"/></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6.xml"/><Relationship Id="rId3" Type="http://schemas.openxmlformats.org/officeDocument/2006/relationships/image" Target="../media/image3.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7.xml"/><Relationship Id="rId3" Type="http://schemas.openxmlformats.org/officeDocument/2006/relationships/image" Target="../media/image3.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8.xml"/><Relationship Id="rId3" Type="http://schemas.openxmlformats.org/officeDocument/2006/relationships/image" Target="../media/image3.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9.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0.xml"/><Relationship Id="rId3" Type="http://schemas.openxmlformats.org/officeDocument/2006/relationships/image" Target="../media/image3.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1.xml"/><Relationship Id="rId3" Type="http://schemas.openxmlformats.org/officeDocument/2006/relationships/image" Target="../media/image3.pn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2.xml"/><Relationship Id="rId3" Type="http://schemas.openxmlformats.org/officeDocument/2006/relationships/image" Target="../media/image3.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3.xml"/><Relationship Id="rId3" Type="http://schemas.openxmlformats.org/officeDocument/2006/relationships/image" Target="../media/image3.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4.xml"/><Relationship Id="rId3" Type="http://schemas.openxmlformats.org/officeDocument/2006/relationships/image" Target="../media/image3.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5.xml"/><Relationship Id="rId3" Type="http://schemas.openxmlformats.org/officeDocument/2006/relationships/image" Target="../media/image3.pn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7.xml"/><Relationship Id="rId3" Type="http://schemas.openxmlformats.org/officeDocument/2006/relationships/image" Target="../media/image3.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8.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9.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0.xml"/><Relationship Id="rId3" Type="http://schemas.openxmlformats.org/officeDocument/2006/relationships/image" Target="../media/image3.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1.xml"/><Relationship Id="rId3" Type="http://schemas.openxmlformats.org/officeDocument/2006/relationships/image" Target="../media/image3.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2.xml"/><Relationship Id="rId3" Type="http://schemas.openxmlformats.org/officeDocument/2006/relationships/image" Target="../media/image3.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3.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4.xml"/><Relationship Id="rId3" Type="http://schemas.openxmlformats.org/officeDocument/2006/relationships/image" Target="../media/image3.pn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5.xml"/><Relationship Id="rId3" Type="http://schemas.openxmlformats.org/officeDocument/2006/relationships/image" Target="../media/image3.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6.xml"/><Relationship Id="rId3" Type="http://schemas.openxmlformats.org/officeDocument/2006/relationships/image" Target="../media/image3.png"/></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7.xml"/><Relationship Id="rId3" Type="http://schemas.openxmlformats.org/officeDocument/2006/relationships/image" Target="../media/image3.png"/></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8.xml"/><Relationship Id="rId3" Type="http://schemas.openxmlformats.org/officeDocument/2006/relationships/image" Target="../media/image3.png"/></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0.xml"/><Relationship Id="rId3" Type="http://schemas.openxmlformats.org/officeDocument/2006/relationships/image" Target="../media/image3.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1.xml"/><Relationship Id="rId3" Type="http://schemas.openxmlformats.org/officeDocument/2006/relationships/image" Target="../media/image3.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2.xml"/><Relationship Id="rId3" Type="http://schemas.openxmlformats.org/officeDocument/2006/relationships/image" Target="../media/image3.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3.xml"/><Relationship Id="rId3" Type="http://schemas.openxmlformats.org/officeDocument/2006/relationships/image" Target="../media/image3.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4.xml"/><Relationship Id="rId3" Type="http://schemas.openxmlformats.org/officeDocument/2006/relationships/image" Target="../media/image3.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5.xml"/><Relationship Id="rId3" Type="http://schemas.openxmlformats.org/officeDocument/2006/relationships/image" Target="../media/image3.png"/></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6.xml"/><Relationship Id="rId3" Type="http://schemas.openxmlformats.org/officeDocument/2006/relationships/image" Target="../media/image3.png"/></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7.xml"/><Relationship Id="rId3" Type="http://schemas.openxmlformats.org/officeDocument/2006/relationships/image" Target="../media/image3.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8.xml"/><Relationship Id="rId3" Type="http://schemas.openxmlformats.org/officeDocument/2006/relationships/image" Target="../media/image3.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9.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1.xml"/><Relationship Id="rId3" Type="http://schemas.openxmlformats.org/officeDocument/2006/relationships/image" Target="../media/image3.png"/></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2.xml"/><Relationship Id="rId3" Type="http://schemas.openxmlformats.org/officeDocument/2006/relationships/image" Target="../media/image3.png"/></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3.xml"/><Relationship Id="rId3" Type="http://schemas.openxmlformats.org/officeDocument/2006/relationships/image" Target="../media/image3.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4.xml"/><Relationship Id="rId3" Type="http://schemas.openxmlformats.org/officeDocument/2006/relationships/image" Target="../media/image3.png"/></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5.xml"/><Relationship Id="rId3" Type="http://schemas.openxmlformats.org/officeDocument/2006/relationships/image" Target="../media/image3.png"/></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6.xml"/><Relationship Id="rId3" Type="http://schemas.openxmlformats.org/officeDocument/2006/relationships/image" Target="../media/image3.png"/></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7.xml"/><Relationship Id="rId3" Type="http://schemas.openxmlformats.org/officeDocument/2006/relationships/image" Target="../media/image3.png"/></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8.xml"/><Relationship Id="rId3" Type="http://schemas.openxmlformats.org/officeDocument/2006/relationships/image" Target="../media/image3.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9.xml"/><Relationship Id="rId3" Type="http://schemas.openxmlformats.org/officeDocument/2006/relationships/image" Target="../media/image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png"/></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0.xml"/><Relationship Id="rId3" Type="http://schemas.openxmlformats.org/officeDocument/2006/relationships/image" Target="../media/image3.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1.xml"/><Relationship Id="rId3" Type="http://schemas.openxmlformats.org/officeDocument/2006/relationships/image" Target="../media/image3.png"/></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2.xml"/><Relationship Id="rId3" Type="http://schemas.openxmlformats.org/officeDocument/2006/relationships/image" Target="../media/image3.png"/></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3.xml"/><Relationship Id="rId3" Type="http://schemas.openxmlformats.org/officeDocument/2006/relationships/image" Target="../media/image3.png"/><Relationship Id="rId4" Type="http://schemas.openxmlformats.org/officeDocument/2006/relationships/hyperlink" Target="https://doc.rust-lang.org/book/ch02-00-guessing-game-tutorial.html#handling-potential-failure-with-the-result-type" TargetMode="Externa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4.xml"/><Relationship Id="rId3" Type="http://schemas.openxmlformats.org/officeDocument/2006/relationships/image" Target="../media/image3.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5.xml"/><Relationship Id="rId3" Type="http://schemas.openxmlformats.org/officeDocument/2006/relationships/image" Target="../media/image3.pn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6.xml"/><Relationship Id="rId3" Type="http://schemas.openxmlformats.org/officeDocument/2006/relationships/image" Target="../media/image3.png"/></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9.xml"/><Relationship Id="rId3" Type="http://schemas.openxmlformats.org/officeDocument/2006/relationships/image" Target="../media/image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0.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1.xml"/><Relationship Id="rId3" Type="http://schemas.openxmlformats.org/officeDocument/2006/relationships/image" Target="../media/image3.png"/></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2.xml"/><Relationship Id="rId3" Type="http://schemas.openxmlformats.org/officeDocument/2006/relationships/image" Target="../media/image3.png"/></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6.xml"/><Relationship Id="rId3" Type="http://schemas.openxmlformats.org/officeDocument/2006/relationships/image" Target="../media/image3.png"/></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7.xml"/><Relationship Id="rId3" Type="http://schemas.openxmlformats.org/officeDocument/2006/relationships/image" Target="../media/image3.png"/></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8.xml"/><Relationship Id="rId3" Type="http://schemas.openxmlformats.org/officeDocument/2006/relationships/image" Target="../media/image3.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9.xml"/><Relationship Id="rId3" Type="http://schemas.openxmlformats.org/officeDocument/2006/relationships/image" Target="../media/image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0.xml"/><Relationship Id="rId3" Type="http://schemas.openxmlformats.org/officeDocument/2006/relationships/image" Target="../media/image3.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1.xml"/><Relationship Id="rId3" Type="http://schemas.openxmlformats.org/officeDocument/2006/relationships/image" Target="../media/image3.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2.xml"/><Relationship Id="rId3" Type="http://schemas.openxmlformats.org/officeDocument/2006/relationships/image" Target="../media/image3.png"/></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4.xml"/><Relationship Id="rId3" Type="http://schemas.openxmlformats.org/officeDocument/2006/relationships/image" Target="../media/image3.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5.xml"/><Relationship Id="rId3" Type="http://schemas.openxmlformats.org/officeDocument/2006/relationships/image" Target="../media/image3.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6.xml"/><Relationship Id="rId3" Type="http://schemas.openxmlformats.org/officeDocument/2006/relationships/image" Target="../media/image3.png"/></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7.xml"/><Relationship Id="rId3" Type="http://schemas.openxmlformats.org/officeDocument/2006/relationships/image" Target="../media/image3.png"/></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8.xml"/><Relationship Id="rId3" Type="http://schemas.openxmlformats.org/officeDocument/2006/relationships/image" Target="../media/image3.png"/></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9.xml"/><Relationship Id="rId3" Type="http://schemas.openxmlformats.org/officeDocument/2006/relationships/image" Target="../media/image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0.xml"/><Relationship Id="rId3" Type="http://schemas.openxmlformats.org/officeDocument/2006/relationships/image" Target="../media/image3.png"/><Relationship Id="rId4" Type="http://schemas.openxmlformats.org/officeDocument/2006/relationships/hyperlink" Target="https://doc.rust-lang.org/std/fs/struct.OpenOptions.html#errors" TargetMode="External"/><Relationship Id="rId5" Type="http://schemas.openxmlformats.org/officeDocument/2006/relationships/hyperlink" Target="https://doc.rust-lang.org/std/fs/struct.OpenOptions.html#errors" TargetMode="Externa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1.xml"/><Relationship Id="rId3" Type="http://schemas.openxmlformats.org/officeDocument/2006/relationships/image" Target="../media/image3.png"/></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2.xml"/><Relationship Id="rId3" Type="http://schemas.openxmlformats.org/officeDocument/2006/relationships/image" Target="../media/image3.png"/></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3.xml"/><Relationship Id="rId3" Type="http://schemas.openxmlformats.org/officeDocument/2006/relationships/image" Target="../media/image3.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4.xml"/><Relationship Id="rId3" Type="http://schemas.openxmlformats.org/officeDocument/2006/relationships/image" Target="../media/image3.png"/></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5.xml"/><Relationship Id="rId3" Type="http://schemas.openxmlformats.org/officeDocument/2006/relationships/image" Target="../media/image3.png"/></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6.xml"/><Relationship Id="rId3" Type="http://schemas.openxmlformats.org/officeDocument/2006/relationships/image" Target="../media/image3.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7.xml"/><Relationship Id="rId3" Type="http://schemas.openxmlformats.org/officeDocument/2006/relationships/image" Target="../media/image3.png"/></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8.xml"/><Relationship Id="rId3" Type="http://schemas.openxmlformats.org/officeDocument/2006/relationships/image" Target="../media/image3.png"/></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9.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0.xml"/><Relationship Id="rId3" Type="http://schemas.openxmlformats.org/officeDocument/2006/relationships/image" Target="../media/image3.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1.xml"/><Relationship Id="rId3" Type="http://schemas.openxmlformats.org/officeDocument/2006/relationships/image" Target="../media/image3.png"/></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2.xml"/><Relationship Id="rId3" Type="http://schemas.openxmlformats.org/officeDocument/2006/relationships/image" Target="../media/image3.png"/></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3.xml"/><Relationship Id="rId3" Type="http://schemas.openxmlformats.org/officeDocument/2006/relationships/image" Target="../media/image3.png"/></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4.xml"/><Relationship Id="rId3" Type="http://schemas.openxmlformats.org/officeDocument/2006/relationships/image" Target="../media/image3.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5.xml"/><Relationship Id="rId3" Type="http://schemas.openxmlformats.org/officeDocument/2006/relationships/image" Target="../media/image3.png"/></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6.xml"/><Relationship Id="rId3" Type="http://schemas.openxmlformats.org/officeDocument/2006/relationships/image" Target="../media/image3.png"/></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7.xml"/><Relationship Id="rId3" Type="http://schemas.openxmlformats.org/officeDocument/2006/relationships/image" Target="../media/image92.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8.xml"/><Relationship Id="rId3" Type="http://schemas.openxmlformats.org/officeDocument/2006/relationships/image" Target="../media/image3.png"/></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0.xml"/><Relationship Id="rId3" Type="http://schemas.openxmlformats.org/officeDocument/2006/relationships/image" Target="../media/image3.pn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1.xml"/><Relationship Id="rId3" Type="http://schemas.openxmlformats.org/officeDocument/2006/relationships/image" Target="../media/image93.png"/><Relationship Id="rId4" Type="http://schemas.openxmlformats.org/officeDocument/2006/relationships/image" Target="../media/image3.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2.xml"/><Relationship Id="rId3" Type="http://schemas.openxmlformats.org/officeDocument/2006/relationships/image" Target="../media/image3.png"/></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3.xml"/><Relationship Id="rId3" Type="http://schemas.openxmlformats.org/officeDocument/2006/relationships/image" Target="../media/image94.png"/><Relationship Id="rId4" Type="http://schemas.openxmlformats.org/officeDocument/2006/relationships/image" Target="../media/image3.png"/></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4.xml"/><Relationship Id="rId3" Type="http://schemas.openxmlformats.org/officeDocument/2006/relationships/image" Target="../media/image3.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5.xml"/><Relationship Id="rId3" Type="http://schemas.openxmlformats.org/officeDocument/2006/relationships/image" Target="../media/image3.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6.xml"/><Relationship Id="rId3" Type="http://schemas.openxmlformats.org/officeDocument/2006/relationships/image" Target="../media/image3.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7.xml"/><Relationship Id="rId3" Type="http://schemas.openxmlformats.org/officeDocument/2006/relationships/image" Target="../media/image3.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8.xml"/><Relationship Id="rId3" Type="http://schemas.openxmlformats.org/officeDocument/2006/relationships/image" Target="../media/image3.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9.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0.xml"/><Relationship Id="rId3" Type="http://schemas.openxmlformats.org/officeDocument/2006/relationships/image" Target="../media/image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1.xml"/><Relationship Id="rId3" Type="http://schemas.openxmlformats.org/officeDocument/2006/relationships/image" Target="../media/image3.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2.xml"/><Relationship Id="rId3" Type="http://schemas.openxmlformats.org/officeDocument/2006/relationships/image" Target="../media/image3.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3.xml"/><Relationship Id="rId3" Type="http://schemas.openxmlformats.org/officeDocument/2006/relationships/image" Target="../media/image3.png"/></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4.xml"/><Relationship Id="rId3" Type="http://schemas.openxmlformats.org/officeDocument/2006/relationships/image" Target="../media/image3.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5.xml"/><Relationship Id="rId3" Type="http://schemas.openxmlformats.org/officeDocument/2006/relationships/image" Target="../media/image3.png"/></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6.xml"/><Relationship Id="rId3" Type="http://schemas.openxmlformats.org/officeDocument/2006/relationships/image" Target="../media/image3.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7.xml"/><Relationship Id="rId3" Type="http://schemas.openxmlformats.org/officeDocument/2006/relationships/image" Target="../media/image3.png"/></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8.xml"/><Relationship Id="rId3" Type="http://schemas.openxmlformats.org/officeDocument/2006/relationships/image" Target="../media/image3.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9.xml"/><Relationship Id="rId3"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0.xml"/><Relationship Id="rId3" Type="http://schemas.openxmlformats.org/officeDocument/2006/relationships/image" Target="../media/image3.png"/></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1.xml"/><Relationship Id="rId3" Type="http://schemas.openxmlformats.org/officeDocument/2006/relationships/image" Target="../media/image3.pn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2.xml"/><Relationship Id="rId3" Type="http://schemas.openxmlformats.org/officeDocument/2006/relationships/image" Target="../media/image3.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3.xml"/><Relationship Id="rId3" Type="http://schemas.openxmlformats.org/officeDocument/2006/relationships/image" Target="../media/image3.pn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4.xml"/><Relationship Id="rId3" Type="http://schemas.openxmlformats.org/officeDocument/2006/relationships/image" Target="../media/image3.pn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5.xml"/><Relationship Id="rId3" Type="http://schemas.openxmlformats.org/officeDocument/2006/relationships/image" Target="../media/image3.pn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6.xml"/><Relationship Id="rId3" Type="http://schemas.openxmlformats.org/officeDocument/2006/relationships/image" Target="../media/image3.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7.xml"/><Relationship Id="rId3" Type="http://schemas.openxmlformats.org/officeDocument/2006/relationships/image" Target="../media/image3.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8.xml"/><Relationship Id="rId3" Type="http://schemas.openxmlformats.org/officeDocument/2006/relationships/image" Target="../media/image3.png"/></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9.xml"/><Relationship Id="rId3" Type="http://schemas.openxmlformats.org/officeDocument/2006/relationships/image" Target="../media/image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3.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0.xml"/><Relationship Id="rId3" Type="http://schemas.openxmlformats.org/officeDocument/2006/relationships/image" Target="../media/image3.png"/></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1.xml"/><Relationship Id="rId3" Type="http://schemas.openxmlformats.org/officeDocument/2006/relationships/image" Target="../media/image3.png"/></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2.xml"/><Relationship Id="rId3" Type="http://schemas.openxmlformats.org/officeDocument/2006/relationships/image" Target="../media/image3.png"/></Relationships>
</file>

<file path=ppt/slides/_rels/slide5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3.xml"/><Relationship Id="rId3" Type="http://schemas.openxmlformats.org/officeDocument/2006/relationships/image" Target="../media/image3.png"/></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4.xml"/><Relationship Id="rId3" Type="http://schemas.openxmlformats.org/officeDocument/2006/relationships/image" Target="../media/image3.png"/></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5.xml"/><Relationship Id="rId3" Type="http://schemas.openxmlformats.org/officeDocument/2006/relationships/image" Target="../media/image3.png"/></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6.xml"/><Relationship Id="rId3" Type="http://schemas.openxmlformats.org/officeDocument/2006/relationships/image" Target="../media/image3.png"/></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7.xml"/><Relationship Id="rId3" Type="http://schemas.openxmlformats.org/officeDocument/2006/relationships/image" Target="../media/image3.png"/></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8.xml"/><Relationship Id="rId3" Type="http://schemas.openxmlformats.org/officeDocument/2006/relationships/image" Target="../media/image3.png"/></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9.xml"/><Relationship Id="rId3"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 Id="rId3" Type="http://schemas.openxmlformats.org/officeDocument/2006/relationships/image" Target="../media/image3.png"/></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0.xml"/><Relationship Id="rId3" Type="http://schemas.openxmlformats.org/officeDocument/2006/relationships/image" Target="../media/image3.png"/></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1.xml"/><Relationship Id="rId3" Type="http://schemas.openxmlformats.org/officeDocument/2006/relationships/image" Target="../media/image3.png"/></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2.xml"/><Relationship Id="rId3" Type="http://schemas.openxmlformats.org/officeDocument/2006/relationships/image" Target="../media/image3.png"/></Relationships>
</file>

<file path=ppt/slides/_rels/slide5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3.xml"/><Relationship Id="rId3" Type="http://schemas.openxmlformats.org/officeDocument/2006/relationships/image" Target="../media/image3.png"/></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4.xml"/><Relationship Id="rId3" Type="http://schemas.openxmlformats.org/officeDocument/2006/relationships/image" Target="../media/image3.png"/></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5.xml"/><Relationship Id="rId3" Type="http://schemas.openxmlformats.org/officeDocument/2006/relationships/image" Target="../media/image3.png"/></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6.xml"/><Relationship Id="rId3" Type="http://schemas.openxmlformats.org/officeDocument/2006/relationships/image" Target="../media/image3.png"/></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7.xml"/><Relationship Id="rId3" Type="http://schemas.openxmlformats.org/officeDocument/2006/relationships/image" Target="../media/image3.png"/></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8.xml"/><Relationship Id="rId3" Type="http://schemas.openxmlformats.org/officeDocument/2006/relationships/image" Target="../media/image3.png"/></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9.xml"/><Relationship Id="rId3" Type="http://schemas.openxmlformats.org/officeDocument/2006/relationships/image" Target="../media/image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3.png"/></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0.xml"/><Relationship Id="rId3" Type="http://schemas.openxmlformats.org/officeDocument/2006/relationships/image" Target="../media/image3.png"/></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1.xml"/><Relationship Id="rId3" Type="http://schemas.openxmlformats.org/officeDocument/2006/relationships/image" Target="../media/image3.png"/></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2.xml"/><Relationship Id="rId3" Type="http://schemas.openxmlformats.org/officeDocument/2006/relationships/image" Target="../media/image3.png"/></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3.xml"/><Relationship Id="rId3" Type="http://schemas.openxmlformats.org/officeDocument/2006/relationships/image" Target="../media/image3.png"/></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4.xml"/><Relationship Id="rId3" Type="http://schemas.openxmlformats.org/officeDocument/2006/relationships/image" Target="../media/image3.png"/></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5.xml"/><Relationship Id="rId3" Type="http://schemas.openxmlformats.org/officeDocument/2006/relationships/image" Target="../media/image3.png"/></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6.xml"/><Relationship Id="rId3" Type="http://schemas.openxmlformats.org/officeDocument/2006/relationships/image" Target="../media/image3.png"/></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7.xml"/><Relationship Id="rId3" Type="http://schemas.openxmlformats.org/officeDocument/2006/relationships/image" Target="../media/image3.png"/></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8.xml"/><Relationship Id="rId3" Type="http://schemas.openxmlformats.org/officeDocument/2006/relationships/image" Target="../media/image3.png"/></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9.xml"/><Relationship Id="rId3" Type="http://schemas.openxmlformats.org/officeDocument/2006/relationships/image" Target="../media/image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3.png"/></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0.xml"/><Relationship Id="rId3" Type="http://schemas.openxmlformats.org/officeDocument/2006/relationships/image" Target="../media/image3.png"/></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1.xml"/><Relationship Id="rId3" Type="http://schemas.openxmlformats.org/officeDocument/2006/relationships/image" Target="../media/image3.png"/></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2.xml"/><Relationship Id="rId3" Type="http://schemas.openxmlformats.org/officeDocument/2006/relationships/image" Target="../media/image3.png"/></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3.xml"/><Relationship Id="rId3" Type="http://schemas.openxmlformats.org/officeDocument/2006/relationships/image" Target="../media/image3.png"/></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4.xml"/><Relationship Id="rId3" Type="http://schemas.openxmlformats.org/officeDocument/2006/relationships/image" Target="../media/image3.png"/></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5.xml"/><Relationship Id="rId3" Type="http://schemas.openxmlformats.org/officeDocument/2006/relationships/image" Target="../media/image3.png"/></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6.xml"/><Relationship Id="rId3" Type="http://schemas.openxmlformats.org/officeDocument/2006/relationships/image" Target="../media/image3.png"/></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7.xml"/><Relationship Id="rId3" Type="http://schemas.openxmlformats.org/officeDocument/2006/relationships/image" Target="../media/image3.png"/></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8.xml"/><Relationship Id="rId3" Type="http://schemas.openxmlformats.org/officeDocument/2006/relationships/image" Target="../media/image3.png"/></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9.xml"/><Relationship Id="rId3"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png"/></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0.xml"/><Relationship Id="rId3" Type="http://schemas.openxmlformats.org/officeDocument/2006/relationships/image" Target="../media/image3.png"/></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1.xml"/><Relationship Id="rId3" Type="http://schemas.openxmlformats.org/officeDocument/2006/relationships/image" Target="../media/image3.png"/></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2.xml"/><Relationship Id="rId3" Type="http://schemas.openxmlformats.org/officeDocument/2006/relationships/image" Target="../media/image3.png"/></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3.xml"/><Relationship Id="rId3" Type="http://schemas.openxmlformats.org/officeDocument/2006/relationships/image" Target="../media/image3.png"/></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4.xml"/><Relationship Id="rId3" Type="http://schemas.openxmlformats.org/officeDocument/2006/relationships/image" Target="../media/image3.png"/></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5.xml"/><Relationship Id="rId3" Type="http://schemas.openxmlformats.org/officeDocument/2006/relationships/image" Target="../media/image3.png"/></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6.xml"/><Relationship Id="rId3" Type="http://schemas.openxmlformats.org/officeDocument/2006/relationships/image" Target="../media/image3.png"/></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7.xml"/><Relationship Id="rId3" Type="http://schemas.openxmlformats.org/officeDocument/2006/relationships/image" Target="../media/image3.png"/></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8.xml"/><Relationship Id="rId3" Type="http://schemas.openxmlformats.org/officeDocument/2006/relationships/image" Target="../media/image103.png"/><Relationship Id="rId4" Type="http://schemas.openxmlformats.org/officeDocument/2006/relationships/image" Target="../media/image3.png"/></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9.xml"/><Relationship Id="rId3" Type="http://schemas.openxmlformats.org/officeDocument/2006/relationships/image" Target="../media/image95.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0.xml"/><Relationship Id="rId3" Type="http://schemas.openxmlformats.org/officeDocument/2006/relationships/image" Target="../media/image3.png"/></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1.xml"/><Relationship Id="rId3" Type="http://schemas.openxmlformats.org/officeDocument/2006/relationships/image" Target="../media/image3.png"/></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2.xml"/><Relationship Id="rId3" Type="http://schemas.openxmlformats.org/officeDocument/2006/relationships/image" Target="../media/image96.png"/><Relationship Id="rId4" Type="http://schemas.openxmlformats.org/officeDocument/2006/relationships/image" Target="../media/image3.png"/></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3.xml"/><Relationship Id="rId3" Type="http://schemas.openxmlformats.org/officeDocument/2006/relationships/image" Target="../media/image97.png"/><Relationship Id="rId4" Type="http://schemas.openxmlformats.org/officeDocument/2006/relationships/image" Target="../media/image3.png"/></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4.xml"/><Relationship Id="rId3" Type="http://schemas.openxmlformats.org/officeDocument/2006/relationships/image" Target="../media/image3.png"/></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5.xml"/><Relationship Id="rId3" Type="http://schemas.openxmlformats.org/officeDocument/2006/relationships/image" Target="../media/image98.png"/><Relationship Id="rId4" Type="http://schemas.openxmlformats.org/officeDocument/2006/relationships/image" Target="../media/image3.png"/></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6.xml"/><Relationship Id="rId3" Type="http://schemas.openxmlformats.org/officeDocument/2006/relationships/image" Target="../media/image99.png"/><Relationship Id="rId4" Type="http://schemas.openxmlformats.org/officeDocument/2006/relationships/image" Target="../media/image3.png"/></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7.xml"/><Relationship Id="rId3" Type="http://schemas.openxmlformats.org/officeDocument/2006/relationships/image" Target="../media/image3.png"/></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8.xml"/><Relationship Id="rId3" Type="http://schemas.openxmlformats.org/officeDocument/2006/relationships/image" Target="../media/image100.png"/><Relationship Id="rId4" Type="http://schemas.openxmlformats.org/officeDocument/2006/relationships/image" Target="../media/image3.png"/></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9.xml"/><Relationship Id="rId3" Type="http://schemas.openxmlformats.org/officeDocument/2006/relationships/image" Target="../media/image101.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0.xml"/><Relationship Id="rId3" Type="http://schemas.openxmlformats.org/officeDocument/2006/relationships/image" Target="../media/image10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9.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2.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1.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 Id="rId3" Type="http://schemas.openxmlformats.org/officeDocument/2006/relationships/image" Target="../media/image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13.png"/><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0.png"/><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6.gif"/><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7" name="Shape 97"/>
        <p:cNvGrpSpPr/>
        <p:nvPr/>
      </p:nvGrpSpPr>
      <p:grpSpPr>
        <a:xfrm>
          <a:off x="0" y="0"/>
          <a:ext cx="0" cy="0"/>
          <a:chOff x="0" y="0"/>
          <a:chExt cx="0" cy="0"/>
        </a:xfrm>
      </p:grpSpPr>
      <p:sp>
        <p:nvSpPr>
          <p:cNvPr id="98" name="Google Shape;98;p19"/>
          <p:cNvSpPr txBox="1"/>
          <p:nvPr>
            <p:ph type="ctrTitle"/>
          </p:nvPr>
        </p:nvSpPr>
        <p:spPr>
          <a:xfrm>
            <a:off x="809850" y="1251600"/>
            <a:ext cx="7524300" cy="2030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5000">
                <a:solidFill>
                  <a:srgbClr val="000000"/>
                </a:solidFill>
              </a:rPr>
              <a:t>Part 1</a:t>
            </a:r>
            <a:endParaRPr sz="5000">
              <a:solidFill>
                <a:srgbClr val="000000"/>
              </a:solidFill>
            </a:endParaRPr>
          </a:p>
          <a:p>
            <a:pPr indent="0" lvl="0" marL="0" rtl="0" algn="ctr">
              <a:spcBef>
                <a:spcPts val="0"/>
              </a:spcBef>
              <a:spcAft>
                <a:spcPts val="0"/>
              </a:spcAft>
              <a:buNone/>
            </a:pPr>
            <a:r>
              <a:rPr lang="en-GB" sz="5000">
                <a:solidFill>
                  <a:srgbClr val="4DB6AC"/>
                </a:solidFill>
              </a:rPr>
              <a:t>Common Programming Concepts</a:t>
            </a:r>
            <a:endParaRPr sz="5000">
              <a:solidFill>
                <a:srgbClr val="4DB6AC"/>
              </a:solidFill>
            </a:endParaRPr>
          </a:p>
        </p:txBody>
      </p:sp>
      <p:pic>
        <p:nvPicPr>
          <p:cNvPr id="99" name="Google Shape;99;p19"/>
          <p:cNvPicPr preferRelativeResize="0"/>
          <p:nvPr/>
        </p:nvPicPr>
        <p:blipFill>
          <a:blip r:embed="rId3">
            <a:alphaModFix/>
          </a:blip>
          <a:stretch>
            <a:fillRect/>
          </a:stretch>
        </p:blipFill>
        <p:spPr>
          <a:xfrm>
            <a:off x="4086225" y="0"/>
            <a:ext cx="971550" cy="971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207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Constants</a:t>
            </a:r>
            <a:endParaRPr b="1" sz="3000">
              <a:solidFill>
                <a:srgbClr val="000000"/>
              </a:solidFill>
            </a:endParaRPr>
          </a:p>
        </p:txBody>
      </p:sp>
      <p:sp>
        <p:nvSpPr>
          <p:cNvPr id="159" name="Google Shape;159;p28"/>
          <p:cNvSpPr txBox="1"/>
          <p:nvPr>
            <p:ph idx="1" type="body"/>
          </p:nvPr>
        </p:nvSpPr>
        <p:spPr>
          <a:xfrm>
            <a:off x="191100" y="553775"/>
            <a:ext cx="8761800" cy="4477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400" u="sng"/>
          </a:p>
          <a:p>
            <a:pPr indent="-381000" lvl="0" marL="457200" rtl="0" algn="l">
              <a:spcBef>
                <a:spcPts val="1600"/>
              </a:spcBef>
              <a:spcAft>
                <a:spcPts val="0"/>
              </a:spcAft>
              <a:buClr>
                <a:srgbClr val="000000"/>
              </a:buClr>
              <a:buSzPts val="2400"/>
              <a:buChar char="●"/>
            </a:pPr>
            <a:r>
              <a:rPr lang="en-GB" sz="2400">
                <a:solidFill>
                  <a:srgbClr val="000000"/>
                </a:solidFill>
              </a:rPr>
              <a:t>Constants are the values which are bound to a name and typically hold those values which we don’t want to change.</a:t>
            </a:r>
            <a:endParaRPr sz="2400">
              <a:solidFill>
                <a:srgbClr val="000000"/>
              </a:solidFill>
            </a:endParaRPr>
          </a:p>
          <a:p>
            <a:pPr indent="-381000" lvl="0" marL="457200" rtl="0" algn="l">
              <a:spcBef>
                <a:spcPts val="1000"/>
              </a:spcBef>
              <a:spcAft>
                <a:spcPts val="0"/>
              </a:spcAft>
              <a:buClr>
                <a:srgbClr val="000000"/>
              </a:buClr>
              <a:buSzPts val="2400"/>
              <a:buChar char="●"/>
            </a:pPr>
            <a:r>
              <a:rPr lang="en-GB" sz="2400">
                <a:solidFill>
                  <a:srgbClr val="000000"/>
                </a:solidFill>
              </a:rPr>
              <a:t>Constants are declared by using “const” keyword and the type of the value must be annotated.</a:t>
            </a:r>
            <a:endParaRPr b="1" sz="2400">
              <a:solidFill>
                <a:srgbClr val="000000"/>
              </a:solidFill>
            </a:endParaRPr>
          </a:p>
          <a:p>
            <a:pPr indent="0" lvl="0" marL="0" rtl="0" algn="l">
              <a:spcBef>
                <a:spcPts val="1600"/>
              </a:spcBef>
              <a:spcAft>
                <a:spcPts val="0"/>
              </a:spcAft>
              <a:buNone/>
            </a:pPr>
            <a:r>
              <a:rPr lang="en-GB" sz="2400">
                <a:solidFill>
                  <a:srgbClr val="000000"/>
                </a:solidFill>
              </a:rPr>
              <a:t>Syntax:</a:t>
            </a:r>
            <a:endParaRPr sz="2400">
              <a:solidFill>
                <a:srgbClr val="000000"/>
              </a:solidFill>
            </a:endParaRPr>
          </a:p>
          <a:p>
            <a:pPr indent="0" lvl="0" marL="0" rtl="0" algn="l">
              <a:spcBef>
                <a:spcPts val="1600"/>
              </a:spcBef>
              <a:spcAft>
                <a:spcPts val="0"/>
              </a:spcAft>
              <a:buNone/>
            </a:pPr>
            <a:r>
              <a:rPr b="1" lang="en-GB" sz="2400"/>
              <a:t>           </a:t>
            </a:r>
            <a:r>
              <a:rPr lang="en-GB" sz="2400">
                <a:solidFill>
                  <a:srgbClr val="B854D4"/>
                </a:solidFill>
              </a:rPr>
              <a:t>const</a:t>
            </a:r>
            <a:r>
              <a:rPr lang="en-GB" sz="2400">
                <a:solidFill>
                  <a:srgbClr val="6E6B5E"/>
                </a:solidFill>
              </a:rPr>
              <a:t> </a:t>
            </a:r>
            <a:r>
              <a:rPr b="1" lang="en-GB" sz="2400">
                <a:solidFill>
                  <a:srgbClr val="6E6B5E"/>
                </a:solidFill>
              </a:rPr>
              <a:t>MAX_POINTS</a:t>
            </a:r>
            <a:r>
              <a:rPr lang="en-GB" sz="2400">
                <a:solidFill>
                  <a:srgbClr val="6E6B5E"/>
                </a:solidFill>
              </a:rPr>
              <a:t>: </a:t>
            </a:r>
            <a:r>
              <a:rPr lang="en-GB" sz="2400">
                <a:solidFill>
                  <a:srgbClr val="B65611"/>
                </a:solidFill>
              </a:rPr>
              <a:t>u32</a:t>
            </a:r>
            <a:r>
              <a:rPr lang="en-GB" sz="2400">
                <a:solidFill>
                  <a:srgbClr val="6E6B5E"/>
                </a:solidFill>
              </a:rPr>
              <a:t> = </a:t>
            </a:r>
            <a:r>
              <a:rPr lang="en-GB" sz="2400">
                <a:solidFill>
                  <a:srgbClr val="B65611"/>
                </a:solidFill>
              </a:rPr>
              <a:t>100_000</a:t>
            </a:r>
            <a:r>
              <a:rPr lang="en-GB" sz="2400">
                <a:solidFill>
                  <a:srgbClr val="6E6B5E"/>
                </a:solidFill>
              </a:rPr>
              <a:t>;</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GB" sz="2400"/>
              <a:t>:</a:t>
            </a:r>
            <a:endParaRPr sz="2400"/>
          </a:p>
          <a:p>
            <a:pPr indent="0" lvl="0" marL="0" rtl="0" algn="l">
              <a:spcBef>
                <a:spcPts val="1600"/>
              </a:spcBef>
              <a:spcAft>
                <a:spcPts val="1600"/>
              </a:spcAft>
              <a:buNone/>
            </a:pPr>
            <a:r>
              <a:t/>
            </a:r>
            <a:endParaRPr b="1" sz="2400"/>
          </a:p>
        </p:txBody>
      </p:sp>
      <p:pic>
        <p:nvPicPr>
          <p:cNvPr id="160" name="Google Shape;160;p2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pic>
        <p:nvPicPr>
          <p:cNvPr id="836" name="Google Shape;836;p118"/>
          <p:cNvPicPr preferRelativeResize="0"/>
          <p:nvPr/>
        </p:nvPicPr>
        <p:blipFill/>
        <p:spPr>
          <a:xfrm>
            <a:off x="4674325" y="2781400"/>
            <a:ext cx="4449499" cy="2227075"/>
          </a:xfrm>
          <a:prstGeom prst="rect">
            <a:avLst/>
          </a:prstGeom>
          <a:noFill/>
          <a:ln>
            <a:noFill/>
          </a:ln>
        </p:spPr>
      </p:pic>
      <p:sp>
        <p:nvSpPr>
          <p:cNvPr id="837" name="Google Shape;837;p118"/>
          <p:cNvSpPr txBox="1"/>
          <p:nvPr>
            <p:ph type="title"/>
          </p:nvPr>
        </p:nvSpPr>
        <p:spPr>
          <a:xfrm>
            <a:off x="322025" y="825750"/>
            <a:ext cx="4045200" cy="201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Heap</a:t>
            </a:r>
            <a:endParaRPr/>
          </a:p>
          <a:p>
            <a:pPr indent="0" lvl="0" marL="0" rtl="0" algn="ctr">
              <a:spcBef>
                <a:spcPts val="0"/>
              </a:spcBef>
              <a:spcAft>
                <a:spcPts val="0"/>
              </a:spcAft>
              <a:buSzPts val="2800"/>
              <a:buNone/>
            </a:pPr>
            <a:r>
              <a:t/>
            </a:r>
            <a:endParaRPr/>
          </a:p>
          <a:p>
            <a:pPr indent="0" lvl="0" marL="0" rtl="0" algn="l">
              <a:spcBef>
                <a:spcPts val="0"/>
              </a:spcBef>
              <a:spcAft>
                <a:spcPts val="1600"/>
              </a:spcAft>
              <a:buClr>
                <a:srgbClr val="000000"/>
              </a:buClr>
              <a:buSzPts val="3000"/>
              <a:buFont typeface="Arial"/>
              <a:buNone/>
            </a:pPr>
            <a:r>
              <a:rPr lang="en-GB" sz="3000"/>
              <a:t>The Heap is Less Organized</a:t>
            </a:r>
            <a:endParaRPr sz="3000"/>
          </a:p>
        </p:txBody>
      </p:sp>
      <p:sp>
        <p:nvSpPr>
          <p:cNvPr id="838" name="Google Shape;838;p118"/>
          <p:cNvSpPr txBox="1"/>
          <p:nvPr>
            <p:ph idx="2" type="body"/>
          </p:nvPr>
        </p:nvSpPr>
        <p:spPr>
          <a:xfrm rot="-243">
            <a:off x="4674475" y="724127"/>
            <a:ext cx="4244700" cy="19305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1600"/>
              </a:spcAft>
              <a:buClr>
                <a:srgbClr val="000000"/>
              </a:buClr>
              <a:buSzPts val="1300"/>
              <a:buFont typeface="Arial"/>
              <a:buNone/>
            </a:pPr>
            <a:r>
              <a:rPr lang="en-GB" sz="2400">
                <a:latin typeface="Roboto"/>
                <a:ea typeface="Roboto"/>
                <a:cs typeface="Roboto"/>
                <a:sym typeface="Roboto"/>
              </a:rPr>
              <a:t>Data with a </a:t>
            </a:r>
            <a:r>
              <a:rPr b="1" lang="en-GB" sz="2400">
                <a:latin typeface="Roboto"/>
                <a:ea typeface="Roboto"/>
                <a:cs typeface="Roboto"/>
                <a:sym typeface="Roboto"/>
              </a:rPr>
              <a:t>size </a:t>
            </a:r>
            <a:r>
              <a:rPr lang="en-GB" sz="2400">
                <a:latin typeface="Roboto"/>
                <a:ea typeface="Roboto"/>
                <a:cs typeface="Roboto"/>
                <a:sym typeface="Roboto"/>
              </a:rPr>
              <a:t>that is </a:t>
            </a:r>
            <a:r>
              <a:rPr b="1" lang="en-GB" sz="2400">
                <a:latin typeface="Roboto"/>
                <a:ea typeface="Roboto"/>
                <a:cs typeface="Roboto"/>
                <a:sym typeface="Roboto"/>
              </a:rPr>
              <a:t>unknown </a:t>
            </a:r>
            <a:r>
              <a:rPr lang="en-GB" sz="2400">
                <a:latin typeface="Roboto"/>
                <a:ea typeface="Roboto"/>
                <a:cs typeface="Roboto"/>
                <a:sym typeface="Roboto"/>
              </a:rPr>
              <a:t>at compile time or a </a:t>
            </a:r>
            <a:r>
              <a:rPr b="1" lang="en-GB" sz="2400">
                <a:latin typeface="Roboto"/>
                <a:ea typeface="Roboto"/>
                <a:cs typeface="Roboto"/>
                <a:sym typeface="Roboto"/>
              </a:rPr>
              <a:t>size </a:t>
            </a:r>
            <a:r>
              <a:rPr lang="en-GB" sz="2400">
                <a:latin typeface="Roboto"/>
                <a:ea typeface="Roboto"/>
                <a:cs typeface="Roboto"/>
                <a:sym typeface="Roboto"/>
              </a:rPr>
              <a:t>that might </a:t>
            </a:r>
            <a:r>
              <a:rPr b="1" lang="en-GB" sz="2400">
                <a:latin typeface="Roboto"/>
                <a:ea typeface="Roboto"/>
                <a:cs typeface="Roboto"/>
                <a:sym typeface="Roboto"/>
              </a:rPr>
              <a:t>change </a:t>
            </a:r>
            <a:r>
              <a:rPr lang="en-GB" sz="2400">
                <a:latin typeface="Roboto"/>
                <a:ea typeface="Roboto"/>
                <a:cs typeface="Roboto"/>
                <a:sym typeface="Roboto"/>
              </a:rPr>
              <a:t>must be stored on the </a:t>
            </a:r>
            <a:r>
              <a:rPr b="1" lang="en-GB" sz="2400">
                <a:latin typeface="Roboto"/>
                <a:ea typeface="Roboto"/>
                <a:cs typeface="Roboto"/>
                <a:sym typeface="Roboto"/>
              </a:rPr>
              <a:t>heap</a:t>
            </a:r>
            <a:r>
              <a:rPr lang="en-GB" sz="2400">
                <a:latin typeface="Roboto"/>
                <a:ea typeface="Roboto"/>
                <a:cs typeface="Roboto"/>
                <a:sym typeface="Roboto"/>
              </a:rPr>
              <a:t>.</a:t>
            </a:r>
            <a:endParaRPr b="1" sz="2400">
              <a:latin typeface="Roboto"/>
              <a:ea typeface="Roboto"/>
              <a:cs typeface="Roboto"/>
              <a:sym typeface="Roboto"/>
            </a:endParaRPr>
          </a:p>
        </p:txBody>
      </p:sp>
      <p:cxnSp>
        <p:nvCxnSpPr>
          <p:cNvPr id="839" name="Google Shape;839;p118"/>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840" name="Google Shape;840;p118"/>
          <p:cNvPicPr preferRelativeResize="0"/>
          <p:nvPr/>
        </p:nvPicPr>
        <p:blipFill rotWithShape="1">
          <a:blip r:embed="rId3">
            <a:alphaModFix/>
          </a:blip>
          <a:srcRect b="0" l="0" r="0" t="22702"/>
          <a:stretch/>
        </p:blipFill>
        <p:spPr>
          <a:xfrm>
            <a:off x="4674325" y="2781400"/>
            <a:ext cx="4449499" cy="2227075"/>
          </a:xfrm>
          <a:prstGeom prst="rect">
            <a:avLst/>
          </a:prstGeom>
          <a:noFill/>
          <a:ln>
            <a:noFill/>
          </a:ln>
        </p:spPr>
      </p:pic>
      <p:pic>
        <p:nvPicPr>
          <p:cNvPr id="841" name="Google Shape;841;p11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19"/>
          <p:cNvSpPr txBox="1"/>
          <p:nvPr>
            <p:ph idx="1" type="body"/>
          </p:nvPr>
        </p:nvSpPr>
        <p:spPr>
          <a:xfrm>
            <a:off x="452275" y="1266325"/>
            <a:ext cx="8379900" cy="33027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Clr>
                <a:srgbClr val="000000"/>
              </a:buClr>
              <a:buSzPts val="2400"/>
              <a:buFont typeface="Roboto Light"/>
              <a:buChar char="●"/>
            </a:pPr>
            <a:r>
              <a:rPr lang="en-GB" sz="2400">
                <a:solidFill>
                  <a:srgbClr val="000000"/>
                </a:solidFill>
              </a:rPr>
              <a:t>When you</a:t>
            </a:r>
            <a:r>
              <a:rPr lang="en-GB" sz="2400">
                <a:solidFill>
                  <a:srgbClr val="000000"/>
                </a:solidFill>
                <a:latin typeface="Open Sans Light"/>
                <a:ea typeface="Open Sans Light"/>
                <a:cs typeface="Open Sans Light"/>
                <a:sym typeface="Open Sans Light"/>
              </a:rPr>
              <a:t> </a:t>
            </a:r>
            <a:r>
              <a:rPr b="1" lang="en-GB" sz="2400">
                <a:solidFill>
                  <a:srgbClr val="000000"/>
                </a:solidFill>
              </a:rPr>
              <a:t>put</a:t>
            </a:r>
            <a:r>
              <a:rPr lang="en-GB" sz="2400">
                <a:solidFill>
                  <a:srgbClr val="000000"/>
                </a:solidFill>
                <a:latin typeface="Open Sans Light"/>
                <a:ea typeface="Open Sans Light"/>
                <a:cs typeface="Open Sans Light"/>
                <a:sym typeface="Open Sans Light"/>
              </a:rPr>
              <a:t> </a:t>
            </a:r>
            <a:r>
              <a:rPr lang="en-GB" sz="2400">
                <a:solidFill>
                  <a:srgbClr val="000000"/>
                </a:solidFill>
              </a:rPr>
              <a:t>data on the</a:t>
            </a:r>
            <a:r>
              <a:rPr lang="en-GB" sz="2400">
                <a:solidFill>
                  <a:srgbClr val="000000"/>
                </a:solidFill>
                <a:latin typeface="Open Sans Light"/>
                <a:ea typeface="Open Sans Light"/>
                <a:cs typeface="Open Sans Light"/>
                <a:sym typeface="Open Sans Light"/>
              </a:rPr>
              <a:t> </a:t>
            </a:r>
            <a:r>
              <a:rPr b="1" lang="en-GB" sz="2400">
                <a:solidFill>
                  <a:srgbClr val="000000"/>
                </a:solidFill>
              </a:rPr>
              <a:t>heap</a:t>
            </a:r>
            <a:r>
              <a:rPr lang="en-GB" sz="2400">
                <a:solidFill>
                  <a:srgbClr val="000000"/>
                </a:solidFill>
                <a:latin typeface="Open Sans Light"/>
                <a:ea typeface="Open Sans Light"/>
                <a:cs typeface="Open Sans Light"/>
                <a:sym typeface="Open Sans Light"/>
              </a:rPr>
              <a:t>, </a:t>
            </a:r>
            <a:r>
              <a:rPr lang="en-GB" sz="2400">
                <a:solidFill>
                  <a:srgbClr val="000000"/>
                </a:solidFill>
              </a:rPr>
              <a:t>you ask for</a:t>
            </a:r>
            <a:r>
              <a:rPr lang="en-GB" sz="2400">
                <a:solidFill>
                  <a:srgbClr val="000000"/>
                </a:solidFill>
                <a:latin typeface="Open Sans Light"/>
                <a:ea typeface="Open Sans Light"/>
                <a:cs typeface="Open Sans Light"/>
                <a:sym typeface="Open Sans Light"/>
              </a:rPr>
              <a:t> </a:t>
            </a:r>
            <a:r>
              <a:rPr b="1" i="1" lang="en-GB" sz="2400">
                <a:solidFill>
                  <a:srgbClr val="000000"/>
                </a:solidFill>
              </a:rPr>
              <a:t>some amount</a:t>
            </a:r>
            <a:r>
              <a:rPr i="1" lang="en-GB" sz="2400">
                <a:solidFill>
                  <a:srgbClr val="000000"/>
                </a:solidFill>
                <a:latin typeface="Open Sans Light"/>
                <a:ea typeface="Open Sans Light"/>
                <a:cs typeface="Open Sans Light"/>
                <a:sym typeface="Open Sans Light"/>
              </a:rPr>
              <a:t> </a:t>
            </a:r>
            <a:r>
              <a:rPr i="1" lang="en-GB" sz="2400">
                <a:solidFill>
                  <a:srgbClr val="000000"/>
                </a:solidFill>
              </a:rPr>
              <a:t>of </a:t>
            </a:r>
            <a:r>
              <a:rPr b="1" i="1" lang="en-GB" sz="2400">
                <a:solidFill>
                  <a:srgbClr val="000000"/>
                </a:solidFill>
              </a:rPr>
              <a:t>space</a:t>
            </a:r>
            <a:r>
              <a:rPr lang="en-GB" sz="2400">
                <a:solidFill>
                  <a:srgbClr val="000000"/>
                </a:solidFill>
                <a:latin typeface="Open Sans Light"/>
                <a:ea typeface="Open Sans Light"/>
                <a:cs typeface="Open Sans Light"/>
                <a:sym typeface="Open Sans Light"/>
              </a:rPr>
              <a:t> </a:t>
            </a:r>
            <a:r>
              <a:rPr lang="en-GB" sz="2400">
                <a:solidFill>
                  <a:srgbClr val="000000"/>
                </a:solidFill>
              </a:rPr>
              <a:t>from </a:t>
            </a:r>
            <a:r>
              <a:rPr b="1" i="1" lang="en-GB" sz="2400">
                <a:solidFill>
                  <a:srgbClr val="000000"/>
                </a:solidFill>
              </a:rPr>
              <a:t>OS</a:t>
            </a:r>
            <a:r>
              <a:rPr lang="en-GB" sz="2400">
                <a:solidFill>
                  <a:srgbClr val="000000"/>
                </a:solidFill>
                <a:latin typeface="Open Sans Light"/>
                <a:ea typeface="Open Sans Light"/>
                <a:cs typeface="Open Sans Light"/>
                <a:sym typeface="Open Sans Light"/>
              </a:rPr>
              <a:t>.</a:t>
            </a:r>
            <a:endParaRPr sz="2400">
              <a:solidFill>
                <a:srgbClr val="000000"/>
              </a:solidFill>
              <a:latin typeface="Open Sans Light"/>
              <a:ea typeface="Open Sans Light"/>
              <a:cs typeface="Open Sans Light"/>
              <a:sym typeface="Open Sans Light"/>
            </a:endParaRPr>
          </a:p>
          <a:p>
            <a:pPr indent="-381000" lvl="0" marL="457200" rtl="0" algn="l">
              <a:lnSpc>
                <a:spcPct val="150000"/>
              </a:lnSpc>
              <a:spcBef>
                <a:spcPts val="1600"/>
              </a:spcBef>
              <a:spcAft>
                <a:spcPts val="1600"/>
              </a:spcAft>
              <a:buClr>
                <a:srgbClr val="000000"/>
              </a:buClr>
              <a:buSzPts val="2400"/>
              <a:buFont typeface="Roboto Light"/>
              <a:buChar char="●"/>
            </a:pPr>
            <a:r>
              <a:rPr lang="en-GB" sz="2400">
                <a:solidFill>
                  <a:srgbClr val="000000"/>
                </a:solidFill>
              </a:rPr>
              <a:t>The </a:t>
            </a:r>
            <a:r>
              <a:rPr b="1" lang="en-GB" sz="2400">
                <a:solidFill>
                  <a:srgbClr val="000000"/>
                </a:solidFill>
              </a:rPr>
              <a:t>operating system</a:t>
            </a:r>
            <a:r>
              <a:rPr lang="en-GB" sz="2400">
                <a:solidFill>
                  <a:srgbClr val="000000"/>
                </a:solidFill>
                <a:latin typeface="Open Sans Light"/>
                <a:ea typeface="Open Sans Light"/>
                <a:cs typeface="Open Sans Light"/>
                <a:sym typeface="Open Sans Light"/>
              </a:rPr>
              <a:t> </a:t>
            </a:r>
            <a:r>
              <a:rPr lang="en-GB" sz="2400">
                <a:solidFill>
                  <a:srgbClr val="000000"/>
                </a:solidFill>
              </a:rPr>
              <a:t>finds an</a:t>
            </a:r>
            <a:r>
              <a:rPr lang="en-GB" sz="2400">
                <a:solidFill>
                  <a:srgbClr val="000000"/>
                </a:solidFill>
                <a:latin typeface="Open Sans Light"/>
                <a:ea typeface="Open Sans Light"/>
                <a:cs typeface="Open Sans Light"/>
                <a:sym typeface="Open Sans Light"/>
              </a:rPr>
              <a:t> </a:t>
            </a:r>
            <a:r>
              <a:rPr b="1" lang="en-GB" sz="2400">
                <a:solidFill>
                  <a:srgbClr val="000000"/>
                </a:solidFill>
              </a:rPr>
              <a:t>empty</a:t>
            </a:r>
            <a:r>
              <a:rPr lang="en-GB" sz="2400">
                <a:solidFill>
                  <a:srgbClr val="000000"/>
                </a:solidFill>
                <a:latin typeface="Open Sans Light"/>
                <a:ea typeface="Open Sans Light"/>
                <a:cs typeface="Open Sans Light"/>
                <a:sym typeface="Open Sans Light"/>
              </a:rPr>
              <a:t> </a:t>
            </a:r>
            <a:r>
              <a:rPr b="1" lang="en-GB" sz="2400">
                <a:solidFill>
                  <a:srgbClr val="000000"/>
                </a:solidFill>
              </a:rPr>
              <a:t>spot</a:t>
            </a:r>
            <a:r>
              <a:rPr lang="en-GB" sz="2400">
                <a:solidFill>
                  <a:srgbClr val="000000"/>
                </a:solidFill>
                <a:latin typeface="Open Sans Light"/>
                <a:ea typeface="Open Sans Light"/>
                <a:cs typeface="Open Sans Light"/>
                <a:sym typeface="Open Sans Light"/>
              </a:rPr>
              <a:t> </a:t>
            </a:r>
            <a:r>
              <a:rPr lang="en-GB" sz="2400">
                <a:solidFill>
                  <a:srgbClr val="000000"/>
                </a:solidFill>
              </a:rPr>
              <a:t>in the heap that is</a:t>
            </a:r>
            <a:r>
              <a:rPr lang="en-GB" sz="2400">
                <a:solidFill>
                  <a:srgbClr val="000000"/>
                </a:solidFill>
                <a:latin typeface="Open Sans Light"/>
                <a:ea typeface="Open Sans Light"/>
                <a:cs typeface="Open Sans Light"/>
                <a:sym typeface="Open Sans Light"/>
              </a:rPr>
              <a:t> </a:t>
            </a:r>
            <a:r>
              <a:rPr b="1" i="1" lang="en-GB" sz="2400">
                <a:solidFill>
                  <a:srgbClr val="000000"/>
                </a:solidFill>
              </a:rPr>
              <a:t>big enough</a:t>
            </a:r>
            <a:r>
              <a:rPr lang="en-GB" sz="2400">
                <a:solidFill>
                  <a:srgbClr val="000000"/>
                </a:solidFill>
                <a:latin typeface="Open Sans Light"/>
                <a:ea typeface="Open Sans Light"/>
                <a:cs typeface="Open Sans Light"/>
                <a:sym typeface="Open Sans Light"/>
              </a:rPr>
              <a:t>, </a:t>
            </a:r>
            <a:r>
              <a:rPr i="1" lang="en-GB" sz="2400">
                <a:solidFill>
                  <a:srgbClr val="000000"/>
                </a:solidFill>
              </a:rPr>
              <a:t>marks </a:t>
            </a:r>
            <a:r>
              <a:rPr b="1" i="1" lang="en-GB" sz="2400">
                <a:solidFill>
                  <a:srgbClr val="000000"/>
                </a:solidFill>
              </a:rPr>
              <a:t>it as being in use</a:t>
            </a:r>
            <a:r>
              <a:rPr lang="en-GB" sz="2400">
                <a:solidFill>
                  <a:srgbClr val="000000"/>
                </a:solidFill>
                <a:latin typeface="Open Sans Light"/>
                <a:ea typeface="Open Sans Light"/>
                <a:cs typeface="Open Sans Light"/>
                <a:sym typeface="Open Sans Light"/>
              </a:rPr>
              <a:t>, </a:t>
            </a:r>
            <a:r>
              <a:rPr lang="en-GB" sz="2400">
                <a:solidFill>
                  <a:srgbClr val="000000"/>
                </a:solidFill>
              </a:rPr>
              <a:t>and </a:t>
            </a:r>
            <a:r>
              <a:rPr b="1" i="1" lang="en-GB" sz="2400">
                <a:solidFill>
                  <a:srgbClr val="000000"/>
                </a:solidFill>
              </a:rPr>
              <a:t>returns a pointer</a:t>
            </a:r>
            <a:r>
              <a:rPr lang="en-GB" sz="2400">
                <a:solidFill>
                  <a:srgbClr val="000000"/>
                </a:solidFill>
                <a:latin typeface="Open Sans Light"/>
                <a:ea typeface="Open Sans Light"/>
                <a:cs typeface="Open Sans Light"/>
                <a:sym typeface="Open Sans Light"/>
              </a:rPr>
              <a:t>, </a:t>
            </a:r>
            <a:r>
              <a:rPr lang="en-GB" sz="2400">
                <a:solidFill>
                  <a:srgbClr val="000000"/>
                </a:solidFill>
              </a:rPr>
              <a:t>which is the</a:t>
            </a:r>
            <a:r>
              <a:rPr lang="en-GB" sz="2400">
                <a:solidFill>
                  <a:srgbClr val="000000"/>
                </a:solidFill>
                <a:latin typeface="Open Sans Light"/>
                <a:ea typeface="Open Sans Light"/>
                <a:cs typeface="Open Sans Light"/>
                <a:sym typeface="Open Sans Light"/>
              </a:rPr>
              <a:t> </a:t>
            </a:r>
            <a:r>
              <a:rPr b="1" lang="en-GB" sz="2400">
                <a:solidFill>
                  <a:srgbClr val="000000"/>
                </a:solidFill>
              </a:rPr>
              <a:t>address</a:t>
            </a:r>
            <a:r>
              <a:rPr lang="en-GB" sz="2400">
                <a:solidFill>
                  <a:srgbClr val="000000"/>
                </a:solidFill>
                <a:latin typeface="Open Sans Light"/>
                <a:ea typeface="Open Sans Light"/>
                <a:cs typeface="Open Sans Light"/>
                <a:sym typeface="Open Sans Light"/>
              </a:rPr>
              <a:t> </a:t>
            </a:r>
            <a:r>
              <a:rPr lang="en-GB" sz="2400">
                <a:solidFill>
                  <a:srgbClr val="000000"/>
                </a:solidFill>
              </a:rPr>
              <a:t>of that</a:t>
            </a:r>
            <a:r>
              <a:rPr lang="en-GB" sz="2400">
                <a:solidFill>
                  <a:srgbClr val="000000"/>
                </a:solidFill>
                <a:latin typeface="Open Sans Light"/>
                <a:ea typeface="Open Sans Light"/>
                <a:cs typeface="Open Sans Light"/>
                <a:sym typeface="Open Sans Light"/>
              </a:rPr>
              <a:t> </a:t>
            </a:r>
            <a:r>
              <a:rPr b="1" lang="en-GB" sz="2400">
                <a:solidFill>
                  <a:srgbClr val="000000"/>
                </a:solidFill>
              </a:rPr>
              <a:t>location</a:t>
            </a:r>
            <a:r>
              <a:rPr lang="en-GB" sz="2400">
                <a:solidFill>
                  <a:srgbClr val="000000"/>
                </a:solidFill>
                <a:latin typeface="Open Sans Light"/>
                <a:ea typeface="Open Sans Light"/>
                <a:cs typeface="Open Sans Light"/>
                <a:sym typeface="Open Sans Light"/>
              </a:rPr>
              <a:t>.</a:t>
            </a:r>
            <a:endParaRPr sz="2400">
              <a:solidFill>
                <a:srgbClr val="000000"/>
              </a:solidFill>
            </a:endParaRPr>
          </a:p>
        </p:txBody>
      </p:sp>
      <p:sp>
        <p:nvSpPr>
          <p:cNvPr id="847" name="Google Shape;847;p11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Heap: Allocation</a:t>
            </a:r>
            <a:endParaRPr/>
          </a:p>
          <a:p>
            <a:pPr indent="0" lvl="0" marL="0" rtl="0" algn="l">
              <a:lnSpc>
                <a:spcPct val="100000"/>
              </a:lnSpc>
              <a:spcBef>
                <a:spcPts val="0"/>
              </a:spcBef>
              <a:spcAft>
                <a:spcPts val="0"/>
              </a:spcAft>
              <a:buSzPts val="3600"/>
              <a:buNone/>
            </a:pPr>
            <a:r>
              <a:t/>
            </a:r>
            <a:endParaRPr/>
          </a:p>
        </p:txBody>
      </p:sp>
      <p:pic>
        <p:nvPicPr>
          <p:cNvPr id="848" name="Google Shape;848;p11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12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Heap</a:t>
            </a:r>
            <a:endParaRPr/>
          </a:p>
          <a:p>
            <a:pPr indent="0" lvl="0" marL="0" rtl="0" algn="l">
              <a:lnSpc>
                <a:spcPct val="100000"/>
              </a:lnSpc>
              <a:spcBef>
                <a:spcPts val="0"/>
              </a:spcBef>
              <a:spcAft>
                <a:spcPts val="0"/>
              </a:spcAft>
              <a:buSzPts val="3600"/>
              <a:buNone/>
            </a:pPr>
            <a:r>
              <a:t/>
            </a:r>
            <a:endParaRPr/>
          </a:p>
        </p:txBody>
      </p:sp>
      <p:grpSp>
        <p:nvGrpSpPr>
          <p:cNvPr id="854" name="Google Shape;854;p120"/>
          <p:cNvGrpSpPr/>
          <p:nvPr/>
        </p:nvGrpSpPr>
        <p:grpSpPr>
          <a:xfrm>
            <a:off x="486816" y="1212582"/>
            <a:ext cx="8274453" cy="3408134"/>
            <a:chOff x="1194323" y="1755382"/>
            <a:chExt cx="9486876" cy="4563650"/>
          </a:xfrm>
        </p:grpSpPr>
        <p:grpSp>
          <p:nvGrpSpPr>
            <p:cNvPr id="855" name="Google Shape;855;p120"/>
            <p:cNvGrpSpPr/>
            <p:nvPr/>
          </p:nvGrpSpPr>
          <p:grpSpPr>
            <a:xfrm>
              <a:off x="1194323" y="1755382"/>
              <a:ext cx="9486876" cy="4148719"/>
              <a:chOff x="1194323" y="2136382"/>
              <a:chExt cx="9486876" cy="4148719"/>
            </a:xfrm>
          </p:grpSpPr>
          <p:grpSp>
            <p:nvGrpSpPr>
              <p:cNvPr id="856" name="Google Shape;856;p120"/>
              <p:cNvGrpSpPr/>
              <p:nvPr/>
            </p:nvGrpSpPr>
            <p:grpSpPr>
              <a:xfrm>
                <a:off x="4813199" y="2210516"/>
                <a:ext cx="5868000" cy="3568800"/>
                <a:chOff x="5184674" y="2310659"/>
                <a:chExt cx="5868000" cy="3568800"/>
              </a:xfrm>
            </p:grpSpPr>
            <p:sp>
              <p:nvSpPr>
                <p:cNvPr id="857" name="Google Shape;857;p120"/>
                <p:cNvSpPr/>
                <p:nvPr/>
              </p:nvSpPr>
              <p:spPr>
                <a:xfrm>
                  <a:off x="5184674" y="2310659"/>
                  <a:ext cx="5868000" cy="3568800"/>
                </a:xfrm>
                <a:prstGeom prst="rect">
                  <a:avLst/>
                </a:prstGeom>
                <a:noFill/>
                <a:ln cap="flat" cmpd="sng" w="3175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8" name="Google Shape;858;p120"/>
                <p:cNvSpPr/>
                <p:nvPr/>
              </p:nvSpPr>
              <p:spPr>
                <a:xfrm>
                  <a:off x="5991225" y="2543175"/>
                  <a:ext cx="1800300" cy="561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libri"/>
                      <a:ea typeface="Calibri"/>
                      <a:cs typeface="Calibri"/>
                      <a:sym typeface="Calibri"/>
                    </a:rPr>
                    <a:t>Hello World!</a:t>
                  </a:r>
                  <a:endParaRPr b="0" i="0" sz="1800" u="none" cap="none" strike="noStrike">
                    <a:solidFill>
                      <a:srgbClr val="000000"/>
                    </a:solidFill>
                    <a:latin typeface="Calibri"/>
                    <a:ea typeface="Calibri"/>
                    <a:cs typeface="Calibri"/>
                    <a:sym typeface="Calibri"/>
                  </a:endParaRPr>
                </a:p>
              </p:txBody>
            </p:sp>
            <p:sp>
              <p:nvSpPr>
                <p:cNvPr id="859" name="Google Shape;859;p120"/>
                <p:cNvSpPr/>
                <p:nvPr/>
              </p:nvSpPr>
              <p:spPr>
                <a:xfrm>
                  <a:off x="7124701" y="4876800"/>
                  <a:ext cx="3762300" cy="561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The name of my country is Pakistan.</a:t>
                  </a:r>
                  <a:endParaRPr b="0" i="0" sz="1600" u="none" cap="none" strike="noStrike">
                    <a:solidFill>
                      <a:srgbClr val="000000"/>
                    </a:solidFill>
                    <a:latin typeface="Calibri"/>
                    <a:ea typeface="Calibri"/>
                    <a:cs typeface="Calibri"/>
                    <a:sym typeface="Calibri"/>
                  </a:endParaRPr>
                </a:p>
              </p:txBody>
            </p:sp>
            <p:sp>
              <p:nvSpPr>
                <p:cNvPr id="860" name="Google Shape;860;p120"/>
                <p:cNvSpPr/>
                <p:nvPr/>
              </p:nvSpPr>
              <p:spPr>
                <a:xfrm>
                  <a:off x="5400675" y="3709987"/>
                  <a:ext cx="4971900" cy="561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The quick brown fox jumps over the lazy dog.</a:t>
                  </a:r>
                  <a:endParaRPr b="0" i="0" sz="1600" u="none" cap="none" strike="noStrike">
                    <a:solidFill>
                      <a:srgbClr val="000000"/>
                    </a:solidFill>
                    <a:latin typeface="Calibri"/>
                    <a:ea typeface="Calibri"/>
                    <a:cs typeface="Calibri"/>
                    <a:sym typeface="Calibri"/>
                  </a:endParaRPr>
                </a:p>
              </p:txBody>
            </p:sp>
            <p:sp>
              <p:nvSpPr>
                <p:cNvPr id="861" name="Google Shape;861;p120"/>
                <p:cNvSpPr/>
                <p:nvPr/>
              </p:nvSpPr>
              <p:spPr>
                <a:xfrm>
                  <a:off x="8343901" y="3021644"/>
                  <a:ext cx="1171500" cy="561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libri"/>
                      <a:ea typeface="Calibri"/>
                      <a:cs typeface="Calibri"/>
                      <a:sym typeface="Calibri"/>
                    </a:rPr>
                    <a:t>PIAIC</a:t>
                  </a:r>
                  <a:endParaRPr b="0" i="0" sz="1800" u="none" cap="none" strike="noStrike">
                    <a:solidFill>
                      <a:srgbClr val="000000"/>
                    </a:solidFill>
                    <a:latin typeface="Calibri"/>
                    <a:ea typeface="Calibri"/>
                    <a:cs typeface="Calibri"/>
                    <a:sym typeface="Calibri"/>
                  </a:endParaRPr>
                </a:p>
              </p:txBody>
            </p:sp>
            <p:sp>
              <p:nvSpPr>
                <p:cNvPr id="862" name="Google Shape;862;p120"/>
                <p:cNvSpPr/>
                <p:nvPr/>
              </p:nvSpPr>
              <p:spPr>
                <a:xfrm>
                  <a:off x="5405438" y="5088892"/>
                  <a:ext cx="1171500" cy="699900"/>
                </a:xfrm>
                <a:prstGeom prst="roundRect">
                  <a:avLst>
                    <a:gd fmla="val 16667" name="adj"/>
                  </a:avLst>
                </a:prstGeom>
                <a:solidFill>
                  <a:srgbClr val="D8D8D8"/>
                </a:solidFill>
                <a:ln cap="flat" cmpd="sng" w="1905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Rust</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rgbClr val="000000"/>
                      </a:solidFill>
                      <a:latin typeface="Calibri"/>
                      <a:ea typeface="Calibri"/>
                      <a:cs typeface="Calibri"/>
                      <a:sym typeface="Calibri"/>
                    </a:rPr>
                    <a:t>Example</a:t>
                  </a:r>
                  <a:endParaRPr b="0" i="0" sz="1600" u="none" cap="none" strike="noStrike">
                    <a:solidFill>
                      <a:srgbClr val="000000"/>
                    </a:solidFill>
                    <a:latin typeface="Calibri"/>
                    <a:ea typeface="Calibri"/>
                    <a:cs typeface="Calibri"/>
                    <a:sym typeface="Calibri"/>
                  </a:endParaRPr>
                </a:p>
              </p:txBody>
            </p:sp>
          </p:grpSp>
          <p:pic>
            <p:nvPicPr>
              <p:cNvPr id="863" name="Google Shape;863;p120"/>
              <p:cNvPicPr preferRelativeResize="0"/>
              <p:nvPr/>
            </p:nvPicPr>
            <p:blipFill/>
            <p:spPr>
              <a:xfrm>
                <a:off x="1194323" y="2136382"/>
                <a:ext cx="2114550" cy="3676650"/>
              </a:xfrm>
              <a:prstGeom prst="rect">
                <a:avLst/>
              </a:prstGeom>
              <a:noFill/>
              <a:ln>
                <a:noFill/>
              </a:ln>
            </p:spPr>
          </p:pic>
          <p:cxnSp>
            <p:nvCxnSpPr>
              <p:cNvPr id="864" name="Google Shape;864;p120"/>
              <p:cNvCxnSpPr/>
              <p:nvPr/>
            </p:nvCxnSpPr>
            <p:spPr>
              <a:xfrm flipH="1" rot="10800000">
                <a:off x="3213452" y="2723751"/>
                <a:ext cx="2330100" cy="1462200"/>
              </a:xfrm>
              <a:prstGeom prst="bentConnector3">
                <a:avLst>
                  <a:gd fmla="val 50000" name="adj1"/>
                </a:avLst>
              </a:prstGeom>
              <a:noFill/>
              <a:ln cap="flat" cmpd="sng" w="25400">
                <a:solidFill>
                  <a:srgbClr val="7F7F7F"/>
                </a:solidFill>
                <a:prstDash val="solid"/>
                <a:miter lim="800000"/>
                <a:headEnd len="sm" w="sm" type="none"/>
                <a:tailEnd len="med" w="med" type="triangle"/>
              </a:ln>
            </p:spPr>
          </p:cxnSp>
          <p:cxnSp>
            <p:nvCxnSpPr>
              <p:cNvPr id="865" name="Google Shape;865;p120"/>
              <p:cNvCxnSpPr/>
              <p:nvPr/>
            </p:nvCxnSpPr>
            <p:spPr>
              <a:xfrm>
                <a:off x="2922234" y="5410375"/>
                <a:ext cx="2107200" cy="9300"/>
              </a:xfrm>
              <a:prstGeom prst="straightConnector1">
                <a:avLst/>
              </a:prstGeom>
              <a:noFill/>
              <a:ln cap="flat" cmpd="sng" w="25400">
                <a:solidFill>
                  <a:srgbClr val="7F7F7F"/>
                </a:solidFill>
                <a:prstDash val="solid"/>
                <a:miter lim="800000"/>
                <a:headEnd len="sm" w="sm" type="none"/>
                <a:tailEnd len="med" w="med" type="triangle"/>
              </a:ln>
            </p:spPr>
          </p:cxnSp>
          <p:sp>
            <p:nvSpPr>
              <p:cNvPr id="866" name="Google Shape;866;p120"/>
              <p:cNvSpPr txBox="1"/>
              <p:nvPr/>
            </p:nvSpPr>
            <p:spPr>
              <a:xfrm>
                <a:off x="1775121" y="5761901"/>
                <a:ext cx="9531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Stack</a:t>
                </a:r>
                <a:endParaRPr b="0" i="0" sz="2000" u="none" cap="none" strike="noStrike">
                  <a:solidFill>
                    <a:srgbClr val="000000"/>
                  </a:solidFill>
                  <a:latin typeface="Calibri"/>
                  <a:ea typeface="Calibri"/>
                  <a:cs typeface="Calibri"/>
                  <a:sym typeface="Calibri"/>
                </a:endParaRPr>
              </a:p>
            </p:txBody>
          </p:sp>
          <p:sp>
            <p:nvSpPr>
              <p:cNvPr id="867" name="Google Shape;867;p120"/>
              <p:cNvSpPr txBox="1"/>
              <p:nvPr/>
            </p:nvSpPr>
            <p:spPr>
              <a:xfrm>
                <a:off x="7273306" y="5759119"/>
                <a:ext cx="9477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Heap</a:t>
                </a:r>
                <a:endParaRPr b="0" i="0" sz="2000" u="none" cap="none" strike="noStrike">
                  <a:solidFill>
                    <a:srgbClr val="000000"/>
                  </a:solidFill>
                  <a:latin typeface="Calibri"/>
                  <a:ea typeface="Calibri"/>
                  <a:cs typeface="Calibri"/>
                  <a:sym typeface="Calibri"/>
                </a:endParaRPr>
              </a:p>
            </p:txBody>
          </p:sp>
        </p:grpSp>
        <p:sp>
          <p:nvSpPr>
            <p:cNvPr id="868" name="Google Shape;868;p120"/>
            <p:cNvSpPr txBox="1"/>
            <p:nvPr/>
          </p:nvSpPr>
          <p:spPr>
            <a:xfrm>
              <a:off x="6845450" y="5795832"/>
              <a:ext cx="19644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Calibri"/>
                  <a:ea typeface="Calibri"/>
                  <a:cs typeface="Calibri"/>
                  <a:sym typeface="Calibri"/>
                </a:rPr>
                <a:t>(Haphazard)</a:t>
              </a:r>
              <a:endParaRPr b="0" i="0" sz="2000" u="none" cap="none" strike="noStrike">
                <a:solidFill>
                  <a:srgbClr val="000000"/>
                </a:solidFill>
                <a:latin typeface="Calibri"/>
                <a:ea typeface="Calibri"/>
                <a:cs typeface="Calibri"/>
                <a:sym typeface="Calibri"/>
              </a:endParaRPr>
            </a:p>
          </p:txBody>
        </p:sp>
        <p:sp>
          <p:nvSpPr>
            <p:cNvPr id="869" name="Google Shape;869;p120"/>
            <p:cNvSpPr txBox="1"/>
            <p:nvPr/>
          </p:nvSpPr>
          <p:spPr>
            <a:xfrm>
              <a:off x="1487913" y="5634745"/>
              <a:ext cx="1872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GB" sz="2800" u="none" cap="none" strike="noStrike">
                  <a:solidFill>
                    <a:srgbClr val="000000"/>
                  </a:solidFill>
                  <a:latin typeface="Calibri"/>
                  <a:ea typeface="Calibri"/>
                  <a:cs typeface="Calibri"/>
                  <a:sym typeface="Calibri"/>
                </a:rPr>
                <a:t>(</a:t>
              </a:r>
              <a:r>
                <a:rPr b="0" i="0" lang="en-GB" sz="2000" u="none" cap="none" strike="noStrike">
                  <a:solidFill>
                    <a:srgbClr val="000000"/>
                  </a:solidFill>
                  <a:latin typeface="Calibri"/>
                  <a:ea typeface="Calibri"/>
                  <a:cs typeface="Calibri"/>
                  <a:sym typeface="Calibri"/>
                </a:rPr>
                <a:t>Organised</a:t>
              </a:r>
              <a:r>
                <a:rPr b="0" i="0" lang="en-GB" sz="2800" u="none" cap="none" strike="noStrike">
                  <a:solidFill>
                    <a:srgbClr val="000000"/>
                  </a:solidFill>
                  <a:latin typeface="Calibri"/>
                  <a:ea typeface="Calibri"/>
                  <a:cs typeface="Calibri"/>
                  <a:sym typeface="Calibri"/>
                </a:rPr>
                <a:t>)</a:t>
              </a:r>
              <a:endParaRPr b="0" i="0" sz="2800" u="none" cap="none" strike="noStrike">
                <a:solidFill>
                  <a:srgbClr val="000000"/>
                </a:solidFill>
                <a:latin typeface="Calibri"/>
                <a:ea typeface="Calibri"/>
                <a:cs typeface="Calibri"/>
                <a:sym typeface="Calibri"/>
              </a:endParaRPr>
            </a:p>
          </p:txBody>
        </p:sp>
      </p:grpSp>
      <p:pic>
        <p:nvPicPr>
          <p:cNvPr id="870" name="Google Shape;870;p120"/>
          <p:cNvPicPr preferRelativeResize="0"/>
          <p:nvPr/>
        </p:nvPicPr>
        <p:blipFill rotWithShape="1">
          <a:blip r:embed="rId3">
            <a:alphaModFix/>
          </a:blip>
          <a:srcRect b="0" l="0" r="0" t="0"/>
          <a:stretch/>
        </p:blipFill>
        <p:spPr>
          <a:xfrm>
            <a:off x="486825" y="1195325"/>
            <a:ext cx="1849975" cy="2752850"/>
          </a:xfrm>
          <a:prstGeom prst="rect">
            <a:avLst/>
          </a:prstGeom>
          <a:noFill/>
          <a:ln>
            <a:noFill/>
          </a:ln>
        </p:spPr>
      </p:pic>
      <p:pic>
        <p:nvPicPr>
          <p:cNvPr id="871" name="Google Shape;871;p12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12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Heap: Restaurant as Example</a:t>
            </a:r>
            <a:endParaRPr sz="2800">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pic>
        <p:nvPicPr>
          <p:cNvPr id="877" name="Google Shape;877;p121"/>
          <p:cNvPicPr preferRelativeResize="0"/>
          <p:nvPr/>
        </p:nvPicPr>
        <p:blipFill/>
        <p:spPr>
          <a:xfrm>
            <a:off x="0" y="1191625"/>
            <a:ext cx="9144000" cy="3875675"/>
          </a:xfrm>
          <a:prstGeom prst="rect">
            <a:avLst/>
          </a:prstGeom>
          <a:noFill/>
          <a:ln>
            <a:noFill/>
          </a:ln>
        </p:spPr>
      </p:pic>
      <p:pic>
        <p:nvPicPr>
          <p:cNvPr id="878" name="Google Shape;878;p121"/>
          <p:cNvPicPr preferRelativeResize="0"/>
          <p:nvPr/>
        </p:nvPicPr>
        <p:blipFill rotWithShape="1">
          <a:blip r:embed="rId3">
            <a:alphaModFix/>
          </a:blip>
          <a:srcRect b="0" l="0" r="0" t="0"/>
          <a:stretch/>
        </p:blipFill>
        <p:spPr>
          <a:xfrm>
            <a:off x="0" y="1191625"/>
            <a:ext cx="9144000" cy="3875675"/>
          </a:xfrm>
          <a:prstGeom prst="rect">
            <a:avLst/>
          </a:prstGeom>
          <a:noFill/>
          <a:ln>
            <a:noFill/>
          </a:ln>
        </p:spPr>
      </p:pic>
      <p:pic>
        <p:nvPicPr>
          <p:cNvPr id="879" name="Google Shape;879;p12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122"/>
          <p:cNvSpPr txBox="1"/>
          <p:nvPr>
            <p:ph type="title"/>
          </p:nvPr>
        </p:nvSpPr>
        <p:spPr>
          <a:xfrm>
            <a:off x="322025" y="825750"/>
            <a:ext cx="4045200" cy="2012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Heap</a:t>
            </a:r>
            <a:endParaRPr/>
          </a:p>
          <a:p>
            <a:pPr indent="0" lvl="0" marL="0" rtl="0" algn="ctr">
              <a:spcBef>
                <a:spcPts val="0"/>
              </a:spcBef>
              <a:spcAft>
                <a:spcPts val="0"/>
              </a:spcAft>
              <a:buSzPts val="2800"/>
              <a:buNone/>
            </a:pPr>
            <a:r>
              <a:t/>
            </a:r>
            <a:endParaRPr/>
          </a:p>
          <a:p>
            <a:pPr indent="0" lvl="0" marL="0" rtl="0" algn="l">
              <a:spcBef>
                <a:spcPts val="0"/>
              </a:spcBef>
              <a:spcAft>
                <a:spcPts val="1600"/>
              </a:spcAft>
              <a:buSzPts val="3000"/>
              <a:buNone/>
            </a:pPr>
            <a:r>
              <a:t/>
            </a:r>
            <a:endParaRPr sz="3000"/>
          </a:p>
        </p:txBody>
      </p:sp>
      <p:sp>
        <p:nvSpPr>
          <p:cNvPr id="885" name="Google Shape;885;p122"/>
          <p:cNvSpPr txBox="1"/>
          <p:nvPr>
            <p:ph idx="2" type="body"/>
          </p:nvPr>
        </p:nvSpPr>
        <p:spPr>
          <a:xfrm rot="-232">
            <a:off x="4465325" y="167879"/>
            <a:ext cx="4454100" cy="3962100"/>
          </a:xfrm>
          <a:prstGeom prst="rect">
            <a:avLst/>
          </a:prstGeom>
          <a:noFill/>
          <a:ln>
            <a:noFill/>
          </a:ln>
        </p:spPr>
        <p:txBody>
          <a:bodyPr anchorCtr="0" anchor="ctr" bIns="91425" lIns="91425" spcFirstLastPara="1" rIns="91425" wrap="square" tIns="91425">
            <a:noAutofit/>
          </a:bodyPr>
          <a:lstStyle/>
          <a:p>
            <a:pPr indent="-381000" lvl="0" marL="457200" rtl="0" algn="l">
              <a:lnSpc>
                <a:spcPct val="150000"/>
              </a:lnSpc>
              <a:spcBef>
                <a:spcPts val="0"/>
              </a:spcBef>
              <a:spcAft>
                <a:spcPts val="0"/>
              </a:spcAft>
              <a:buClr>
                <a:schemeClr val="lt1"/>
              </a:buClr>
              <a:buSzPts val="2400"/>
              <a:buFont typeface="Roboto"/>
              <a:buChar char="●"/>
            </a:pPr>
            <a:r>
              <a:rPr lang="en-GB" sz="2400">
                <a:latin typeface="Roboto"/>
                <a:ea typeface="Roboto"/>
                <a:cs typeface="Roboto"/>
                <a:sym typeface="Roboto"/>
              </a:rPr>
              <a:t>Less organized</a:t>
            </a:r>
            <a:endParaRPr sz="2400">
              <a:latin typeface="Roboto"/>
              <a:ea typeface="Roboto"/>
              <a:cs typeface="Roboto"/>
              <a:sym typeface="Roboto"/>
            </a:endParaRPr>
          </a:p>
          <a:p>
            <a:pPr indent="-381000" lvl="0" marL="457200" rtl="0" algn="l">
              <a:lnSpc>
                <a:spcPct val="150000"/>
              </a:lnSpc>
              <a:spcBef>
                <a:spcPts val="1600"/>
              </a:spcBef>
              <a:spcAft>
                <a:spcPts val="0"/>
              </a:spcAft>
              <a:buClr>
                <a:schemeClr val="lt1"/>
              </a:buClr>
              <a:buSzPts val="2400"/>
              <a:buFont typeface="Roboto"/>
              <a:buChar char="●"/>
            </a:pPr>
            <a:r>
              <a:rPr lang="en-GB" sz="2400">
                <a:latin typeface="Roboto"/>
                <a:ea typeface="Roboto"/>
                <a:cs typeface="Roboto"/>
                <a:sym typeface="Roboto"/>
              </a:rPr>
              <a:t>Requested from OS</a:t>
            </a:r>
            <a:endParaRPr sz="2400">
              <a:latin typeface="Roboto"/>
              <a:ea typeface="Roboto"/>
              <a:cs typeface="Roboto"/>
              <a:sym typeface="Roboto"/>
            </a:endParaRPr>
          </a:p>
          <a:p>
            <a:pPr indent="-381000" lvl="0" marL="457200" rtl="0" algn="l">
              <a:lnSpc>
                <a:spcPct val="150000"/>
              </a:lnSpc>
              <a:spcBef>
                <a:spcPts val="1600"/>
              </a:spcBef>
              <a:spcAft>
                <a:spcPts val="0"/>
              </a:spcAft>
              <a:buClr>
                <a:schemeClr val="lt1"/>
              </a:buClr>
              <a:buSzPts val="2400"/>
              <a:buFont typeface="Roboto"/>
              <a:buChar char="●"/>
            </a:pPr>
            <a:r>
              <a:rPr lang="en-GB" sz="2400">
                <a:latin typeface="Roboto"/>
                <a:ea typeface="Roboto"/>
                <a:cs typeface="Roboto"/>
                <a:sym typeface="Roboto"/>
              </a:rPr>
              <a:t>Slower</a:t>
            </a:r>
            <a:endParaRPr sz="2400">
              <a:latin typeface="Roboto"/>
              <a:ea typeface="Roboto"/>
              <a:cs typeface="Roboto"/>
              <a:sym typeface="Roboto"/>
            </a:endParaRPr>
          </a:p>
          <a:p>
            <a:pPr indent="-381000" lvl="0" marL="457200" rtl="0" algn="l">
              <a:lnSpc>
                <a:spcPct val="150000"/>
              </a:lnSpc>
              <a:spcBef>
                <a:spcPts val="1600"/>
              </a:spcBef>
              <a:spcAft>
                <a:spcPts val="0"/>
              </a:spcAft>
              <a:buClr>
                <a:schemeClr val="lt1"/>
              </a:buClr>
              <a:buSzPts val="2400"/>
              <a:buFont typeface="Roboto"/>
              <a:buChar char="●"/>
            </a:pPr>
            <a:r>
              <a:rPr lang="en-GB" sz="2400">
                <a:latin typeface="Roboto"/>
                <a:ea typeface="Roboto"/>
                <a:cs typeface="Roboto"/>
                <a:sym typeface="Roboto"/>
              </a:rPr>
              <a:t>Follow pointer</a:t>
            </a:r>
            <a:endParaRPr sz="2400">
              <a:latin typeface="Roboto"/>
              <a:ea typeface="Roboto"/>
              <a:cs typeface="Roboto"/>
              <a:sym typeface="Roboto"/>
            </a:endParaRPr>
          </a:p>
          <a:p>
            <a:pPr indent="-381000" lvl="0" marL="457200" rtl="0" algn="l">
              <a:lnSpc>
                <a:spcPct val="150000"/>
              </a:lnSpc>
              <a:spcBef>
                <a:spcPts val="1600"/>
              </a:spcBef>
              <a:spcAft>
                <a:spcPts val="1600"/>
              </a:spcAft>
              <a:buClr>
                <a:schemeClr val="lt1"/>
              </a:buClr>
              <a:buSzPts val="2400"/>
              <a:buFont typeface="Roboto"/>
              <a:buChar char="●"/>
            </a:pPr>
            <a:r>
              <a:rPr lang="en-GB" sz="2400">
                <a:latin typeface="Roboto"/>
                <a:ea typeface="Roboto"/>
                <a:cs typeface="Roboto"/>
                <a:sym typeface="Roboto"/>
              </a:rPr>
              <a:t>large amount... take time to manage data in the heap</a:t>
            </a:r>
            <a:endParaRPr sz="2400">
              <a:latin typeface="Roboto"/>
              <a:ea typeface="Roboto"/>
              <a:cs typeface="Roboto"/>
              <a:sym typeface="Roboto"/>
            </a:endParaRPr>
          </a:p>
        </p:txBody>
      </p:sp>
      <p:cxnSp>
        <p:nvCxnSpPr>
          <p:cNvPr id="886" name="Google Shape;886;p122"/>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887" name="Google Shape;887;p122"/>
          <p:cNvPicPr preferRelativeResize="0"/>
          <p:nvPr/>
        </p:nvPicPr>
        <p:blipFill/>
        <p:spPr>
          <a:xfrm>
            <a:off x="589225" y="1871275"/>
            <a:ext cx="3310900" cy="2815150"/>
          </a:xfrm>
          <a:prstGeom prst="rect">
            <a:avLst/>
          </a:prstGeom>
          <a:noFill/>
          <a:ln>
            <a:noFill/>
          </a:ln>
        </p:spPr>
      </p:pic>
      <p:pic>
        <p:nvPicPr>
          <p:cNvPr id="888" name="Google Shape;888;p122"/>
          <p:cNvPicPr preferRelativeResize="0"/>
          <p:nvPr/>
        </p:nvPicPr>
        <p:blipFill rotWithShape="1">
          <a:blip r:embed="rId3">
            <a:alphaModFix/>
          </a:blip>
          <a:srcRect b="0" l="0" r="0" t="0"/>
          <a:stretch/>
        </p:blipFill>
        <p:spPr>
          <a:xfrm>
            <a:off x="589225" y="1871275"/>
            <a:ext cx="3310900" cy="2815150"/>
          </a:xfrm>
          <a:prstGeom prst="rect">
            <a:avLst/>
          </a:prstGeom>
          <a:noFill/>
          <a:ln>
            <a:noFill/>
          </a:ln>
        </p:spPr>
      </p:pic>
      <p:pic>
        <p:nvPicPr>
          <p:cNvPr id="889" name="Google Shape;889;p12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23"/>
          <p:cNvSpPr txBox="1"/>
          <p:nvPr>
            <p:ph type="title"/>
          </p:nvPr>
        </p:nvSpPr>
        <p:spPr>
          <a:xfrm>
            <a:off x="322025" y="111325"/>
            <a:ext cx="4045200" cy="2757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800"/>
              <a:buNone/>
            </a:pPr>
            <a:r>
              <a:rPr lang="en-GB">
                <a:solidFill>
                  <a:srgbClr val="666666"/>
                </a:solidFill>
              </a:rPr>
              <a:t>Why pushing to the stack is faster than allocating on the heap ?</a:t>
            </a:r>
            <a:endParaRPr>
              <a:solidFill>
                <a:srgbClr val="666666"/>
              </a:solidFill>
            </a:endParaRPr>
          </a:p>
        </p:txBody>
      </p:sp>
      <p:sp>
        <p:nvSpPr>
          <p:cNvPr id="895" name="Google Shape;895;p123"/>
          <p:cNvSpPr txBox="1"/>
          <p:nvPr>
            <p:ph idx="2" type="body"/>
          </p:nvPr>
        </p:nvSpPr>
        <p:spPr>
          <a:xfrm rot="-232">
            <a:off x="4465325" y="167879"/>
            <a:ext cx="4454100" cy="3962100"/>
          </a:xfrm>
          <a:prstGeom prst="rect">
            <a:avLst/>
          </a:prstGeom>
          <a:noFill/>
          <a:ln>
            <a:noFill/>
          </a:ln>
        </p:spPr>
        <p:txBody>
          <a:bodyPr anchorCtr="0" anchor="ctr" bIns="91425" lIns="91425" spcFirstLastPara="1" rIns="91425" wrap="square" tIns="91425">
            <a:noAutofit/>
          </a:bodyPr>
          <a:lstStyle/>
          <a:p>
            <a:pPr indent="0" lvl="0" marL="457200" rtl="0" algn="ctr">
              <a:lnSpc>
                <a:spcPct val="150000"/>
              </a:lnSpc>
              <a:spcBef>
                <a:spcPts val="0"/>
              </a:spcBef>
              <a:spcAft>
                <a:spcPts val="1600"/>
              </a:spcAft>
              <a:buNone/>
            </a:pPr>
            <a:r>
              <a:rPr lang="en-GB" sz="2400">
                <a:latin typeface="Roboto"/>
                <a:ea typeface="Roboto"/>
                <a:cs typeface="Roboto"/>
                <a:sym typeface="Roboto"/>
              </a:rPr>
              <a:t>Because the operating system never has to search for a place to store new data; that location is always at the top of the stack.</a:t>
            </a:r>
            <a:endParaRPr sz="2400">
              <a:latin typeface="Roboto"/>
              <a:ea typeface="Roboto"/>
              <a:cs typeface="Roboto"/>
              <a:sym typeface="Roboto"/>
            </a:endParaRPr>
          </a:p>
        </p:txBody>
      </p:sp>
      <p:cxnSp>
        <p:nvCxnSpPr>
          <p:cNvPr id="896" name="Google Shape;896;p123"/>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897" name="Google Shape;897;p1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24"/>
          <p:cNvSpPr txBox="1"/>
          <p:nvPr>
            <p:ph type="title"/>
          </p:nvPr>
        </p:nvSpPr>
        <p:spPr>
          <a:xfrm>
            <a:off x="322025" y="111325"/>
            <a:ext cx="4045200" cy="2757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solidFill>
                  <a:srgbClr val="666666"/>
                </a:solidFill>
              </a:rPr>
              <a:t>Why accessing data in the heap is slower than on the stack ?</a:t>
            </a:r>
            <a:endParaRPr>
              <a:solidFill>
                <a:srgbClr val="666666"/>
              </a:solidFill>
            </a:endParaRPr>
          </a:p>
        </p:txBody>
      </p:sp>
      <p:sp>
        <p:nvSpPr>
          <p:cNvPr id="903" name="Google Shape;903;p124"/>
          <p:cNvSpPr txBox="1"/>
          <p:nvPr>
            <p:ph idx="2" type="body"/>
          </p:nvPr>
        </p:nvSpPr>
        <p:spPr>
          <a:xfrm rot="-241">
            <a:off x="4634925" y="167864"/>
            <a:ext cx="4284600" cy="396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t/>
            </a:r>
            <a:endParaRPr sz="2400">
              <a:latin typeface="Roboto"/>
              <a:ea typeface="Roboto"/>
              <a:cs typeface="Roboto"/>
              <a:sym typeface="Roboto"/>
            </a:endParaRPr>
          </a:p>
          <a:p>
            <a:pPr indent="0" lvl="0" marL="0" rtl="0" algn="ctr">
              <a:spcBef>
                <a:spcPts val="1600"/>
              </a:spcBef>
              <a:spcAft>
                <a:spcPts val="0"/>
              </a:spcAft>
              <a:buClr>
                <a:srgbClr val="000000"/>
              </a:buClr>
              <a:buSzPts val="1300"/>
              <a:buFont typeface="Arial"/>
              <a:buNone/>
            </a:pPr>
            <a:r>
              <a:rPr lang="en-GB" sz="2400">
                <a:latin typeface="Roboto"/>
                <a:ea typeface="Roboto"/>
                <a:cs typeface="Roboto"/>
                <a:sym typeface="Roboto"/>
              </a:rPr>
              <a:t>Allocating space on the heap requires more work, because you ask for some amount of space to operating system every time.</a:t>
            </a:r>
            <a:endParaRPr sz="2400">
              <a:latin typeface="Roboto"/>
              <a:ea typeface="Roboto"/>
              <a:cs typeface="Roboto"/>
              <a:sym typeface="Roboto"/>
            </a:endParaRPr>
          </a:p>
          <a:p>
            <a:pPr indent="0" lvl="0" marL="0" rtl="0" algn="ctr">
              <a:spcBef>
                <a:spcPts val="1600"/>
              </a:spcBef>
              <a:spcAft>
                <a:spcPts val="1600"/>
              </a:spcAft>
              <a:buNone/>
            </a:pPr>
            <a:r>
              <a:rPr lang="en-GB" sz="2400">
                <a:latin typeface="Roboto"/>
                <a:ea typeface="Roboto"/>
                <a:cs typeface="Roboto"/>
                <a:sym typeface="Roboto"/>
              </a:rPr>
              <a:t>OS has to follow a pointer every time.</a:t>
            </a:r>
            <a:endParaRPr sz="2400">
              <a:latin typeface="Roboto"/>
              <a:ea typeface="Roboto"/>
              <a:cs typeface="Roboto"/>
              <a:sym typeface="Roboto"/>
            </a:endParaRPr>
          </a:p>
        </p:txBody>
      </p:sp>
      <p:cxnSp>
        <p:nvCxnSpPr>
          <p:cNvPr id="904" name="Google Shape;904;p124"/>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905" name="Google Shape;905;p1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25"/>
          <p:cNvSpPr txBox="1"/>
          <p:nvPr>
            <p:ph idx="1" type="body"/>
          </p:nvPr>
        </p:nvSpPr>
        <p:spPr>
          <a:xfrm>
            <a:off x="452275" y="1688225"/>
            <a:ext cx="8379900" cy="2880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b="1" lang="en-GB" sz="3200">
                <a:solidFill>
                  <a:srgbClr val="1B8F8B"/>
                </a:solidFill>
              </a:rPr>
              <a:t>All programs have to manage the way they use a computer’s memory while running. </a:t>
            </a:r>
            <a:endParaRPr sz="2400">
              <a:solidFill>
                <a:srgbClr val="000000"/>
              </a:solidFill>
            </a:endParaRPr>
          </a:p>
        </p:txBody>
      </p:sp>
      <p:sp>
        <p:nvSpPr>
          <p:cNvPr id="911" name="Google Shape;911;p1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pic>
        <p:nvPicPr>
          <p:cNvPr id="912" name="Google Shape;912;p1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26"/>
          <p:cNvSpPr txBox="1"/>
          <p:nvPr>
            <p:ph idx="1" type="body"/>
          </p:nvPr>
        </p:nvSpPr>
        <p:spPr>
          <a:xfrm>
            <a:off x="452275" y="1094750"/>
            <a:ext cx="8379900" cy="34743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1000"/>
              </a:spcBef>
              <a:spcAft>
                <a:spcPts val="0"/>
              </a:spcAft>
              <a:buClr>
                <a:srgbClr val="000000"/>
              </a:buClr>
              <a:buSzPts val="2000"/>
              <a:buFont typeface="Open Sans"/>
              <a:buChar char="●"/>
            </a:pPr>
            <a:r>
              <a:rPr lang="en-GB" sz="2800">
                <a:solidFill>
                  <a:srgbClr val="000000"/>
                </a:solidFill>
              </a:rPr>
              <a:t>Some languages have garbage collection that constantly looks for no longer used memory as the program runs. </a:t>
            </a:r>
            <a:br>
              <a:rPr lang="en-GB" sz="2800">
                <a:solidFill>
                  <a:srgbClr val="000000"/>
                </a:solidFill>
              </a:rPr>
            </a:br>
            <a:endParaRPr>
              <a:solidFill>
                <a:srgbClr val="000000"/>
              </a:solidFill>
            </a:endParaRPr>
          </a:p>
          <a:p>
            <a:pPr indent="-355600" lvl="0" marL="457200" rtl="0" algn="just">
              <a:lnSpc>
                <a:spcPct val="115000"/>
              </a:lnSpc>
              <a:spcBef>
                <a:spcPts val="1600"/>
              </a:spcBef>
              <a:spcAft>
                <a:spcPts val="1600"/>
              </a:spcAft>
              <a:buClr>
                <a:srgbClr val="000000"/>
              </a:buClr>
              <a:buSzPts val="2000"/>
              <a:buFont typeface="Open Sans"/>
              <a:buChar char="●"/>
            </a:pPr>
            <a:r>
              <a:rPr lang="en-GB" sz="2800">
                <a:solidFill>
                  <a:srgbClr val="000000"/>
                </a:solidFill>
              </a:rPr>
              <a:t>In other languages, the programmer must explicitly allocate and free the memory. </a:t>
            </a:r>
            <a:endParaRPr sz="3200">
              <a:solidFill>
                <a:srgbClr val="000000"/>
              </a:solidFill>
            </a:endParaRPr>
          </a:p>
        </p:txBody>
      </p:sp>
      <p:sp>
        <p:nvSpPr>
          <p:cNvPr id="918" name="Google Shape;918;p1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pic>
        <p:nvPicPr>
          <p:cNvPr id="919" name="Google Shape;919;p12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127"/>
          <p:cNvSpPr txBox="1"/>
          <p:nvPr>
            <p:ph idx="1" type="body"/>
          </p:nvPr>
        </p:nvSpPr>
        <p:spPr>
          <a:xfrm>
            <a:off x="452275" y="1176600"/>
            <a:ext cx="8379900" cy="34761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Clr>
                <a:srgbClr val="434343"/>
              </a:buClr>
              <a:buSzPts val="2400"/>
              <a:buChar char="●"/>
            </a:pPr>
            <a:r>
              <a:rPr b="1" lang="en-GB" sz="2400">
                <a:solidFill>
                  <a:srgbClr val="434343"/>
                </a:solidFill>
              </a:rPr>
              <a:t>Rust uses a third approach wherein memory is managed through a system of ownership</a:t>
            </a:r>
            <a:endParaRPr b="1" sz="2400">
              <a:solidFill>
                <a:srgbClr val="434343"/>
              </a:solidFill>
            </a:endParaRPr>
          </a:p>
          <a:p>
            <a:pPr indent="-381000" lvl="0" marL="457200" rtl="0" algn="just">
              <a:lnSpc>
                <a:spcPct val="150000"/>
              </a:lnSpc>
              <a:spcBef>
                <a:spcPts val="0"/>
              </a:spcBef>
              <a:spcAft>
                <a:spcPts val="0"/>
              </a:spcAft>
              <a:buClr>
                <a:srgbClr val="434343"/>
              </a:buClr>
              <a:buSzPts val="2400"/>
              <a:buChar char="●"/>
            </a:pPr>
            <a:r>
              <a:rPr b="1" lang="en-GB" sz="2400">
                <a:solidFill>
                  <a:srgbClr val="434343"/>
                </a:solidFill>
              </a:rPr>
              <a:t>Ownership is managed with a set of rules that the compiler checks at compile time. </a:t>
            </a:r>
            <a:endParaRPr b="1" sz="2400">
              <a:solidFill>
                <a:srgbClr val="434343"/>
              </a:solidFill>
            </a:endParaRPr>
          </a:p>
          <a:p>
            <a:pPr indent="-381000" lvl="0" marL="457200" rtl="0" algn="just">
              <a:lnSpc>
                <a:spcPct val="150000"/>
              </a:lnSpc>
              <a:spcBef>
                <a:spcPts val="0"/>
              </a:spcBef>
              <a:spcAft>
                <a:spcPts val="0"/>
              </a:spcAft>
              <a:buClr>
                <a:srgbClr val="434343"/>
              </a:buClr>
              <a:buSzPts val="2400"/>
              <a:buChar char="●"/>
            </a:pPr>
            <a:r>
              <a:rPr b="1" lang="en-GB" sz="2400">
                <a:solidFill>
                  <a:srgbClr val="434343"/>
                </a:solidFill>
              </a:rPr>
              <a:t>None of the ownership features slow down your program while it’s running.</a:t>
            </a:r>
            <a:endParaRPr sz="2400">
              <a:solidFill>
                <a:srgbClr val="434343"/>
              </a:solidFill>
            </a:endParaRPr>
          </a:p>
        </p:txBody>
      </p:sp>
      <p:sp>
        <p:nvSpPr>
          <p:cNvPr id="925" name="Google Shape;925;p12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pic>
        <p:nvPicPr>
          <p:cNvPr id="926" name="Google Shape;926;p12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idx="1" type="body"/>
          </p:nvPr>
        </p:nvSpPr>
        <p:spPr>
          <a:xfrm>
            <a:off x="311700" y="874750"/>
            <a:ext cx="8520600" cy="3694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rPr>
              <a:t>Rust’s naming convention for constants is to use all uppercase with underscores between words.</a:t>
            </a:r>
            <a:endParaRPr sz="2400">
              <a:solidFill>
                <a:srgbClr val="000000"/>
              </a:solidFill>
            </a:endParaRPr>
          </a:p>
          <a:p>
            <a:pPr indent="-381000" lvl="0" marL="457200" rtl="0" algn="l">
              <a:spcBef>
                <a:spcPts val="1000"/>
              </a:spcBef>
              <a:spcAft>
                <a:spcPts val="0"/>
              </a:spcAft>
              <a:buClr>
                <a:srgbClr val="000000"/>
              </a:buClr>
              <a:buSzPts val="2400"/>
              <a:buChar char="●"/>
            </a:pPr>
            <a:r>
              <a:rPr lang="en-GB" sz="2400">
                <a:solidFill>
                  <a:srgbClr val="000000"/>
                </a:solidFill>
              </a:rPr>
              <a:t>Constants are used as hardcoded values which you want to use throughout your program.</a:t>
            </a:r>
            <a:endParaRPr sz="2400">
              <a:solidFill>
                <a:srgbClr val="000000"/>
              </a:solidFill>
            </a:endParaRPr>
          </a:p>
          <a:p>
            <a:pPr indent="0" lvl="0" marL="0" rtl="0" algn="l">
              <a:spcBef>
                <a:spcPts val="1600"/>
              </a:spcBef>
              <a:spcAft>
                <a:spcPts val="1600"/>
              </a:spcAft>
              <a:buNone/>
            </a:pPr>
            <a:r>
              <a:t/>
            </a:r>
            <a:endParaRPr/>
          </a:p>
        </p:txBody>
      </p:sp>
      <p:pic>
        <p:nvPicPr>
          <p:cNvPr id="166" name="Google Shape;166;p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sp>
        <p:nvSpPr>
          <p:cNvPr id="932" name="Google Shape;932;p128"/>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i="1" lang="en-GB" sz="2400" u="sng">
                <a:solidFill>
                  <a:srgbClr val="1D7E74"/>
                </a:solidFill>
              </a:rPr>
              <a:t>In simple words for understanding purpose……</a:t>
            </a:r>
            <a:endParaRPr b="1" i="1" sz="2400" u="sng">
              <a:solidFill>
                <a:srgbClr val="1D7E74"/>
              </a:solidFill>
            </a:endParaRPr>
          </a:p>
          <a:p>
            <a:pPr indent="0" lvl="0" marL="0" rtl="0" algn="just">
              <a:lnSpc>
                <a:spcPct val="150000"/>
              </a:lnSpc>
              <a:spcBef>
                <a:spcPts val="1600"/>
              </a:spcBef>
              <a:spcAft>
                <a:spcPts val="0"/>
              </a:spcAft>
              <a:buNone/>
            </a:pPr>
            <a:r>
              <a:t/>
            </a:r>
            <a:endParaRPr b="1" i="1" sz="1200" u="sng">
              <a:solidFill>
                <a:srgbClr val="666666"/>
              </a:solidFill>
            </a:endParaRPr>
          </a:p>
          <a:p>
            <a:pPr indent="0" lvl="0" marL="0" rtl="0" algn="just">
              <a:lnSpc>
                <a:spcPct val="150000"/>
              </a:lnSpc>
              <a:spcBef>
                <a:spcPts val="1600"/>
              </a:spcBef>
              <a:spcAft>
                <a:spcPts val="1600"/>
              </a:spcAft>
              <a:buNone/>
            </a:pPr>
            <a:r>
              <a:rPr b="1" lang="en-GB" sz="2400">
                <a:solidFill>
                  <a:srgbClr val="666666"/>
                </a:solidFill>
              </a:rPr>
              <a:t>Ownership is the transfer of currently possessed entity to another party which causes the previous owner to no longer have access to the object that is being transferred.</a:t>
            </a:r>
            <a:endParaRPr b="1" i="1" sz="2400" u="sng">
              <a:solidFill>
                <a:srgbClr val="666666"/>
              </a:solidFill>
            </a:endParaRPr>
          </a:p>
        </p:txBody>
      </p:sp>
      <p:pic>
        <p:nvPicPr>
          <p:cNvPr id="933" name="Google Shape;933;p12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2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sp>
        <p:nvSpPr>
          <p:cNvPr id="939" name="Google Shape;939;p129"/>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Clr>
                <a:srgbClr val="666666"/>
              </a:buClr>
              <a:buSzPts val="2400"/>
              <a:buChar char="●"/>
            </a:pPr>
            <a:r>
              <a:rPr lang="en-GB" sz="2400">
                <a:solidFill>
                  <a:srgbClr val="666666"/>
                </a:solidFill>
              </a:rPr>
              <a:t>In Rust, there are very clear rules about which piece of code </a:t>
            </a:r>
            <a:r>
              <a:rPr i="1" lang="en-GB" sz="2400">
                <a:solidFill>
                  <a:srgbClr val="666666"/>
                </a:solidFill>
              </a:rPr>
              <a:t>owns</a:t>
            </a:r>
            <a:r>
              <a:rPr lang="en-GB" sz="2400">
                <a:solidFill>
                  <a:srgbClr val="666666"/>
                </a:solidFill>
              </a:rPr>
              <a:t> a resource. </a:t>
            </a:r>
            <a:endParaRPr sz="2400">
              <a:solidFill>
                <a:srgbClr val="666666"/>
              </a:solidFill>
            </a:endParaRPr>
          </a:p>
          <a:p>
            <a:pPr indent="-381000" lvl="0" marL="457200" rtl="0" algn="just">
              <a:lnSpc>
                <a:spcPct val="150000"/>
              </a:lnSpc>
              <a:spcBef>
                <a:spcPts val="0"/>
              </a:spcBef>
              <a:spcAft>
                <a:spcPts val="0"/>
              </a:spcAft>
              <a:buClr>
                <a:srgbClr val="666666"/>
              </a:buClr>
              <a:buSzPts val="2400"/>
              <a:buChar char="●"/>
            </a:pPr>
            <a:r>
              <a:rPr lang="en-GB" sz="2400">
                <a:solidFill>
                  <a:srgbClr val="666666"/>
                </a:solidFill>
              </a:rPr>
              <a:t>In the simplest case, it’s the block of code that created the object representing the resource.</a:t>
            </a:r>
            <a:endParaRPr sz="2400">
              <a:solidFill>
                <a:srgbClr val="666666"/>
              </a:solidFill>
            </a:endParaRPr>
          </a:p>
          <a:p>
            <a:pPr indent="-381000" lvl="0" marL="457200" rtl="0" algn="just">
              <a:lnSpc>
                <a:spcPct val="150000"/>
              </a:lnSpc>
              <a:spcBef>
                <a:spcPts val="0"/>
              </a:spcBef>
              <a:spcAft>
                <a:spcPts val="0"/>
              </a:spcAft>
              <a:buClr>
                <a:srgbClr val="666666"/>
              </a:buClr>
              <a:buSzPts val="2400"/>
              <a:buChar char="●"/>
            </a:pPr>
            <a:r>
              <a:rPr lang="en-GB" sz="2400">
                <a:solidFill>
                  <a:srgbClr val="666666"/>
                </a:solidFill>
              </a:rPr>
              <a:t>At the end of the block the object is destroyed and the resource is released.</a:t>
            </a:r>
            <a:endParaRPr i="1" sz="2400" u="sng">
              <a:solidFill>
                <a:srgbClr val="666666"/>
              </a:solidFill>
            </a:endParaRPr>
          </a:p>
        </p:txBody>
      </p:sp>
      <p:pic>
        <p:nvPicPr>
          <p:cNvPr id="940" name="Google Shape;940;p1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3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a:t>
            </a:r>
            <a:endParaRPr/>
          </a:p>
          <a:p>
            <a:pPr indent="0" lvl="0" marL="0" rtl="0" algn="l">
              <a:lnSpc>
                <a:spcPct val="100000"/>
              </a:lnSpc>
              <a:spcBef>
                <a:spcPts val="0"/>
              </a:spcBef>
              <a:spcAft>
                <a:spcPts val="0"/>
              </a:spcAft>
              <a:buSzPts val="3600"/>
              <a:buNone/>
            </a:pPr>
            <a:r>
              <a:t/>
            </a:r>
            <a:endParaRPr/>
          </a:p>
        </p:txBody>
      </p:sp>
      <p:sp>
        <p:nvSpPr>
          <p:cNvPr id="946" name="Google Shape;946;p130"/>
          <p:cNvSpPr txBox="1"/>
          <p:nvPr/>
        </p:nvSpPr>
        <p:spPr>
          <a:xfrm>
            <a:off x="284775" y="1152425"/>
            <a:ext cx="8520600" cy="26667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B854D4"/>
                </a:solidFill>
                <a:latin typeface="Courier New"/>
                <a:ea typeface="Courier New"/>
                <a:cs typeface="Courier New"/>
                <a:sym typeface="Courier New"/>
              </a:rPr>
              <a:t>fn</a:t>
            </a:r>
            <a:r>
              <a:rPr b="1" i="0" lang="en-GB" sz="2400" u="none" cap="none" strike="noStrike">
                <a:solidFill>
                  <a:srgbClr val="6E6B5E"/>
                </a:solidFill>
                <a:latin typeface="Courier New"/>
                <a:ea typeface="Courier New"/>
                <a:cs typeface="Courier New"/>
                <a:sym typeface="Courier New"/>
              </a:rPr>
              <a:t> </a:t>
            </a:r>
            <a:r>
              <a:rPr b="1" i="0" lang="en-GB" sz="2400" u="none" cap="none" strike="noStrike">
                <a:solidFill>
                  <a:srgbClr val="6684E1"/>
                </a:solidFill>
                <a:latin typeface="Courier New"/>
                <a:ea typeface="Courier New"/>
                <a:cs typeface="Courier New"/>
                <a:sym typeface="Courier New"/>
              </a:rPr>
              <a:t>main</a:t>
            </a:r>
            <a:r>
              <a:rPr b="1" i="0" lang="en-GB" sz="2400" u="none" cap="none" strike="noStrike">
                <a:solidFill>
                  <a:srgbClr val="6E6B5E"/>
                </a:solidFill>
                <a:latin typeface="Courier New"/>
                <a:ea typeface="Courier New"/>
                <a:cs typeface="Courier New"/>
                <a:sym typeface="Courier New"/>
              </a:rPr>
              <a:t>()</a:t>
            </a:r>
            <a:br>
              <a:rPr b="1" lang="en-GB" sz="2400">
                <a:solidFill>
                  <a:srgbClr val="6E6B5E"/>
                </a:solidFill>
                <a:latin typeface="Courier New"/>
                <a:ea typeface="Courier New"/>
                <a:cs typeface="Courier New"/>
                <a:sym typeface="Courier New"/>
              </a:rPr>
            </a:br>
            <a:r>
              <a:rPr b="1" i="0" lang="en-GB" sz="2000" u="none" cap="none" strike="noStrike">
                <a:solidFill>
                  <a:srgbClr val="6E6B5E"/>
                </a:solidFill>
                <a:highlight>
                  <a:srgbClr val="F1F1F1"/>
                </a:highlight>
                <a:latin typeface="Courier New"/>
                <a:ea typeface="Courier New"/>
                <a:cs typeface="Courier New"/>
                <a:sym typeface="Courier New"/>
              </a:rPr>
              <a:t>{</a:t>
            </a:r>
            <a:r>
              <a:rPr b="1" i="0" lang="en-GB" sz="2000" u="none" cap="none" strike="noStrike">
                <a:solidFill>
                  <a:srgbClr val="AAAAAA"/>
                </a:solidFill>
                <a:latin typeface="Courier New"/>
                <a:ea typeface="Courier New"/>
                <a:cs typeface="Courier New"/>
                <a:sym typeface="Courier New"/>
              </a:rPr>
              <a:t>// s is not valid here, it’s not yet declared</a:t>
            </a:r>
            <a:br>
              <a:rPr b="1" lang="en-GB" sz="2000">
                <a:solidFill>
                  <a:srgbClr val="6E6B5E"/>
                </a:solidFill>
                <a:highlight>
                  <a:srgbClr val="F1F1F1"/>
                </a:highlight>
                <a:latin typeface="Courier New"/>
                <a:ea typeface="Courier New"/>
                <a:cs typeface="Courier New"/>
                <a:sym typeface="Courier New"/>
              </a:rPr>
            </a:br>
            <a:r>
              <a:rPr b="1" lang="en-GB" sz="2000">
                <a:solidFill>
                  <a:srgbClr val="6E6B5E"/>
                </a:solidFill>
                <a:highlight>
                  <a:srgbClr val="F1F1F1"/>
                </a:highlight>
                <a:latin typeface="Courier New"/>
                <a:ea typeface="Courier New"/>
                <a:cs typeface="Courier New"/>
                <a:sym typeface="Courier New"/>
              </a:rPr>
              <a:t>	</a:t>
            </a:r>
            <a:r>
              <a:rPr b="1" i="0" lang="en-GB" sz="2400" u="none" cap="none" strike="noStrike">
                <a:solidFill>
                  <a:srgbClr val="B854D4"/>
                </a:solidFill>
                <a:latin typeface="Courier New"/>
                <a:ea typeface="Courier New"/>
                <a:cs typeface="Courier New"/>
                <a:sym typeface="Courier New"/>
              </a:rPr>
              <a:t>let</a:t>
            </a:r>
            <a:r>
              <a:rPr b="1" i="0" lang="en-GB" sz="2400" u="none" cap="none" strike="noStrike">
                <a:solidFill>
                  <a:srgbClr val="6E6B5E"/>
                </a:solidFill>
                <a:highlight>
                  <a:srgbClr val="F1F1F1"/>
                </a:highlight>
                <a:latin typeface="Courier New"/>
                <a:ea typeface="Courier New"/>
                <a:cs typeface="Courier New"/>
                <a:sym typeface="Courier New"/>
              </a:rPr>
              <a:t> s = </a:t>
            </a:r>
            <a:r>
              <a:rPr b="1" i="0" lang="en-GB" sz="2400" u="none" cap="none" strike="noStrike">
                <a:solidFill>
                  <a:srgbClr val="60AC39"/>
                </a:solidFill>
                <a:latin typeface="Courier New"/>
                <a:ea typeface="Courier New"/>
                <a:cs typeface="Courier New"/>
                <a:sym typeface="Courier New"/>
              </a:rPr>
              <a:t>"hello"</a:t>
            </a:r>
            <a:r>
              <a:rPr b="1" i="0" lang="en-GB" sz="2400" u="none" cap="none" strike="noStrike">
                <a:solidFill>
                  <a:srgbClr val="6E6B5E"/>
                </a:solidFill>
                <a:highlight>
                  <a:srgbClr val="F1F1F1"/>
                </a:highlight>
                <a:latin typeface="Courier New"/>
                <a:ea typeface="Courier New"/>
                <a:cs typeface="Courier New"/>
                <a:sym typeface="Courier New"/>
              </a:rPr>
              <a:t>;</a:t>
            </a:r>
            <a:br>
              <a:rPr b="1" i="0" lang="en-GB" sz="2400" u="none" cap="none" strike="noStrike">
                <a:solidFill>
                  <a:srgbClr val="6E6B5E"/>
                </a:solidFill>
                <a:highlight>
                  <a:srgbClr val="F1F1F1"/>
                </a:highlight>
                <a:latin typeface="Courier New"/>
                <a:ea typeface="Courier New"/>
                <a:cs typeface="Courier New"/>
                <a:sym typeface="Courier New"/>
              </a:rPr>
            </a:br>
            <a:r>
              <a:rPr b="1" i="0" lang="en-GB" sz="2400" u="none" cap="none" strike="noStrike">
                <a:solidFill>
                  <a:srgbClr val="6E6B5E"/>
                </a:solidFill>
                <a:highlight>
                  <a:srgbClr val="F1F1F1"/>
                </a:highlight>
                <a:latin typeface="Courier New"/>
                <a:ea typeface="Courier New"/>
                <a:cs typeface="Courier New"/>
                <a:sym typeface="Courier New"/>
              </a:rPr>
              <a:t>	</a:t>
            </a:r>
            <a:r>
              <a:rPr b="1" i="0" lang="en-GB" sz="1800" u="none" cap="none" strike="noStrike">
                <a:solidFill>
                  <a:srgbClr val="AAAAAA"/>
                </a:solidFill>
                <a:latin typeface="Courier New"/>
                <a:ea typeface="Courier New"/>
                <a:cs typeface="Courier New"/>
                <a:sym typeface="Courier New"/>
              </a:rPr>
              <a:t>// s is valid from this point forward</a:t>
            </a:r>
            <a:br>
              <a:rPr b="1" i="0" lang="en-GB" sz="1800" u="none" cap="none" strike="noStrike">
                <a:solidFill>
                  <a:srgbClr val="6E6B5E"/>
                </a:solidFill>
                <a:highlight>
                  <a:srgbClr val="F1F1F1"/>
                </a:highlight>
                <a:latin typeface="Courier New"/>
                <a:ea typeface="Courier New"/>
                <a:cs typeface="Courier New"/>
                <a:sym typeface="Courier New"/>
              </a:rPr>
            </a:br>
            <a:r>
              <a:rPr b="1" i="0" lang="en-GB" sz="1800" u="none" cap="none" strike="noStrike">
                <a:solidFill>
                  <a:srgbClr val="6E6B5E"/>
                </a:solidFill>
                <a:highlight>
                  <a:srgbClr val="F1F1F1"/>
                </a:highlight>
                <a:latin typeface="Courier New"/>
                <a:ea typeface="Courier New"/>
                <a:cs typeface="Courier New"/>
                <a:sym typeface="Courier New"/>
              </a:rPr>
              <a:t>	</a:t>
            </a:r>
            <a:r>
              <a:rPr b="1" i="0" lang="en-GB" sz="2000" u="none" cap="none" strike="noStrike">
                <a:solidFill>
                  <a:srgbClr val="AAAAAA"/>
                </a:solidFill>
                <a:latin typeface="Courier New"/>
                <a:ea typeface="Courier New"/>
                <a:cs typeface="Courier New"/>
                <a:sym typeface="Courier New"/>
              </a:rPr>
              <a:t>// do stuff with s</a:t>
            </a:r>
            <a:br>
              <a:rPr b="1" i="0" lang="en-GB" sz="2000" u="none" cap="none" strike="noStrike">
                <a:solidFill>
                  <a:srgbClr val="AAAAAA"/>
                </a:solidFill>
                <a:latin typeface="Courier New"/>
                <a:ea typeface="Courier New"/>
                <a:cs typeface="Courier New"/>
                <a:sym typeface="Courier New"/>
              </a:rPr>
            </a:br>
            <a:r>
              <a:rPr b="1" i="0" lang="en-GB" sz="2000" u="none" cap="none" strike="noStrike">
                <a:solidFill>
                  <a:srgbClr val="AAAAAA"/>
                </a:solidFill>
                <a:latin typeface="Courier New"/>
                <a:ea typeface="Courier New"/>
                <a:cs typeface="Courier New"/>
                <a:sym typeface="Courier New"/>
              </a:rPr>
              <a:t>	</a:t>
            </a:r>
            <a:r>
              <a:rPr b="1" i="0" lang="en-GB" sz="2400" u="none" cap="none" strike="noStrike">
                <a:solidFill>
                  <a:srgbClr val="B65611"/>
                </a:solidFill>
                <a:latin typeface="Courier New"/>
                <a:ea typeface="Courier New"/>
                <a:cs typeface="Courier New"/>
                <a:sym typeface="Courier New"/>
              </a:rPr>
              <a:t>println!</a:t>
            </a:r>
            <a:r>
              <a:rPr b="1" i="0" lang="en-GB" sz="2400" u="none" cap="none" strike="noStrike">
                <a:solidFill>
                  <a:srgbClr val="6E6B5E"/>
                </a:solidFill>
                <a:highlight>
                  <a:srgbClr val="F1F1F1"/>
                </a:highlight>
                <a:latin typeface="Courier New"/>
                <a:ea typeface="Courier New"/>
                <a:cs typeface="Courier New"/>
                <a:sym typeface="Courier New"/>
              </a:rPr>
              <a:t>(</a:t>
            </a:r>
            <a:r>
              <a:rPr b="1" i="0" lang="en-GB" sz="2400" u="none" cap="none" strike="noStrike">
                <a:solidFill>
                  <a:srgbClr val="60AC39"/>
                </a:solidFill>
                <a:latin typeface="Courier New"/>
                <a:ea typeface="Courier New"/>
                <a:cs typeface="Courier New"/>
                <a:sym typeface="Courier New"/>
              </a:rPr>
              <a:t>"{}"</a:t>
            </a:r>
            <a:r>
              <a:rPr b="1" i="0" lang="en-GB" sz="2400" u="none" cap="none" strike="noStrike">
                <a:solidFill>
                  <a:srgbClr val="6E6B5E"/>
                </a:solidFill>
                <a:highlight>
                  <a:srgbClr val="F1F1F1"/>
                </a:highlight>
                <a:latin typeface="Courier New"/>
                <a:ea typeface="Courier New"/>
                <a:cs typeface="Courier New"/>
                <a:sym typeface="Courier New"/>
              </a:rPr>
              <a:t>, s);</a:t>
            </a:r>
            <a:br>
              <a:rPr b="1" lang="en-GB" sz="2400">
                <a:solidFill>
                  <a:srgbClr val="AAAAAA"/>
                </a:solidFill>
                <a:latin typeface="Courier New"/>
                <a:ea typeface="Courier New"/>
                <a:cs typeface="Courier New"/>
                <a:sym typeface="Courier New"/>
              </a:rPr>
            </a:br>
            <a:r>
              <a:rPr b="1" i="0" lang="en-GB" sz="2400" u="none" cap="none" strike="noStrike">
                <a:solidFill>
                  <a:srgbClr val="6E6B5E"/>
                </a:solidFill>
                <a:highlight>
                  <a:srgbClr val="F1F1F1"/>
                </a:highlight>
                <a:latin typeface="Courier New"/>
                <a:ea typeface="Courier New"/>
                <a:cs typeface="Courier New"/>
                <a:sym typeface="Courier New"/>
              </a:rPr>
              <a:t>}</a:t>
            </a:r>
            <a:r>
              <a:rPr b="1" i="0" lang="en-GB" sz="2000" u="none" cap="none" strike="noStrike">
                <a:solidFill>
                  <a:srgbClr val="AAAAAA"/>
                </a:solidFill>
                <a:latin typeface="Courier New"/>
                <a:ea typeface="Courier New"/>
                <a:cs typeface="Courier New"/>
                <a:sym typeface="Courier New"/>
              </a:rPr>
              <a:t>// this scope is now over, and s is no longer valid</a:t>
            </a:r>
            <a:endParaRPr b="1" i="0" sz="2400" u="none" cap="none" strike="noStrike">
              <a:solidFill>
                <a:srgbClr val="1B8F8B"/>
              </a:solidFill>
              <a:latin typeface="Arial"/>
              <a:ea typeface="Arial"/>
              <a:cs typeface="Arial"/>
              <a:sym typeface="Arial"/>
            </a:endParaRPr>
          </a:p>
        </p:txBody>
      </p:sp>
      <p:sp>
        <p:nvSpPr>
          <p:cNvPr id="947" name="Google Shape;947;p130"/>
          <p:cNvSpPr txBox="1"/>
          <p:nvPr>
            <p:ph idx="1" type="body"/>
          </p:nvPr>
        </p:nvSpPr>
        <p:spPr>
          <a:xfrm>
            <a:off x="284775" y="3739975"/>
            <a:ext cx="8547600" cy="11814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1600"/>
              </a:spcAft>
              <a:buNone/>
            </a:pPr>
            <a:r>
              <a:rPr b="1" lang="en-GB" sz="1800">
                <a:solidFill>
                  <a:srgbClr val="666666"/>
                </a:solidFill>
              </a:rPr>
              <a:t>In the above example the letter or </a:t>
            </a:r>
            <a:r>
              <a:rPr b="1" lang="en-GB" sz="1800" u="sng">
                <a:solidFill>
                  <a:srgbClr val="666666"/>
                </a:solidFill>
              </a:rPr>
              <a:t>variable</a:t>
            </a:r>
            <a:r>
              <a:rPr b="1" lang="en-GB" sz="1800">
                <a:solidFill>
                  <a:srgbClr val="666666"/>
                </a:solidFill>
              </a:rPr>
              <a:t> “s” is the owner of the word “hello” and is valid from the point of declaration after the start of the parenthesis “{“ and remains valid until the end of the parenthesis “}”.</a:t>
            </a:r>
            <a:endParaRPr sz="1800">
              <a:solidFill>
                <a:srgbClr val="666666"/>
              </a:solidFill>
            </a:endParaRPr>
          </a:p>
        </p:txBody>
      </p:sp>
      <p:pic>
        <p:nvPicPr>
          <p:cNvPr id="948" name="Google Shape;948;p13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13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Why Ownership</a:t>
            </a:r>
            <a:endParaRPr/>
          </a:p>
          <a:p>
            <a:pPr indent="0" lvl="0" marL="0" rtl="0" algn="l">
              <a:lnSpc>
                <a:spcPct val="100000"/>
              </a:lnSpc>
              <a:spcBef>
                <a:spcPts val="0"/>
              </a:spcBef>
              <a:spcAft>
                <a:spcPts val="0"/>
              </a:spcAft>
              <a:buSzPts val="3600"/>
              <a:buNone/>
            </a:pPr>
            <a:r>
              <a:t/>
            </a:r>
            <a:endParaRPr/>
          </a:p>
        </p:txBody>
      </p:sp>
      <p:sp>
        <p:nvSpPr>
          <p:cNvPr id="954" name="Google Shape;954;p131"/>
          <p:cNvSpPr txBox="1"/>
          <p:nvPr/>
        </p:nvSpPr>
        <p:spPr>
          <a:xfrm>
            <a:off x="457775" y="1550825"/>
            <a:ext cx="8341500" cy="2712000"/>
          </a:xfrm>
          <a:prstGeom prst="rect">
            <a:avLst/>
          </a:prstGeom>
          <a:solidFill>
            <a:srgbClr val="F2F2F2"/>
          </a:solidFill>
          <a:ln cap="flat" cmpd="thickThin" w="98425">
            <a:solidFill>
              <a:srgbClr val="7F7F7F"/>
            </a:solidFill>
            <a:prstDash val="solid"/>
            <a:round/>
            <a:headEnd len="sm" w="sm" type="none"/>
            <a:tailEnd len="sm" w="sm" type="none"/>
          </a:ln>
        </p:spPr>
        <p:txBody>
          <a:bodyPr anchorCtr="0" anchor="ctr" bIns="91425" lIns="91425" spcFirstLastPara="1" rIns="91425" wrap="square" tIns="91425">
            <a:noAutofit/>
          </a:bodyPr>
          <a:lstStyle/>
          <a:p>
            <a:pPr indent="-381000" lvl="0" marL="457200" marR="0" rtl="0" algn="ctr">
              <a:lnSpc>
                <a:spcPct val="150000"/>
              </a:lnSpc>
              <a:spcBef>
                <a:spcPts val="0"/>
              </a:spcBef>
              <a:spcAft>
                <a:spcPts val="0"/>
              </a:spcAft>
              <a:buClr>
                <a:srgbClr val="1B8F8B"/>
              </a:buClr>
              <a:buSzPts val="2400"/>
              <a:buFont typeface="Montserrat"/>
              <a:buChar char="●"/>
            </a:pPr>
            <a:r>
              <a:rPr b="1" i="0" lang="en-GB" sz="2800" u="none" cap="none" strike="noStrike">
                <a:solidFill>
                  <a:srgbClr val="1B8F8B"/>
                </a:solidFill>
                <a:latin typeface="Montserrat"/>
                <a:ea typeface="Montserrat"/>
                <a:cs typeface="Montserrat"/>
                <a:sym typeface="Montserrat"/>
              </a:rPr>
              <a:t>Ownership is Rust’s most unique feature, and it enables Rust to make memory safety guarantees without needing a garbage collector.</a:t>
            </a:r>
            <a:endParaRPr b="1" i="0" sz="2800" u="none" cap="none" strike="noStrike">
              <a:solidFill>
                <a:srgbClr val="1B8F8B"/>
              </a:solidFill>
              <a:latin typeface="Montserrat"/>
              <a:ea typeface="Montserrat"/>
              <a:cs typeface="Montserrat"/>
              <a:sym typeface="Montserrat"/>
            </a:endParaRPr>
          </a:p>
        </p:txBody>
      </p:sp>
      <p:pic>
        <p:nvPicPr>
          <p:cNvPr id="955" name="Google Shape;955;p13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13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Why Ownership</a:t>
            </a:r>
            <a:endParaRPr/>
          </a:p>
          <a:p>
            <a:pPr indent="0" lvl="0" marL="0" rtl="0" algn="l">
              <a:lnSpc>
                <a:spcPct val="100000"/>
              </a:lnSpc>
              <a:spcBef>
                <a:spcPts val="0"/>
              </a:spcBef>
              <a:spcAft>
                <a:spcPts val="0"/>
              </a:spcAft>
              <a:buSzPts val="3600"/>
              <a:buNone/>
            </a:pPr>
            <a:r>
              <a:t/>
            </a:r>
            <a:endParaRPr/>
          </a:p>
        </p:txBody>
      </p:sp>
      <p:sp>
        <p:nvSpPr>
          <p:cNvPr id="961" name="Google Shape;961;p132"/>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381000" lvl="0" marL="457200" rtl="0" algn="just">
              <a:lnSpc>
                <a:spcPct val="150000"/>
              </a:lnSpc>
              <a:spcBef>
                <a:spcPts val="0"/>
              </a:spcBef>
              <a:spcAft>
                <a:spcPts val="1600"/>
              </a:spcAft>
              <a:buClr>
                <a:srgbClr val="666666"/>
              </a:buClr>
              <a:buSzPts val="2400"/>
              <a:buChar char="●"/>
            </a:pPr>
            <a:r>
              <a:rPr b="1" lang="en-GB" sz="2400">
                <a:solidFill>
                  <a:srgbClr val="666666"/>
                </a:solidFill>
              </a:rPr>
              <a:t>Keeping track of </a:t>
            </a:r>
            <a:r>
              <a:rPr b="1" lang="en-GB" sz="2400" u="sng">
                <a:solidFill>
                  <a:srgbClr val="666666"/>
                </a:solidFill>
              </a:rPr>
              <a:t>what parts of code are using what data </a:t>
            </a:r>
            <a:r>
              <a:rPr b="1" lang="en-GB" sz="2400">
                <a:solidFill>
                  <a:srgbClr val="666666"/>
                </a:solidFill>
              </a:rPr>
              <a:t>on the heap, minimizing the amount of </a:t>
            </a:r>
            <a:r>
              <a:rPr b="1" lang="en-GB" sz="2400" u="sng">
                <a:solidFill>
                  <a:srgbClr val="666666"/>
                </a:solidFill>
              </a:rPr>
              <a:t>duplicate data</a:t>
            </a:r>
            <a:r>
              <a:rPr b="1" lang="en-GB" sz="2400">
                <a:solidFill>
                  <a:srgbClr val="666666"/>
                </a:solidFill>
              </a:rPr>
              <a:t> on the heap, and </a:t>
            </a:r>
            <a:r>
              <a:rPr b="1" lang="en-GB" sz="2400" u="sng">
                <a:solidFill>
                  <a:srgbClr val="666666"/>
                </a:solidFill>
              </a:rPr>
              <a:t>cleaning up unused data</a:t>
            </a:r>
            <a:r>
              <a:rPr b="1" lang="en-GB" sz="2400">
                <a:solidFill>
                  <a:srgbClr val="666666"/>
                </a:solidFill>
              </a:rPr>
              <a:t> on the heap so you don’t run out of space are all problems that ownership addresses. </a:t>
            </a:r>
            <a:endParaRPr sz="2400">
              <a:solidFill>
                <a:srgbClr val="666666"/>
              </a:solidFill>
            </a:endParaRPr>
          </a:p>
        </p:txBody>
      </p:sp>
      <p:pic>
        <p:nvPicPr>
          <p:cNvPr id="962" name="Google Shape;962;p1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Why Ownership</a:t>
            </a:r>
            <a:endParaRPr/>
          </a:p>
          <a:p>
            <a:pPr indent="0" lvl="0" marL="0" rtl="0" algn="l">
              <a:lnSpc>
                <a:spcPct val="100000"/>
              </a:lnSpc>
              <a:spcBef>
                <a:spcPts val="0"/>
              </a:spcBef>
              <a:spcAft>
                <a:spcPts val="0"/>
              </a:spcAft>
              <a:buSzPts val="3600"/>
              <a:buNone/>
            </a:pPr>
            <a:r>
              <a:t/>
            </a:r>
            <a:endParaRPr/>
          </a:p>
        </p:txBody>
      </p:sp>
      <p:sp>
        <p:nvSpPr>
          <p:cNvPr id="968" name="Google Shape;968;p133"/>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0" lvl="0" marL="457200" rtl="0" algn="ctr">
              <a:lnSpc>
                <a:spcPct val="200000"/>
              </a:lnSpc>
              <a:spcBef>
                <a:spcPts val="0"/>
              </a:spcBef>
              <a:spcAft>
                <a:spcPts val="1600"/>
              </a:spcAft>
              <a:buNone/>
            </a:pPr>
            <a:r>
              <a:rPr b="1" lang="en-GB" sz="2400">
                <a:solidFill>
                  <a:srgbClr val="1B8F8B"/>
                </a:solidFill>
              </a:rPr>
              <a:t>All primitive data types (integers, booleans, string literals) and pointers (address of heap data) are stored on stack whereas for more complicated data types we have heap.</a:t>
            </a:r>
            <a:endParaRPr b="1" sz="2400">
              <a:solidFill>
                <a:srgbClr val="666666"/>
              </a:solidFill>
            </a:endParaRPr>
          </a:p>
        </p:txBody>
      </p:sp>
      <p:pic>
        <p:nvPicPr>
          <p:cNvPr id="969" name="Google Shape;969;p1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34"/>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Ownership Rules</a:t>
            </a:r>
            <a:endParaRPr/>
          </a:p>
        </p:txBody>
      </p:sp>
      <p:sp>
        <p:nvSpPr>
          <p:cNvPr id="975" name="Google Shape;975;p134"/>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GB" sz="2700">
                <a:latin typeface="Roboto"/>
                <a:ea typeface="Roboto"/>
                <a:cs typeface="Roboto"/>
                <a:sym typeface="Roboto"/>
              </a:rPr>
              <a:t> </a:t>
            </a:r>
            <a:endParaRPr b="1" sz="2700">
              <a:latin typeface="Roboto"/>
              <a:ea typeface="Roboto"/>
              <a:cs typeface="Roboto"/>
              <a:sym typeface="Roboto"/>
            </a:endParaRPr>
          </a:p>
        </p:txBody>
      </p:sp>
      <p:cxnSp>
        <p:nvCxnSpPr>
          <p:cNvPr id="976" name="Google Shape;976;p134"/>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977" name="Google Shape;977;p1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135"/>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Rule # 1</a:t>
            </a:r>
            <a:endParaRPr/>
          </a:p>
        </p:txBody>
      </p:sp>
      <p:sp>
        <p:nvSpPr>
          <p:cNvPr id="983" name="Google Shape;983;p135"/>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rtl="0" algn="ctr">
              <a:lnSpc>
                <a:spcPct val="200000"/>
              </a:lnSpc>
              <a:spcBef>
                <a:spcPts val="0"/>
              </a:spcBef>
              <a:spcAft>
                <a:spcPts val="1600"/>
              </a:spcAft>
              <a:buNone/>
            </a:pPr>
            <a:r>
              <a:rPr b="1" lang="en-GB" sz="3000"/>
              <a:t>Each value in Rust has a variable that’s called its Owner.</a:t>
            </a:r>
            <a:endParaRPr b="1" sz="3000"/>
          </a:p>
        </p:txBody>
      </p:sp>
      <p:cxnSp>
        <p:nvCxnSpPr>
          <p:cNvPr id="984" name="Google Shape;984;p135"/>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985" name="Google Shape;985;p1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3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Rule # 1 Example</a:t>
            </a:r>
            <a:endParaRPr/>
          </a:p>
          <a:p>
            <a:pPr indent="0" lvl="0" marL="0" rtl="0" algn="l">
              <a:lnSpc>
                <a:spcPct val="100000"/>
              </a:lnSpc>
              <a:spcBef>
                <a:spcPts val="0"/>
              </a:spcBef>
              <a:spcAft>
                <a:spcPts val="0"/>
              </a:spcAft>
              <a:buSzPts val="3600"/>
              <a:buNone/>
            </a:pPr>
            <a:r>
              <a:t/>
            </a:r>
            <a:endParaRPr/>
          </a:p>
        </p:txBody>
      </p:sp>
      <p:sp>
        <p:nvSpPr>
          <p:cNvPr id="991" name="Google Shape;991;p136"/>
          <p:cNvSpPr txBox="1"/>
          <p:nvPr>
            <p:ph idx="1" type="body"/>
          </p:nvPr>
        </p:nvSpPr>
        <p:spPr>
          <a:xfrm>
            <a:off x="452400" y="1208075"/>
            <a:ext cx="8379900" cy="1092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b="1" lang="en-GB" sz="2400">
                <a:solidFill>
                  <a:srgbClr val="1B8F8B"/>
                </a:solidFill>
              </a:rPr>
              <a:t>Each value in Rust has a variable that’s called its owner.</a:t>
            </a:r>
            <a:endParaRPr b="1" sz="2400">
              <a:solidFill>
                <a:srgbClr val="666666"/>
              </a:solidFill>
            </a:endParaRPr>
          </a:p>
        </p:txBody>
      </p:sp>
      <p:sp>
        <p:nvSpPr>
          <p:cNvPr id="992" name="Google Shape;992;p136"/>
          <p:cNvSpPr txBox="1"/>
          <p:nvPr>
            <p:ph idx="1" type="body"/>
          </p:nvPr>
        </p:nvSpPr>
        <p:spPr>
          <a:xfrm>
            <a:off x="382050" y="3768300"/>
            <a:ext cx="8379900" cy="1092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b="1" lang="en-GB" sz="2400">
                <a:solidFill>
                  <a:srgbClr val="1B8F8B"/>
                </a:solidFill>
              </a:rPr>
              <a:t>In the above example the variable i.e. “a” is also the owner of the value “Hello world!”.</a:t>
            </a:r>
            <a:endParaRPr b="1" sz="2400">
              <a:solidFill>
                <a:srgbClr val="1B8F8B"/>
              </a:solidFill>
            </a:endParaRPr>
          </a:p>
        </p:txBody>
      </p:sp>
      <p:grpSp>
        <p:nvGrpSpPr>
          <p:cNvPr id="993" name="Google Shape;993;p136"/>
          <p:cNvGrpSpPr/>
          <p:nvPr/>
        </p:nvGrpSpPr>
        <p:grpSpPr>
          <a:xfrm>
            <a:off x="140098" y="2068201"/>
            <a:ext cx="8863500" cy="1680991"/>
            <a:chOff x="72363" y="1526332"/>
            <a:chExt cx="8863500" cy="1680991"/>
          </a:xfrm>
        </p:grpSpPr>
        <p:sp>
          <p:nvSpPr>
            <p:cNvPr id="994" name="Google Shape;994;p136"/>
            <p:cNvSpPr txBox="1"/>
            <p:nvPr/>
          </p:nvSpPr>
          <p:spPr>
            <a:xfrm>
              <a:off x="72363" y="1526332"/>
              <a:ext cx="8863500" cy="523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3200"/>
                <a:buFont typeface="Arial"/>
                <a:buNone/>
              </a:pPr>
              <a:r>
                <a:rPr b="0" i="0" lang="en-GB" sz="3200" u="none" cap="none" strike="noStrike">
                  <a:solidFill>
                    <a:srgbClr val="FF0000"/>
                  </a:solidFill>
                  <a:latin typeface="Calibri"/>
                  <a:ea typeface="Calibri"/>
                  <a:cs typeface="Calibri"/>
                  <a:sym typeface="Calibri"/>
                </a:rPr>
                <a:t>let</a:t>
              </a:r>
              <a:r>
                <a:rPr b="0" i="0" lang="en-GB" sz="3200" u="none" cap="none" strike="noStrike">
                  <a:solidFill>
                    <a:srgbClr val="000000"/>
                  </a:solidFill>
                  <a:latin typeface="Calibri"/>
                  <a:ea typeface="Calibri"/>
                  <a:cs typeface="Calibri"/>
                  <a:sym typeface="Calibri"/>
                </a:rPr>
                <a:t> </a:t>
              </a:r>
              <a:r>
                <a:rPr b="0" i="0" lang="en-GB" sz="3200" u="none" cap="none" strike="noStrike">
                  <a:solidFill>
                    <a:srgbClr val="00B0F0"/>
                  </a:solidFill>
                  <a:latin typeface="Calibri"/>
                  <a:ea typeface="Calibri"/>
                  <a:cs typeface="Calibri"/>
                  <a:sym typeface="Calibri"/>
                </a:rPr>
                <a:t>a</a:t>
              </a:r>
              <a:r>
                <a:rPr b="0" i="0" lang="en-GB" sz="3200" u="none" cap="none" strike="noStrike">
                  <a:solidFill>
                    <a:srgbClr val="000000"/>
                  </a:solidFill>
                  <a:latin typeface="Calibri"/>
                  <a:ea typeface="Calibri"/>
                  <a:cs typeface="Calibri"/>
                  <a:sym typeface="Calibri"/>
                </a:rPr>
                <a:t> = </a:t>
              </a:r>
              <a:r>
                <a:rPr b="0" i="0" lang="en-GB" sz="3200" u="none" cap="none" strike="noStrike">
                  <a:solidFill>
                    <a:srgbClr val="C00000"/>
                  </a:solidFill>
                  <a:latin typeface="Calibri"/>
                  <a:ea typeface="Calibri"/>
                  <a:cs typeface="Calibri"/>
                  <a:sym typeface="Calibri"/>
                </a:rPr>
                <a:t>“Hello world!”</a:t>
              </a:r>
              <a:r>
                <a:rPr b="0" i="0" lang="en-GB" sz="32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cxnSp>
          <p:nvCxnSpPr>
            <p:cNvPr id="995" name="Google Shape;995;p136"/>
            <p:cNvCxnSpPr/>
            <p:nvPr/>
          </p:nvCxnSpPr>
          <p:spPr>
            <a:xfrm flipH="1">
              <a:off x="2422867" y="2018861"/>
              <a:ext cx="834900" cy="679200"/>
            </a:xfrm>
            <a:prstGeom prst="straightConnector1">
              <a:avLst/>
            </a:prstGeom>
            <a:noFill/>
            <a:ln cap="flat" cmpd="sng" w="25400">
              <a:solidFill>
                <a:srgbClr val="7F7F7F"/>
              </a:solidFill>
              <a:prstDash val="solid"/>
              <a:miter lim="800000"/>
              <a:headEnd len="sm" w="sm" type="none"/>
              <a:tailEnd len="med" w="med" type="triangle"/>
            </a:ln>
          </p:spPr>
        </p:cxnSp>
        <p:cxnSp>
          <p:nvCxnSpPr>
            <p:cNvPr id="996" name="Google Shape;996;p136"/>
            <p:cNvCxnSpPr/>
            <p:nvPr/>
          </p:nvCxnSpPr>
          <p:spPr>
            <a:xfrm>
              <a:off x="4753774" y="1990474"/>
              <a:ext cx="899100" cy="679200"/>
            </a:xfrm>
            <a:prstGeom prst="straightConnector1">
              <a:avLst/>
            </a:prstGeom>
            <a:noFill/>
            <a:ln cap="flat" cmpd="sng" w="25400">
              <a:solidFill>
                <a:srgbClr val="7F7F7F"/>
              </a:solidFill>
              <a:prstDash val="solid"/>
              <a:miter lim="800000"/>
              <a:headEnd len="sm" w="sm" type="none"/>
              <a:tailEnd len="med" w="med" type="triangle"/>
            </a:ln>
          </p:spPr>
        </p:cxnSp>
        <p:sp>
          <p:nvSpPr>
            <p:cNvPr id="997" name="Google Shape;997;p136"/>
            <p:cNvSpPr txBox="1"/>
            <p:nvPr/>
          </p:nvSpPr>
          <p:spPr>
            <a:xfrm>
              <a:off x="1704067" y="2706323"/>
              <a:ext cx="1437600" cy="50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Calibri"/>
                  <a:ea typeface="Calibri"/>
                  <a:cs typeface="Calibri"/>
                  <a:sym typeface="Calibri"/>
                </a:rPr>
                <a:t>Variable</a:t>
              </a:r>
              <a:endParaRPr b="0" i="0" sz="2400" u="none" cap="none" strike="noStrike">
                <a:solidFill>
                  <a:srgbClr val="000000"/>
                </a:solidFill>
                <a:latin typeface="Calibri"/>
                <a:ea typeface="Calibri"/>
                <a:cs typeface="Calibri"/>
                <a:sym typeface="Calibri"/>
              </a:endParaRPr>
            </a:p>
          </p:txBody>
        </p:sp>
        <p:sp>
          <p:nvSpPr>
            <p:cNvPr id="998" name="Google Shape;998;p136"/>
            <p:cNvSpPr txBox="1"/>
            <p:nvPr/>
          </p:nvSpPr>
          <p:spPr>
            <a:xfrm>
              <a:off x="5652879" y="2702858"/>
              <a:ext cx="1026900" cy="50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000000"/>
                  </a:solidFill>
                  <a:latin typeface="Calibri"/>
                  <a:ea typeface="Calibri"/>
                  <a:cs typeface="Calibri"/>
                  <a:sym typeface="Calibri"/>
                </a:rPr>
                <a:t>Value</a:t>
              </a:r>
              <a:endParaRPr b="0" i="0" sz="2400" u="none" cap="none" strike="noStrike">
                <a:solidFill>
                  <a:srgbClr val="000000"/>
                </a:solidFill>
                <a:latin typeface="Calibri"/>
                <a:ea typeface="Calibri"/>
                <a:cs typeface="Calibri"/>
                <a:sym typeface="Calibri"/>
              </a:endParaRPr>
            </a:p>
          </p:txBody>
        </p:sp>
      </p:grpSp>
      <p:pic>
        <p:nvPicPr>
          <p:cNvPr id="999" name="Google Shape;999;p1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137"/>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Rule # 2</a:t>
            </a:r>
            <a:endParaRPr/>
          </a:p>
        </p:txBody>
      </p:sp>
      <p:sp>
        <p:nvSpPr>
          <p:cNvPr id="1005" name="Google Shape;1005;p137"/>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200000"/>
              </a:lnSpc>
              <a:spcBef>
                <a:spcPts val="0"/>
              </a:spcBef>
              <a:spcAft>
                <a:spcPts val="0"/>
              </a:spcAft>
              <a:buNone/>
            </a:pPr>
            <a:r>
              <a:rPr b="1" lang="en-GB" sz="3000"/>
              <a:t>There can only be one owner at a time.</a:t>
            </a:r>
            <a:endParaRPr b="1" sz="3000"/>
          </a:p>
        </p:txBody>
      </p:sp>
      <p:cxnSp>
        <p:nvCxnSpPr>
          <p:cNvPr id="1006" name="Google Shape;1006;p137"/>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07" name="Google Shape;1007;p1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0"/>
          <p:cNvSpPr txBox="1"/>
          <p:nvPr>
            <p:ph idx="1" type="body"/>
          </p:nvPr>
        </p:nvSpPr>
        <p:spPr>
          <a:xfrm>
            <a:off x="311700" y="444750"/>
            <a:ext cx="8520600" cy="425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rPr>
              <a:t>Constants can be declared in any scope, including the global scope, which makes them useful for values that many parts of the code need to know about.</a:t>
            </a:r>
            <a:endParaRPr sz="2400">
              <a:solidFill>
                <a:srgbClr val="000000"/>
              </a:solidFill>
            </a:endParaRPr>
          </a:p>
          <a:p>
            <a:pPr indent="0" lvl="0" marL="0" rtl="0" algn="l">
              <a:spcBef>
                <a:spcPts val="1600"/>
              </a:spcBef>
              <a:spcAft>
                <a:spcPts val="0"/>
              </a:spcAft>
              <a:buNone/>
            </a:pPr>
            <a:r>
              <a:t/>
            </a:r>
            <a:endParaRPr sz="2400">
              <a:solidFill>
                <a:srgbClr val="000000"/>
              </a:solidFill>
              <a:latin typeface="Arial"/>
              <a:ea typeface="Arial"/>
              <a:cs typeface="Arial"/>
              <a:sym typeface="Arial"/>
            </a:endParaRPr>
          </a:p>
          <a:p>
            <a:pPr indent="0" lvl="0" marL="0" rtl="0" algn="l">
              <a:spcBef>
                <a:spcPts val="1600"/>
              </a:spcBef>
              <a:spcAft>
                <a:spcPts val="0"/>
              </a:spcAft>
              <a:buNone/>
            </a:pPr>
            <a:r>
              <a:rPr lang="en-GB" sz="2400" u="sng">
                <a:solidFill>
                  <a:srgbClr val="000000"/>
                </a:solidFill>
                <a:latin typeface="Arial"/>
                <a:ea typeface="Arial"/>
                <a:cs typeface="Arial"/>
                <a:sym typeface="Arial"/>
              </a:rPr>
              <a:t>Example:</a:t>
            </a:r>
            <a:endParaRPr sz="2400" u="sng">
              <a:solidFill>
                <a:srgbClr val="000000"/>
              </a:solidFill>
              <a:latin typeface="Arial"/>
              <a:ea typeface="Arial"/>
              <a:cs typeface="Arial"/>
              <a:sym typeface="Arial"/>
            </a:endParaRPr>
          </a:p>
          <a:p>
            <a:pPr indent="0" lvl="0" marL="0" rtl="0" algn="l">
              <a:spcBef>
                <a:spcPts val="1600"/>
              </a:spcBef>
              <a:spcAft>
                <a:spcPts val="0"/>
              </a:spcAft>
              <a:buNone/>
            </a:pPr>
            <a:r>
              <a:rPr lang="en-GB" sz="2400">
                <a:solidFill>
                  <a:srgbClr val="000000"/>
                </a:solidFill>
                <a:latin typeface="Arial"/>
                <a:ea typeface="Arial"/>
                <a:cs typeface="Arial"/>
                <a:sym typeface="Arial"/>
              </a:rPr>
              <a:t>             </a:t>
            </a:r>
            <a:r>
              <a:rPr b="1" lang="en-GB" sz="2400">
                <a:solidFill>
                  <a:srgbClr val="000000"/>
                </a:solidFill>
                <a:latin typeface="Arial"/>
                <a:ea typeface="Arial"/>
                <a:cs typeface="Arial"/>
                <a:sym typeface="Arial"/>
              </a:rPr>
              <a:t> Speed of light</a:t>
            </a:r>
            <a:endParaRPr b="1" sz="2400">
              <a:solidFill>
                <a:srgbClr val="000000"/>
              </a:solidFill>
              <a:latin typeface="Arial"/>
              <a:ea typeface="Arial"/>
              <a:cs typeface="Arial"/>
              <a:sym typeface="Arial"/>
            </a:endParaRPr>
          </a:p>
          <a:p>
            <a:pPr indent="457200" lvl="0" marL="457200" rtl="0" algn="l">
              <a:spcBef>
                <a:spcPts val="1600"/>
              </a:spcBef>
              <a:spcAft>
                <a:spcPts val="0"/>
              </a:spcAft>
              <a:buNone/>
            </a:pPr>
            <a:r>
              <a:rPr b="1" lang="en-GB" sz="2400">
                <a:solidFill>
                  <a:srgbClr val="000000"/>
                </a:solidFill>
                <a:latin typeface="Arial"/>
                <a:ea typeface="Arial"/>
                <a:cs typeface="Arial"/>
                <a:sym typeface="Arial"/>
              </a:rPr>
              <a:t>    pi(</a:t>
            </a:r>
            <a:r>
              <a:rPr b="1" lang="en-GB" sz="2400">
                <a:solidFill>
                  <a:srgbClr val="000000"/>
                </a:solidFill>
                <a:highlight>
                  <a:srgbClr val="FFFFFF"/>
                </a:highlight>
                <a:latin typeface="Arial"/>
                <a:ea typeface="Arial"/>
                <a:cs typeface="Arial"/>
                <a:sym typeface="Arial"/>
              </a:rPr>
              <a:t>π)</a:t>
            </a:r>
            <a:endParaRPr b="1" sz="2400">
              <a:solidFill>
                <a:srgbClr val="000000"/>
              </a:solidFill>
              <a:latin typeface="Arial"/>
              <a:ea typeface="Arial"/>
              <a:cs typeface="Arial"/>
              <a:sym typeface="Arial"/>
            </a:endParaRPr>
          </a:p>
          <a:p>
            <a:pPr indent="0" lvl="0" marL="0" rtl="0" algn="l">
              <a:spcBef>
                <a:spcPts val="1600"/>
              </a:spcBef>
              <a:spcAft>
                <a:spcPts val="0"/>
              </a:spcAft>
              <a:buNone/>
            </a:pPr>
            <a:r>
              <a:t/>
            </a:r>
            <a:endParaRPr b="1" sz="2400">
              <a:latin typeface="Arial"/>
              <a:ea typeface="Arial"/>
              <a:cs typeface="Arial"/>
              <a:sym typeface="Arial"/>
            </a:endParaRPr>
          </a:p>
          <a:p>
            <a:pPr indent="0" lvl="0" marL="0" rtl="0" algn="l">
              <a:spcBef>
                <a:spcPts val="1600"/>
              </a:spcBef>
              <a:spcAft>
                <a:spcPts val="1600"/>
              </a:spcAft>
              <a:buNone/>
            </a:pPr>
            <a:r>
              <a:t/>
            </a:r>
            <a:endParaRPr sz="2400">
              <a:latin typeface="Arial"/>
              <a:ea typeface="Arial"/>
              <a:cs typeface="Arial"/>
              <a:sym typeface="Arial"/>
            </a:endParaRPr>
          </a:p>
        </p:txBody>
      </p:sp>
      <p:pic>
        <p:nvPicPr>
          <p:cNvPr id="172" name="Google Shape;172;p3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13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Rule # 2 Example</a:t>
            </a:r>
            <a:endParaRPr/>
          </a:p>
          <a:p>
            <a:pPr indent="0" lvl="0" marL="0" rtl="0" algn="l">
              <a:lnSpc>
                <a:spcPct val="100000"/>
              </a:lnSpc>
              <a:spcBef>
                <a:spcPts val="0"/>
              </a:spcBef>
              <a:spcAft>
                <a:spcPts val="0"/>
              </a:spcAft>
              <a:buSzPts val="3600"/>
              <a:buNone/>
            </a:pPr>
            <a:r>
              <a:t/>
            </a:r>
            <a:endParaRPr/>
          </a:p>
        </p:txBody>
      </p:sp>
      <p:sp>
        <p:nvSpPr>
          <p:cNvPr id="1013" name="Google Shape;1013;p138"/>
          <p:cNvSpPr txBox="1"/>
          <p:nvPr>
            <p:ph idx="1" type="body"/>
          </p:nvPr>
        </p:nvSpPr>
        <p:spPr>
          <a:xfrm>
            <a:off x="382050" y="2330475"/>
            <a:ext cx="8379900" cy="138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FF0000"/>
              </a:buClr>
              <a:buSzPts val="2800"/>
              <a:buFont typeface="Arial"/>
              <a:buNone/>
            </a:pPr>
            <a:r>
              <a:rPr lang="en-GB" sz="2400">
                <a:solidFill>
                  <a:srgbClr val="FF0000"/>
                </a:solidFill>
                <a:latin typeface="Calibri"/>
                <a:ea typeface="Calibri"/>
                <a:cs typeface="Calibri"/>
                <a:sym typeface="Calibri"/>
              </a:rPr>
              <a:t>let</a:t>
            </a:r>
            <a:r>
              <a:rPr lang="en-GB" sz="2400">
                <a:solidFill>
                  <a:srgbClr val="000000"/>
                </a:solidFill>
                <a:latin typeface="Calibri"/>
                <a:ea typeface="Calibri"/>
                <a:cs typeface="Calibri"/>
                <a:sym typeface="Calibri"/>
              </a:rPr>
              <a:t> </a:t>
            </a:r>
            <a:r>
              <a:rPr lang="en-GB" sz="2400">
                <a:solidFill>
                  <a:srgbClr val="00B0F0"/>
                </a:solidFill>
                <a:latin typeface="Calibri"/>
                <a:ea typeface="Calibri"/>
                <a:cs typeface="Calibri"/>
                <a:sym typeface="Calibri"/>
              </a:rPr>
              <a:t>a</a:t>
            </a:r>
            <a:r>
              <a:rPr lang="en-GB" sz="2400">
                <a:solidFill>
                  <a:srgbClr val="000000"/>
                </a:solidFill>
                <a:latin typeface="Calibri"/>
                <a:ea typeface="Calibri"/>
                <a:cs typeface="Calibri"/>
                <a:sym typeface="Calibri"/>
              </a:rPr>
              <a:t> = String::from(</a:t>
            </a:r>
            <a:r>
              <a:rPr lang="en-GB" sz="2400">
                <a:solidFill>
                  <a:srgbClr val="C00000"/>
                </a:solidFill>
                <a:latin typeface="Calibri"/>
                <a:ea typeface="Calibri"/>
                <a:cs typeface="Calibri"/>
                <a:sym typeface="Calibri"/>
              </a:rPr>
              <a:t>“Hello”)</a:t>
            </a:r>
            <a:r>
              <a:rPr lang="en-GB" sz="2400">
                <a:solidFill>
                  <a:srgbClr val="000000"/>
                </a:solidFill>
                <a:latin typeface="Calibri"/>
                <a:ea typeface="Calibri"/>
                <a:cs typeface="Calibri"/>
                <a:sym typeface="Calibri"/>
              </a:rPr>
              <a:t>; 	</a:t>
            </a:r>
            <a:r>
              <a:rPr lang="en-GB" sz="2400">
                <a:solidFill>
                  <a:srgbClr val="7F7F7F"/>
                </a:solidFill>
                <a:latin typeface="Calibri"/>
                <a:ea typeface="Calibri"/>
                <a:cs typeface="Calibri"/>
                <a:sym typeface="Calibri"/>
              </a:rPr>
              <a:t>–&gt; here variable “</a:t>
            </a:r>
            <a:r>
              <a:rPr b="1" lang="en-GB" sz="2400">
                <a:solidFill>
                  <a:srgbClr val="7F7F7F"/>
                </a:solidFill>
                <a:latin typeface="Calibri"/>
                <a:ea typeface="Calibri"/>
                <a:cs typeface="Calibri"/>
                <a:sym typeface="Calibri"/>
              </a:rPr>
              <a:t>a</a:t>
            </a:r>
            <a:r>
              <a:rPr lang="en-GB" sz="2400">
                <a:solidFill>
                  <a:srgbClr val="7F7F7F"/>
                </a:solidFill>
                <a:latin typeface="Calibri"/>
                <a:ea typeface="Calibri"/>
                <a:cs typeface="Calibri"/>
                <a:sym typeface="Calibri"/>
              </a:rPr>
              <a:t>” is the owner</a:t>
            </a:r>
            <a:endParaRPr sz="2400">
              <a:solidFill>
                <a:srgbClr val="FF0000"/>
              </a:solidFill>
              <a:latin typeface="Calibri"/>
              <a:ea typeface="Calibri"/>
              <a:cs typeface="Calibri"/>
              <a:sym typeface="Calibri"/>
            </a:endParaRPr>
          </a:p>
          <a:p>
            <a:pPr indent="0" lvl="0" marL="0" rtl="0" algn="l">
              <a:lnSpc>
                <a:spcPct val="100000"/>
              </a:lnSpc>
              <a:spcBef>
                <a:spcPts val="1600"/>
              </a:spcBef>
              <a:spcAft>
                <a:spcPts val="0"/>
              </a:spcAft>
              <a:buClr>
                <a:srgbClr val="FF0000"/>
              </a:buClr>
              <a:buSzPts val="2800"/>
              <a:buFont typeface="Arial"/>
              <a:buNone/>
            </a:pPr>
            <a:r>
              <a:rPr lang="en-GB" sz="2400">
                <a:solidFill>
                  <a:srgbClr val="FF0000"/>
                </a:solidFill>
                <a:latin typeface="Calibri"/>
                <a:ea typeface="Calibri"/>
                <a:cs typeface="Calibri"/>
                <a:sym typeface="Calibri"/>
              </a:rPr>
              <a:t>let</a:t>
            </a:r>
            <a:r>
              <a:rPr lang="en-GB" sz="2400">
                <a:solidFill>
                  <a:srgbClr val="000000"/>
                </a:solidFill>
                <a:latin typeface="Calibri"/>
                <a:ea typeface="Calibri"/>
                <a:cs typeface="Calibri"/>
                <a:sym typeface="Calibri"/>
              </a:rPr>
              <a:t> </a:t>
            </a:r>
            <a:r>
              <a:rPr lang="en-GB" sz="2400">
                <a:solidFill>
                  <a:srgbClr val="00B0F0"/>
                </a:solidFill>
                <a:latin typeface="Calibri"/>
                <a:ea typeface="Calibri"/>
                <a:cs typeface="Calibri"/>
                <a:sym typeface="Calibri"/>
              </a:rPr>
              <a:t>b</a:t>
            </a:r>
            <a:r>
              <a:rPr lang="en-GB" sz="2400">
                <a:solidFill>
                  <a:srgbClr val="000000"/>
                </a:solidFill>
                <a:latin typeface="Calibri"/>
                <a:ea typeface="Calibri"/>
                <a:cs typeface="Calibri"/>
                <a:sym typeface="Calibri"/>
              </a:rPr>
              <a:t> = </a:t>
            </a:r>
            <a:r>
              <a:rPr lang="en-GB" sz="2400">
                <a:solidFill>
                  <a:srgbClr val="C00000"/>
                </a:solidFill>
                <a:latin typeface="Calibri"/>
                <a:ea typeface="Calibri"/>
                <a:cs typeface="Calibri"/>
                <a:sym typeface="Calibri"/>
              </a:rPr>
              <a:t>a</a:t>
            </a:r>
            <a:r>
              <a:rPr lang="en-GB" sz="2400">
                <a:solidFill>
                  <a:srgbClr val="000000"/>
                </a:solidFill>
                <a:latin typeface="Calibri"/>
                <a:ea typeface="Calibri"/>
                <a:cs typeface="Calibri"/>
                <a:sym typeface="Calibri"/>
              </a:rPr>
              <a:t>;			</a:t>
            </a:r>
            <a:r>
              <a:rPr lang="en-GB" sz="2400">
                <a:solidFill>
                  <a:srgbClr val="7F7F7F"/>
                </a:solidFill>
                <a:latin typeface="Calibri"/>
                <a:ea typeface="Calibri"/>
                <a:cs typeface="Calibri"/>
                <a:sym typeface="Calibri"/>
              </a:rPr>
              <a:t>–&gt; here the value of “</a:t>
            </a:r>
            <a:r>
              <a:rPr b="1" lang="en-GB" sz="2400">
                <a:solidFill>
                  <a:srgbClr val="7F7F7F"/>
                </a:solidFill>
                <a:latin typeface="Calibri"/>
                <a:ea typeface="Calibri"/>
                <a:cs typeface="Calibri"/>
                <a:sym typeface="Calibri"/>
              </a:rPr>
              <a:t>a</a:t>
            </a:r>
            <a:r>
              <a:rPr lang="en-GB" sz="2400">
                <a:solidFill>
                  <a:srgbClr val="7F7F7F"/>
                </a:solidFill>
                <a:latin typeface="Calibri"/>
                <a:ea typeface="Calibri"/>
                <a:cs typeface="Calibri"/>
                <a:sym typeface="Calibri"/>
              </a:rPr>
              <a:t>” is moved to 				      variable “</a:t>
            </a:r>
            <a:r>
              <a:rPr b="1" lang="en-GB" sz="2400">
                <a:solidFill>
                  <a:srgbClr val="7F7F7F"/>
                </a:solidFill>
                <a:latin typeface="Calibri"/>
                <a:ea typeface="Calibri"/>
                <a:cs typeface="Calibri"/>
                <a:sym typeface="Calibri"/>
              </a:rPr>
              <a:t>b</a:t>
            </a:r>
            <a:r>
              <a:rPr lang="en-GB" sz="2400">
                <a:solidFill>
                  <a:srgbClr val="7F7F7F"/>
                </a:solidFill>
                <a:latin typeface="Calibri"/>
                <a:ea typeface="Calibri"/>
                <a:cs typeface="Calibri"/>
                <a:sym typeface="Calibri"/>
              </a:rPr>
              <a:t>” which now becomes 	the owner of “</a:t>
            </a:r>
            <a:r>
              <a:rPr b="1" lang="en-GB" sz="2400">
                <a:solidFill>
                  <a:srgbClr val="7F7F7F"/>
                </a:solidFill>
                <a:latin typeface="Calibri"/>
                <a:ea typeface="Calibri"/>
                <a:cs typeface="Calibri"/>
                <a:sym typeface="Calibri"/>
              </a:rPr>
              <a:t>Hello</a:t>
            </a:r>
            <a:r>
              <a:rPr lang="en-GB" sz="2400">
                <a:solidFill>
                  <a:srgbClr val="7F7F7F"/>
                </a:solidFill>
                <a:latin typeface="Calibri"/>
                <a:ea typeface="Calibri"/>
                <a:cs typeface="Calibri"/>
                <a:sym typeface="Calibri"/>
              </a:rPr>
              <a:t>”</a:t>
            </a:r>
            <a:endParaRPr sz="2400">
              <a:solidFill>
                <a:srgbClr val="000000"/>
              </a:solidFill>
              <a:latin typeface="Arial"/>
              <a:ea typeface="Arial"/>
              <a:cs typeface="Arial"/>
              <a:sym typeface="Arial"/>
            </a:endParaRPr>
          </a:p>
          <a:p>
            <a:pPr indent="0" lvl="0" marL="0" rtl="0" algn="just">
              <a:lnSpc>
                <a:spcPct val="100000"/>
              </a:lnSpc>
              <a:spcBef>
                <a:spcPts val="1600"/>
              </a:spcBef>
              <a:spcAft>
                <a:spcPts val="1600"/>
              </a:spcAft>
              <a:buNone/>
            </a:pPr>
            <a:r>
              <a:t/>
            </a:r>
            <a:endParaRPr b="1" sz="2400">
              <a:solidFill>
                <a:srgbClr val="1B8F8B"/>
              </a:solidFill>
            </a:endParaRPr>
          </a:p>
        </p:txBody>
      </p:sp>
      <p:sp>
        <p:nvSpPr>
          <p:cNvPr id="1014" name="Google Shape;1014;p138"/>
          <p:cNvSpPr txBox="1"/>
          <p:nvPr/>
        </p:nvSpPr>
        <p:spPr>
          <a:xfrm>
            <a:off x="372663" y="3866215"/>
            <a:ext cx="8563200" cy="823800"/>
          </a:xfrm>
          <a:prstGeom prst="rect">
            <a:avLst/>
          </a:prstGeom>
          <a:noFill/>
          <a:ln cap="flat" cmpd="sng" w="25400">
            <a:solidFill>
              <a:srgbClr val="7F7F7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2800"/>
              <a:buFont typeface="Arial"/>
              <a:buNone/>
            </a:pPr>
            <a:r>
              <a:rPr b="1" i="0" lang="en-GB" sz="2400" u="none" cap="none" strike="noStrike">
                <a:solidFill>
                  <a:srgbClr val="FF0000"/>
                </a:solidFill>
                <a:latin typeface="Open Sans"/>
                <a:ea typeface="Open Sans"/>
                <a:cs typeface="Open Sans"/>
                <a:sym typeface="Open Sans"/>
              </a:rPr>
              <a:t>Considering both variables “a” and “b” are within the same scope.</a:t>
            </a:r>
            <a:endParaRPr b="1" i="0" sz="2400" u="none" cap="none" strike="noStrike">
              <a:solidFill>
                <a:srgbClr val="000000"/>
              </a:solidFill>
              <a:latin typeface="Open Sans"/>
              <a:ea typeface="Open Sans"/>
              <a:cs typeface="Open Sans"/>
              <a:sym typeface="Open Sans"/>
            </a:endParaRPr>
          </a:p>
        </p:txBody>
      </p:sp>
      <p:sp>
        <p:nvSpPr>
          <p:cNvPr id="1015" name="Google Shape;1015;p138"/>
          <p:cNvSpPr txBox="1"/>
          <p:nvPr>
            <p:ph idx="1" type="body"/>
          </p:nvPr>
        </p:nvSpPr>
        <p:spPr>
          <a:xfrm>
            <a:off x="452400" y="1208075"/>
            <a:ext cx="8379900" cy="10929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b="1" lang="en-GB" sz="2400">
                <a:solidFill>
                  <a:srgbClr val="1B8F8B"/>
                </a:solidFill>
              </a:rPr>
              <a:t>Each value in Rust has a variable that’s called its owner.</a:t>
            </a:r>
            <a:endParaRPr b="1" sz="2400">
              <a:solidFill>
                <a:srgbClr val="1B8F8B"/>
              </a:solidFill>
            </a:endParaRPr>
          </a:p>
        </p:txBody>
      </p:sp>
      <p:pic>
        <p:nvPicPr>
          <p:cNvPr id="1016" name="Google Shape;1016;p1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39"/>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Rule # 3</a:t>
            </a:r>
            <a:endParaRPr/>
          </a:p>
        </p:txBody>
      </p:sp>
      <p:sp>
        <p:nvSpPr>
          <p:cNvPr id="1022" name="Google Shape;1022;p139"/>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200000"/>
              </a:lnSpc>
              <a:spcBef>
                <a:spcPts val="0"/>
              </a:spcBef>
              <a:spcAft>
                <a:spcPts val="0"/>
              </a:spcAft>
              <a:buNone/>
            </a:pPr>
            <a:r>
              <a:rPr b="1" lang="en-GB" sz="3000"/>
              <a:t>When the owner goes out of scope, so does the value.</a:t>
            </a:r>
            <a:endParaRPr b="1" sz="3000"/>
          </a:p>
        </p:txBody>
      </p:sp>
      <p:cxnSp>
        <p:nvCxnSpPr>
          <p:cNvPr id="1023" name="Google Shape;1023;p139"/>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24" name="Google Shape;1024;p1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14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Rule # 3 Example</a:t>
            </a:r>
            <a:endParaRPr/>
          </a:p>
          <a:p>
            <a:pPr indent="0" lvl="0" marL="0" rtl="0" algn="l">
              <a:lnSpc>
                <a:spcPct val="100000"/>
              </a:lnSpc>
              <a:spcBef>
                <a:spcPts val="0"/>
              </a:spcBef>
              <a:spcAft>
                <a:spcPts val="0"/>
              </a:spcAft>
              <a:buSzPts val="3600"/>
              <a:buNone/>
            </a:pPr>
            <a:r>
              <a:t/>
            </a:r>
            <a:endParaRPr/>
          </a:p>
        </p:txBody>
      </p:sp>
      <p:sp>
        <p:nvSpPr>
          <p:cNvPr id="1030" name="Google Shape;1030;p140"/>
          <p:cNvSpPr txBox="1"/>
          <p:nvPr>
            <p:ph idx="1" type="body"/>
          </p:nvPr>
        </p:nvSpPr>
        <p:spPr>
          <a:xfrm>
            <a:off x="452400" y="1208075"/>
            <a:ext cx="8379900" cy="508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1600"/>
              </a:spcAft>
              <a:buClr>
                <a:srgbClr val="000000"/>
              </a:buClr>
              <a:buSzPts val="3200"/>
              <a:buFont typeface="Arial"/>
              <a:buNone/>
            </a:pPr>
            <a:r>
              <a:rPr b="1" lang="en-GB" sz="2400">
                <a:solidFill>
                  <a:srgbClr val="1B8F8B"/>
                </a:solidFill>
              </a:rPr>
              <a:t>When the owner goes out of scope, so does the value.</a:t>
            </a:r>
            <a:endParaRPr b="1" sz="2400">
              <a:solidFill>
                <a:srgbClr val="666666"/>
              </a:solidFill>
            </a:endParaRPr>
          </a:p>
        </p:txBody>
      </p:sp>
      <p:sp>
        <p:nvSpPr>
          <p:cNvPr id="1031" name="Google Shape;1031;p140"/>
          <p:cNvSpPr txBox="1"/>
          <p:nvPr/>
        </p:nvSpPr>
        <p:spPr>
          <a:xfrm>
            <a:off x="188850" y="1802700"/>
            <a:ext cx="8907000" cy="266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fn main() {</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	{               		</a:t>
            </a:r>
            <a:r>
              <a:rPr b="0" i="0" lang="en-GB" sz="2200" u="none" cap="none" strike="noStrike">
                <a:solidFill>
                  <a:srgbClr val="7F7F7F"/>
                </a:solidFill>
                <a:latin typeface="Calibri"/>
                <a:ea typeface="Calibri"/>
                <a:cs typeface="Calibri"/>
                <a:sym typeface="Calibri"/>
              </a:rPr>
              <a:t>–&gt; </a:t>
            </a:r>
            <a:r>
              <a:rPr b="1" i="0" lang="en-GB" sz="2200" u="none" cap="none" strike="noStrike">
                <a:solidFill>
                  <a:srgbClr val="7F7F7F"/>
                </a:solidFill>
                <a:latin typeface="Calibri"/>
                <a:ea typeface="Calibri"/>
                <a:cs typeface="Calibri"/>
                <a:sym typeface="Calibri"/>
              </a:rPr>
              <a:t>“a”</a:t>
            </a:r>
            <a:r>
              <a:rPr b="0" i="0" lang="en-GB" sz="2200" u="none" cap="none" strike="noStrike">
                <a:solidFill>
                  <a:srgbClr val="7F7F7F"/>
                </a:solidFill>
                <a:latin typeface="Calibri"/>
                <a:ea typeface="Calibri"/>
                <a:cs typeface="Calibri"/>
                <a:sym typeface="Calibri"/>
              </a:rPr>
              <a:t> is not valid here, it’s not yet declared</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    	</a:t>
            </a:r>
            <a:r>
              <a:rPr b="0" i="0" lang="en-GB" sz="2200" u="none" cap="none" strike="noStrike">
                <a:solidFill>
                  <a:srgbClr val="FF0000"/>
                </a:solidFill>
                <a:latin typeface="Calibri"/>
                <a:ea typeface="Calibri"/>
                <a:cs typeface="Calibri"/>
                <a:sym typeface="Calibri"/>
              </a:rPr>
              <a:t>let</a:t>
            </a:r>
            <a:r>
              <a:rPr b="0" i="0" lang="en-GB" sz="2200" u="none" cap="none" strike="noStrike">
                <a:solidFill>
                  <a:srgbClr val="000000"/>
                </a:solidFill>
                <a:latin typeface="Calibri"/>
                <a:ea typeface="Calibri"/>
                <a:cs typeface="Calibri"/>
                <a:sym typeface="Calibri"/>
              </a:rPr>
              <a:t> </a:t>
            </a:r>
            <a:r>
              <a:rPr b="0" i="0" lang="en-GB" sz="2200" u="none" cap="none" strike="noStrike">
                <a:solidFill>
                  <a:srgbClr val="00B0F0"/>
                </a:solidFill>
                <a:latin typeface="Calibri"/>
                <a:ea typeface="Calibri"/>
                <a:cs typeface="Calibri"/>
                <a:sym typeface="Calibri"/>
              </a:rPr>
              <a:t>a</a:t>
            </a:r>
            <a:r>
              <a:rPr b="0" i="0" lang="en-GB" sz="2200" u="none" cap="none" strike="noStrike">
                <a:solidFill>
                  <a:srgbClr val="000000"/>
                </a:solidFill>
                <a:latin typeface="Calibri"/>
                <a:ea typeface="Calibri"/>
                <a:cs typeface="Calibri"/>
                <a:sym typeface="Calibri"/>
              </a:rPr>
              <a:t> = </a:t>
            </a:r>
            <a:r>
              <a:rPr b="0" i="0" lang="en-GB" sz="2200" u="none" cap="none" strike="noStrike">
                <a:solidFill>
                  <a:srgbClr val="C00000"/>
                </a:solidFill>
                <a:latin typeface="Calibri"/>
                <a:ea typeface="Calibri"/>
                <a:cs typeface="Calibri"/>
                <a:sym typeface="Calibri"/>
              </a:rPr>
              <a:t>“Hello"</a:t>
            </a:r>
            <a:r>
              <a:rPr b="0" i="0" lang="en-GB" sz="2200" u="none" cap="none" strike="noStrike">
                <a:solidFill>
                  <a:srgbClr val="000000"/>
                </a:solidFill>
                <a:latin typeface="Calibri"/>
                <a:ea typeface="Calibri"/>
                <a:cs typeface="Calibri"/>
                <a:sym typeface="Calibri"/>
              </a:rPr>
              <a:t>;   	</a:t>
            </a:r>
            <a:r>
              <a:rPr b="0" i="0" lang="en-GB" sz="2200" u="none" cap="none" strike="noStrike">
                <a:solidFill>
                  <a:srgbClr val="7F7F7F"/>
                </a:solidFill>
                <a:latin typeface="Calibri"/>
                <a:ea typeface="Calibri"/>
                <a:cs typeface="Calibri"/>
                <a:sym typeface="Calibri"/>
              </a:rPr>
              <a:t>–&gt; </a:t>
            </a:r>
            <a:r>
              <a:rPr b="1" i="0" lang="en-GB" sz="2200" u="none" cap="none" strike="noStrike">
                <a:solidFill>
                  <a:srgbClr val="7F7F7F"/>
                </a:solidFill>
                <a:latin typeface="Calibri"/>
                <a:ea typeface="Calibri"/>
                <a:cs typeface="Calibri"/>
                <a:sym typeface="Calibri"/>
              </a:rPr>
              <a:t>“a”</a:t>
            </a:r>
            <a:r>
              <a:rPr b="0" i="0" lang="en-GB" sz="2200" u="none" cap="none" strike="noStrike">
                <a:solidFill>
                  <a:srgbClr val="7F7F7F"/>
                </a:solidFill>
                <a:latin typeface="Calibri"/>
                <a:ea typeface="Calibri"/>
                <a:cs typeface="Calibri"/>
                <a:sym typeface="Calibri"/>
              </a:rPr>
              <a:t> is valid from this point forward</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7F7F7F"/>
              </a:buClr>
              <a:buSzPts val="2600"/>
              <a:buFont typeface="Arial"/>
              <a:buNone/>
            </a:pPr>
            <a:r>
              <a:rPr b="0" i="0" lang="en-GB" sz="2200" u="none" cap="none" strike="noStrike">
                <a:solidFill>
                  <a:srgbClr val="7F7F7F"/>
                </a:solidFill>
                <a:latin typeface="Calibri"/>
                <a:ea typeface="Calibri"/>
                <a:cs typeface="Calibri"/>
                <a:sym typeface="Calibri"/>
              </a:rPr>
              <a:t>				–&gt; do stuff with </a:t>
            </a:r>
            <a:r>
              <a:rPr b="1" i="0" lang="en-GB" sz="2200" u="none" cap="none" strike="noStrike">
                <a:solidFill>
                  <a:srgbClr val="7F7F7F"/>
                </a:solidFill>
                <a:latin typeface="Calibri"/>
                <a:ea typeface="Calibri"/>
                <a:cs typeface="Calibri"/>
                <a:sym typeface="Calibri"/>
              </a:rPr>
              <a:t>“a”</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	}    		 	</a:t>
            </a:r>
            <a:r>
              <a:rPr b="0" i="0" lang="en-GB" sz="2200" u="none" cap="none" strike="noStrike">
                <a:solidFill>
                  <a:srgbClr val="7F7F7F"/>
                </a:solidFill>
                <a:latin typeface="Calibri"/>
                <a:ea typeface="Calibri"/>
                <a:cs typeface="Calibri"/>
                <a:sym typeface="Calibri"/>
              </a:rPr>
              <a:t>–&gt; this scope is now over and </a:t>
            </a:r>
            <a:r>
              <a:rPr b="1" i="0" lang="en-GB" sz="2200" u="none" cap="none" strike="noStrike">
                <a:solidFill>
                  <a:srgbClr val="7F7F7F"/>
                </a:solidFill>
                <a:latin typeface="Calibri"/>
                <a:ea typeface="Calibri"/>
                <a:cs typeface="Calibri"/>
                <a:sym typeface="Calibri"/>
              </a:rPr>
              <a:t>“a”</a:t>
            </a:r>
            <a:r>
              <a:rPr b="0" i="0" lang="en-GB" sz="2200" u="none" cap="none" strike="noStrike">
                <a:solidFill>
                  <a:srgbClr val="7F7F7F"/>
                </a:solidFill>
                <a:latin typeface="Calibri"/>
                <a:ea typeface="Calibri"/>
                <a:cs typeface="Calibri"/>
                <a:sym typeface="Calibri"/>
              </a:rPr>
              <a:t> is no</a:t>
            </a:r>
            <a:r>
              <a:rPr lang="en-GB" sz="2200">
                <a:solidFill>
                  <a:srgbClr val="7F7F7F"/>
                </a:solidFill>
                <a:latin typeface="Calibri"/>
                <a:ea typeface="Calibri"/>
                <a:cs typeface="Calibri"/>
                <a:sym typeface="Calibri"/>
              </a:rPr>
              <a:t> </a:t>
            </a:r>
            <a:r>
              <a:rPr b="0" i="0" lang="en-GB" sz="2200" u="none" cap="none" strike="noStrike">
                <a:solidFill>
                  <a:srgbClr val="7F7F7F"/>
                </a:solidFill>
                <a:latin typeface="Calibri"/>
                <a:ea typeface="Calibri"/>
                <a:cs typeface="Calibri"/>
                <a:sym typeface="Calibri"/>
              </a:rPr>
              <a:t>longer valid</a:t>
            </a:r>
            <a:endParaRPr b="0" i="0" sz="22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2600"/>
              <a:buFont typeface="Arial"/>
              <a:buNone/>
            </a:pPr>
            <a:r>
              <a:rPr b="0" i="0" lang="en-GB" sz="2200" u="none" cap="none" strike="noStrike">
                <a:solidFill>
                  <a:srgbClr val="000000"/>
                </a:solidFill>
                <a:latin typeface="Calibri"/>
                <a:ea typeface="Calibri"/>
                <a:cs typeface="Calibri"/>
                <a:sym typeface="Calibri"/>
              </a:rPr>
              <a:t>}</a:t>
            </a:r>
            <a:endParaRPr b="0" i="0" sz="2200" u="none" cap="none" strike="noStrike">
              <a:solidFill>
                <a:srgbClr val="000000"/>
              </a:solidFill>
              <a:latin typeface="Arial"/>
              <a:ea typeface="Arial"/>
              <a:cs typeface="Arial"/>
              <a:sym typeface="Arial"/>
            </a:endParaRPr>
          </a:p>
        </p:txBody>
      </p:sp>
      <p:pic>
        <p:nvPicPr>
          <p:cNvPr id="1032" name="Google Shape;1032;p1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6" name="Shape 1036"/>
        <p:cNvGrpSpPr/>
        <p:nvPr/>
      </p:nvGrpSpPr>
      <p:grpSpPr>
        <a:xfrm>
          <a:off x="0" y="0"/>
          <a:ext cx="0" cy="0"/>
          <a:chOff x="0" y="0"/>
          <a:chExt cx="0" cy="0"/>
        </a:xfrm>
      </p:grpSpPr>
      <p:sp>
        <p:nvSpPr>
          <p:cNvPr id="1037" name="Google Shape;1037;p141"/>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Variable Scope</a:t>
            </a:r>
            <a:endParaRPr/>
          </a:p>
        </p:txBody>
      </p:sp>
      <p:sp>
        <p:nvSpPr>
          <p:cNvPr id="1038" name="Google Shape;1038;p141"/>
          <p:cNvSpPr txBox="1"/>
          <p:nvPr>
            <p:ph idx="2" type="body"/>
          </p:nvPr>
        </p:nvSpPr>
        <p:spPr>
          <a:xfrm rot="-230">
            <a:off x="4566250" y="190718"/>
            <a:ext cx="4486500" cy="3695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Clr>
                <a:srgbClr val="000000"/>
              </a:buClr>
              <a:buSzPts val="1300"/>
              <a:buFont typeface="Arial"/>
              <a:buNone/>
            </a:pPr>
            <a:r>
              <a:t/>
            </a:r>
            <a:endParaRPr sz="2400">
              <a:latin typeface="Roboto"/>
              <a:ea typeface="Roboto"/>
              <a:cs typeface="Roboto"/>
              <a:sym typeface="Roboto"/>
            </a:endParaRPr>
          </a:p>
          <a:p>
            <a:pPr indent="0" lvl="0" marL="0" rtl="0" algn="ctr">
              <a:lnSpc>
                <a:spcPct val="150000"/>
              </a:lnSpc>
              <a:spcBef>
                <a:spcPts val="1600"/>
              </a:spcBef>
              <a:spcAft>
                <a:spcPts val="0"/>
              </a:spcAft>
              <a:buClr>
                <a:srgbClr val="000000"/>
              </a:buClr>
              <a:buSzPts val="1300"/>
              <a:buFont typeface="Arial"/>
              <a:buNone/>
            </a:pPr>
            <a:r>
              <a:rPr lang="en-GB" sz="2400">
                <a:latin typeface="Roboto"/>
                <a:ea typeface="Roboto"/>
                <a:cs typeface="Roboto"/>
                <a:sym typeface="Roboto"/>
              </a:rPr>
              <a:t>A </a:t>
            </a:r>
            <a:r>
              <a:rPr b="1" lang="en-GB" sz="2400">
                <a:latin typeface="Roboto"/>
                <a:ea typeface="Roboto"/>
                <a:cs typeface="Roboto"/>
                <a:sym typeface="Roboto"/>
              </a:rPr>
              <a:t>scope</a:t>
            </a:r>
            <a:r>
              <a:rPr lang="en-GB" sz="2400">
                <a:latin typeface="Roboto"/>
                <a:ea typeface="Roboto"/>
                <a:cs typeface="Roboto"/>
                <a:sym typeface="Roboto"/>
              </a:rPr>
              <a:t> is the range within a program for which an item is valid. </a:t>
            </a:r>
            <a:endParaRPr sz="2400">
              <a:latin typeface="Roboto"/>
              <a:ea typeface="Roboto"/>
              <a:cs typeface="Roboto"/>
              <a:sym typeface="Roboto"/>
            </a:endParaRPr>
          </a:p>
          <a:p>
            <a:pPr indent="0" lvl="0" marL="0" rtl="0" algn="ctr">
              <a:lnSpc>
                <a:spcPct val="150000"/>
              </a:lnSpc>
              <a:spcBef>
                <a:spcPts val="1600"/>
              </a:spcBef>
              <a:spcAft>
                <a:spcPts val="1600"/>
              </a:spcAft>
              <a:buNone/>
            </a:pPr>
            <a:r>
              <a:rPr lang="en-GB" sz="2400">
                <a:latin typeface="Roboto"/>
                <a:ea typeface="Roboto"/>
                <a:cs typeface="Roboto"/>
                <a:sym typeface="Roboto"/>
              </a:rPr>
              <a:t>When </a:t>
            </a:r>
            <a:r>
              <a:rPr b="1" lang="en-GB" sz="2400">
                <a:latin typeface="Roboto"/>
                <a:ea typeface="Roboto"/>
                <a:cs typeface="Roboto"/>
                <a:sym typeface="Roboto"/>
              </a:rPr>
              <a:t>variable </a:t>
            </a:r>
            <a:r>
              <a:rPr lang="en-GB" sz="2400">
                <a:latin typeface="Roboto"/>
                <a:ea typeface="Roboto"/>
                <a:cs typeface="Roboto"/>
                <a:sym typeface="Roboto"/>
              </a:rPr>
              <a:t>comes into </a:t>
            </a:r>
            <a:r>
              <a:rPr b="1" lang="en-GB" sz="2400">
                <a:latin typeface="Roboto"/>
                <a:ea typeface="Roboto"/>
                <a:cs typeface="Roboto"/>
                <a:sym typeface="Roboto"/>
              </a:rPr>
              <a:t>scope</a:t>
            </a:r>
            <a:r>
              <a:rPr lang="en-GB" sz="2400">
                <a:latin typeface="Roboto"/>
                <a:ea typeface="Roboto"/>
                <a:cs typeface="Roboto"/>
                <a:sym typeface="Roboto"/>
              </a:rPr>
              <a:t>, it is valid. It remains valid until it goes out of scope.</a:t>
            </a:r>
            <a:r>
              <a:rPr b="1" lang="en-GB" sz="2400">
                <a:latin typeface="Roboto"/>
                <a:ea typeface="Roboto"/>
                <a:cs typeface="Roboto"/>
                <a:sym typeface="Roboto"/>
              </a:rPr>
              <a:t> </a:t>
            </a:r>
            <a:endParaRPr b="1" sz="2400">
              <a:latin typeface="Roboto"/>
              <a:ea typeface="Roboto"/>
              <a:cs typeface="Roboto"/>
              <a:sym typeface="Roboto"/>
            </a:endParaRPr>
          </a:p>
        </p:txBody>
      </p:sp>
      <p:cxnSp>
        <p:nvCxnSpPr>
          <p:cNvPr id="1039" name="Google Shape;1039;p141"/>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40" name="Google Shape;1040;p14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4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lang="en-GB"/>
              <a:t>Variable Scope</a:t>
            </a:r>
            <a:endParaRPr sz="2800">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046" name="Google Shape;1046;p142"/>
          <p:cNvSpPr txBox="1"/>
          <p:nvPr/>
        </p:nvSpPr>
        <p:spPr>
          <a:xfrm>
            <a:off x="311700" y="1355275"/>
            <a:ext cx="8520600" cy="34164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solidFill>
                  <a:srgbClr val="B854D4"/>
                </a:solidFill>
                <a:latin typeface="Courier New"/>
                <a:ea typeface="Courier New"/>
                <a:cs typeface="Courier New"/>
                <a:sym typeface="Courier New"/>
              </a:rPr>
              <a:t>fn</a:t>
            </a:r>
            <a:r>
              <a:rPr b="1" i="0" lang="en-GB" sz="2400" u="none" cap="none" strike="noStrike">
                <a:solidFill>
                  <a:srgbClr val="6E6B5E"/>
                </a:solidFill>
                <a:latin typeface="Courier New"/>
                <a:ea typeface="Courier New"/>
                <a:cs typeface="Courier New"/>
                <a:sym typeface="Courier New"/>
              </a:rPr>
              <a:t> </a:t>
            </a:r>
            <a:r>
              <a:rPr b="1" i="0" lang="en-GB" sz="2400" u="none" cap="none" strike="noStrike">
                <a:solidFill>
                  <a:srgbClr val="6684E1"/>
                </a:solidFill>
                <a:latin typeface="Courier New"/>
                <a:ea typeface="Courier New"/>
                <a:cs typeface="Courier New"/>
                <a:sym typeface="Courier New"/>
              </a:rPr>
              <a:t>main</a:t>
            </a:r>
            <a:r>
              <a:rPr b="1" i="0" lang="en-GB" sz="2400" u="none" cap="none" strike="noStrike">
                <a:solidFill>
                  <a:srgbClr val="6E6B5E"/>
                </a:solidFill>
                <a:latin typeface="Courier New"/>
                <a:ea typeface="Courier New"/>
                <a:cs typeface="Courier New"/>
                <a:sym typeface="Courier New"/>
              </a:rPr>
              <a:t>()</a:t>
            </a:r>
            <a:endParaRPr b="1" i="0" sz="2400" u="none" cap="none" strike="noStrike">
              <a:solidFill>
                <a:srgbClr val="6E6B5E"/>
              </a:solidFill>
              <a:latin typeface="Courier New"/>
              <a:ea typeface="Courier New"/>
              <a:cs typeface="Courier New"/>
              <a:sym typeface="Courier New"/>
            </a:endParaRPr>
          </a:p>
          <a:p>
            <a:pPr indent="0" lvl="0" marL="0" marR="0" rtl="0" algn="l">
              <a:lnSpc>
                <a:spcPct val="100000"/>
              </a:lnSpc>
              <a:spcBef>
                <a:spcPts val="1600"/>
              </a:spcBef>
              <a:spcAft>
                <a:spcPts val="0"/>
              </a:spcAft>
              <a:buClr>
                <a:srgbClr val="000000"/>
              </a:buClr>
              <a:buSzPts val="2000"/>
              <a:buFont typeface="Arial"/>
              <a:buNone/>
            </a:pPr>
            <a:r>
              <a:rPr b="1" i="0" lang="en-GB" sz="2000" u="none" cap="none" strike="noStrike">
                <a:solidFill>
                  <a:srgbClr val="6E6B5E"/>
                </a:solidFill>
                <a:highlight>
                  <a:srgbClr val="F1F1F1"/>
                </a:highlight>
                <a:latin typeface="Courier New"/>
                <a:ea typeface="Courier New"/>
                <a:cs typeface="Courier New"/>
                <a:sym typeface="Courier New"/>
              </a:rPr>
              <a:t>{</a:t>
            </a:r>
            <a:r>
              <a:rPr b="1" i="0" lang="en-GB" sz="2000" u="none" cap="none" strike="noStrike">
                <a:solidFill>
                  <a:srgbClr val="AAAAAA"/>
                </a:solidFill>
                <a:latin typeface="Courier New"/>
                <a:ea typeface="Courier New"/>
                <a:cs typeface="Courier New"/>
                <a:sym typeface="Courier New"/>
              </a:rPr>
              <a:t>// s is not valid here, it’s not yet declared</a:t>
            </a:r>
            <a:endParaRPr b="1" i="0" sz="2000" u="none" cap="none" strike="noStrike">
              <a:solidFill>
                <a:srgbClr val="6E6B5E"/>
              </a:solidFill>
              <a:highlight>
                <a:srgbClr val="F1F1F1"/>
              </a:highlight>
              <a:latin typeface="Courier New"/>
              <a:ea typeface="Courier New"/>
              <a:cs typeface="Courier New"/>
              <a:sym typeface="Courier New"/>
            </a:endParaRPr>
          </a:p>
          <a:p>
            <a:pPr indent="457200" lvl="0" marL="0" marR="0" rtl="0" algn="l">
              <a:lnSpc>
                <a:spcPct val="100000"/>
              </a:lnSpc>
              <a:spcBef>
                <a:spcPts val="1600"/>
              </a:spcBef>
              <a:spcAft>
                <a:spcPts val="0"/>
              </a:spcAft>
              <a:buClr>
                <a:srgbClr val="000000"/>
              </a:buClr>
              <a:buSzPts val="2400"/>
              <a:buFont typeface="Arial"/>
              <a:buNone/>
            </a:pPr>
            <a:r>
              <a:rPr b="1" i="0" lang="en-GB" sz="2400" u="none" cap="none" strike="noStrike">
                <a:solidFill>
                  <a:srgbClr val="B854D4"/>
                </a:solidFill>
                <a:latin typeface="Courier New"/>
                <a:ea typeface="Courier New"/>
                <a:cs typeface="Courier New"/>
                <a:sym typeface="Courier New"/>
              </a:rPr>
              <a:t>let</a:t>
            </a:r>
            <a:r>
              <a:rPr b="1" i="0" lang="en-GB" sz="2400" u="none" cap="none" strike="noStrike">
                <a:solidFill>
                  <a:srgbClr val="6E6B5E"/>
                </a:solidFill>
                <a:highlight>
                  <a:srgbClr val="F1F1F1"/>
                </a:highlight>
                <a:latin typeface="Courier New"/>
                <a:ea typeface="Courier New"/>
                <a:cs typeface="Courier New"/>
                <a:sym typeface="Courier New"/>
              </a:rPr>
              <a:t> s = </a:t>
            </a:r>
            <a:r>
              <a:rPr b="1" i="0" lang="en-GB" sz="2400" u="none" cap="none" strike="noStrike">
                <a:solidFill>
                  <a:srgbClr val="60AC39"/>
                </a:solidFill>
                <a:latin typeface="Courier New"/>
                <a:ea typeface="Courier New"/>
                <a:cs typeface="Courier New"/>
                <a:sym typeface="Courier New"/>
              </a:rPr>
              <a:t>"hello"</a:t>
            </a:r>
            <a:r>
              <a:rPr b="1" i="0" lang="en-GB" sz="2400" u="none" cap="none" strike="noStrike">
                <a:solidFill>
                  <a:srgbClr val="6E6B5E"/>
                </a:solidFill>
                <a:highlight>
                  <a:srgbClr val="F1F1F1"/>
                </a:highlight>
                <a:latin typeface="Courier New"/>
                <a:ea typeface="Courier New"/>
                <a:cs typeface="Courier New"/>
                <a:sym typeface="Courier New"/>
              </a:rPr>
              <a:t>;</a:t>
            </a:r>
            <a:br>
              <a:rPr b="1" i="0" lang="en-GB" sz="2400" u="none" cap="none" strike="noStrike">
                <a:solidFill>
                  <a:srgbClr val="6E6B5E"/>
                </a:solidFill>
                <a:highlight>
                  <a:srgbClr val="F1F1F1"/>
                </a:highlight>
                <a:latin typeface="Courier New"/>
                <a:ea typeface="Courier New"/>
                <a:cs typeface="Courier New"/>
                <a:sym typeface="Courier New"/>
              </a:rPr>
            </a:br>
            <a:r>
              <a:rPr b="1" i="0" lang="en-GB" sz="2400" u="none" cap="none" strike="noStrike">
                <a:solidFill>
                  <a:srgbClr val="6E6B5E"/>
                </a:solidFill>
                <a:highlight>
                  <a:srgbClr val="F1F1F1"/>
                </a:highlight>
                <a:latin typeface="Courier New"/>
                <a:ea typeface="Courier New"/>
                <a:cs typeface="Courier New"/>
                <a:sym typeface="Courier New"/>
              </a:rPr>
              <a:t>	</a:t>
            </a:r>
            <a:r>
              <a:rPr b="1" i="0" lang="en-GB" sz="1800" u="none" cap="none" strike="noStrike">
                <a:solidFill>
                  <a:srgbClr val="AAAAAA"/>
                </a:solidFill>
                <a:latin typeface="Courier New"/>
                <a:ea typeface="Courier New"/>
                <a:cs typeface="Courier New"/>
                <a:sym typeface="Courier New"/>
              </a:rPr>
              <a:t>// s is valid from this point forward</a:t>
            </a:r>
            <a:br>
              <a:rPr b="1" i="0" lang="en-GB" sz="1800" u="none" cap="none" strike="noStrike">
                <a:solidFill>
                  <a:srgbClr val="6E6B5E"/>
                </a:solidFill>
                <a:highlight>
                  <a:srgbClr val="F1F1F1"/>
                </a:highlight>
                <a:latin typeface="Courier New"/>
                <a:ea typeface="Courier New"/>
                <a:cs typeface="Courier New"/>
                <a:sym typeface="Courier New"/>
              </a:rPr>
            </a:br>
            <a:r>
              <a:rPr b="1" i="0" lang="en-GB" sz="1800" u="none" cap="none" strike="noStrike">
                <a:solidFill>
                  <a:srgbClr val="6E6B5E"/>
                </a:solidFill>
                <a:highlight>
                  <a:srgbClr val="F1F1F1"/>
                </a:highlight>
                <a:latin typeface="Courier New"/>
                <a:ea typeface="Courier New"/>
                <a:cs typeface="Courier New"/>
                <a:sym typeface="Courier New"/>
              </a:rPr>
              <a:t>	</a:t>
            </a:r>
            <a:r>
              <a:rPr b="1" i="0" lang="en-GB" sz="2000" u="none" cap="none" strike="noStrike">
                <a:solidFill>
                  <a:srgbClr val="AAAAAA"/>
                </a:solidFill>
                <a:latin typeface="Courier New"/>
                <a:ea typeface="Courier New"/>
                <a:cs typeface="Courier New"/>
                <a:sym typeface="Courier New"/>
              </a:rPr>
              <a:t>// do stuff with s</a:t>
            </a:r>
            <a:br>
              <a:rPr b="1" i="0" lang="en-GB" sz="2000" u="none" cap="none" strike="noStrike">
                <a:solidFill>
                  <a:srgbClr val="AAAAAA"/>
                </a:solidFill>
                <a:latin typeface="Courier New"/>
                <a:ea typeface="Courier New"/>
                <a:cs typeface="Courier New"/>
                <a:sym typeface="Courier New"/>
              </a:rPr>
            </a:br>
            <a:r>
              <a:rPr b="1" i="0" lang="en-GB" sz="2000" u="none" cap="none" strike="noStrike">
                <a:solidFill>
                  <a:srgbClr val="AAAAAA"/>
                </a:solidFill>
                <a:latin typeface="Courier New"/>
                <a:ea typeface="Courier New"/>
                <a:cs typeface="Courier New"/>
                <a:sym typeface="Courier New"/>
              </a:rPr>
              <a:t>	</a:t>
            </a:r>
            <a:r>
              <a:rPr b="1" i="0" lang="en-GB" sz="2400" u="none" cap="none" strike="noStrike">
                <a:solidFill>
                  <a:srgbClr val="B65611"/>
                </a:solidFill>
                <a:latin typeface="Courier New"/>
                <a:ea typeface="Courier New"/>
                <a:cs typeface="Courier New"/>
                <a:sym typeface="Courier New"/>
              </a:rPr>
              <a:t>println!</a:t>
            </a:r>
            <a:r>
              <a:rPr b="1" i="0" lang="en-GB" sz="2400" u="none" cap="none" strike="noStrike">
                <a:solidFill>
                  <a:srgbClr val="6E6B5E"/>
                </a:solidFill>
                <a:highlight>
                  <a:srgbClr val="F1F1F1"/>
                </a:highlight>
                <a:latin typeface="Courier New"/>
                <a:ea typeface="Courier New"/>
                <a:cs typeface="Courier New"/>
                <a:sym typeface="Courier New"/>
              </a:rPr>
              <a:t>(</a:t>
            </a:r>
            <a:r>
              <a:rPr b="1" i="0" lang="en-GB" sz="2400" u="none" cap="none" strike="noStrike">
                <a:solidFill>
                  <a:srgbClr val="60AC39"/>
                </a:solidFill>
                <a:latin typeface="Courier New"/>
                <a:ea typeface="Courier New"/>
                <a:cs typeface="Courier New"/>
                <a:sym typeface="Courier New"/>
              </a:rPr>
              <a:t>"{}"</a:t>
            </a:r>
            <a:r>
              <a:rPr b="1" i="0" lang="en-GB" sz="2400" u="none" cap="none" strike="noStrike">
                <a:solidFill>
                  <a:srgbClr val="6E6B5E"/>
                </a:solidFill>
                <a:highlight>
                  <a:srgbClr val="F1F1F1"/>
                </a:highlight>
                <a:latin typeface="Courier New"/>
                <a:ea typeface="Courier New"/>
                <a:cs typeface="Courier New"/>
                <a:sym typeface="Courier New"/>
              </a:rPr>
              <a:t>, s);</a:t>
            </a:r>
            <a:endParaRPr b="1" i="0" sz="2400" u="none" cap="none" strike="noStrike">
              <a:solidFill>
                <a:srgbClr val="AAAAAA"/>
              </a:solidFill>
              <a:latin typeface="Courier New"/>
              <a:ea typeface="Courier New"/>
              <a:cs typeface="Courier New"/>
              <a:sym typeface="Courier New"/>
            </a:endParaRPr>
          </a:p>
          <a:p>
            <a:pPr indent="0" lvl="0" marL="0" marR="0" rtl="0" algn="l">
              <a:lnSpc>
                <a:spcPct val="100000"/>
              </a:lnSpc>
              <a:spcBef>
                <a:spcPts val="1600"/>
              </a:spcBef>
              <a:spcAft>
                <a:spcPts val="1600"/>
              </a:spcAft>
              <a:buClr>
                <a:srgbClr val="000000"/>
              </a:buClr>
              <a:buSzPts val="2400"/>
              <a:buFont typeface="Arial"/>
              <a:buNone/>
            </a:pPr>
            <a:r>
              <a:rPr b="1" i="0" lang="en-GB" sz="2400" u="none" cap="none" strike="noStrike">
                <a:solidFill>
                  <a:srgbClr val="6E6B5E"/>
                </a:solidFill>
                <a:highlight>
                  <a:srgbClr val="F1F1F1"/>
                </a:highlight>
                <a:latin typeface="Courier New"/>
                <a:ea typeface="Courier New"/>
                <a:cs typeface="Courier New"/>
                <a:sym typeface="Courier New"/>
              </a:rPr>
              <a:t>}</a:t>
            </a:r>
            <a:r>
              <a:rPr b="1" i="0" lang="en-GB" sz="2000" u="none" cap="none" strike="noStrike">
                <a:solidFill>
                  <a:srgbClr val="AAAAAA"/>
                </a:solidFill>
                <a:latin typeface="Courier New"/>
                <a:ea typeface="Courier New"/>
                <a:cs typeface="Courier New"/>
                <a:sym typeface="Courier New"/>
              </a:rPr>
              <a:t>// this scope is now over, and s is no longer valid</a:t>
            </a:r>
            <a:endParaRPr b="1" i="0" sz="2400" u="none" cap="none" strike="noStrike">
              <a:solidFill>
                <a:srgbClr val="1B8F8B"/>
              </a:solidFill>
              <a:latin typeface="Arial"/>
              <a:ea typeface="Arial"/>
              <a:cs typeface="Arial"/>
              <a:sym typeface="Arial"/>
            </a:endParaRPr>
          </a:p>
        </p:txBody>
      </p:sp>
      <p:pic>
        <p:nvPicPr>
          <p:cNvPr id="1047" name="Google Shape;1047;p1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4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Variable Scope</a:t>
            </a:r>
            <a:endParaRPr sz="2800">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053" name="Google Shape;1053;p143"/>
          <p:cNvSpPr txBox="1"/>
          <p:nvPr/>
        </p:nvSpPr>
        <p:spPr>
          <a:xfrm>
            <a:off x="286450" y="1307750"/>
            <a:ext cx="8520600" cy="34164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1B8F8B"/>
              </a:buClr>
              <a:buSzPts val="2400"/>
              <a:buFont typeface="PT Sans Narrow"/>
              <a:buChar char="●"/>
            </a:pPr>
            <a:r>
              <a:rPr i="0" lang="en-GB" sz="2400" u="none" cap="none" strike="noStrike">
                <a:solidFill>
                  <a:srgbClr val="1B8F8B"/>
                </a:solidFill>
                <a:latin typeface="PT Sans Narrow"/>
                <a:ea typeface="PT Sans Narrow"/>
                <a:cs typeface="PT Sans Narrow"/>
                <a:sym typeface="PT Sans Narrow"/>
              </a:rPr>
              <a:t>The variable </a:t>
            </a:r>
            <a:r>
              <a:rPr i="0" lang="en-GB" sz="2400" u="none" cap="none" strike="noStrike">
                <a:solidFill>
                  <a:srgbClr val="666666"/>
                </a:solidFill>
                <a:latin typeface="PT Sans Narrow"/>
                <a:ea typeface="PT Sans Narrow"/>
                <a:cs typeface="PT Sans Narrow"/>
                <a:sym typeface="PT Sans Narrow"/>
              </a:rPr>
              <a:t>“s”</a:t>
            </a:r>
            <a:r>
              <a:rPr i="0" lang="en-GB" sz="2400" u="none" cap="none" strike="noStrike">
                <a:solidFill>
                  <a:srgbClr val="1B8F8B"/>
                </a:solidFill>
                <a:latin typeface="PT Sans Narrow"/>
                <a:ea typeface="PT Sans Narrow"/>
                <a:cs typeface="PT Sans Narrow"/>
                <a:sym typeface="PT Sans Narrow"/>
              </a:rPr>
              <a:t> refers to a string literal, where the value of the string is hardcoded into the text of our program. The variable is valid from the point at which it’s declared until the end of the current scope.</a:t>
            </a:r>
            <a:br>
              <a:rPr i="0" lang="en-GB" sz="2400" u="none" cap="none" strike="noStrike">
                <a:solidFill>
                  <a:srgbClr val="1B8F8B"/>
                </a:solidFill>
                <a:latin typeface="PT Sans Narrow"/>
                <a:ea typeface="PT Sans Narrow"/>
                <a:cs typeface="PT Sans Narrow"/>
                <a:sym typeface="PT Sans Narrow"/>
              </a:rPr>
            </a:br>
            <a:endParaRPr i="0" sz="2400" u="none" cap="none" strike="noStrike">
              <a:solidFill>
                <a:srgbClr val="1B8F8B"/>
              </a:solidFill>
              <a:latin typeface="PT Sans Narrow"/>
              <a:ea typeface="PT Sans Narrow"/>
              <a:cs typeface="PT Sans Narrow"/>
              <a:sym typeface="PT Sans Narrow"/>
            </a:endParaRPr>
          </a:p>
          <a:p>
            <a:pPr indent="-381000" lvl="0" marL="457200" marR="0" rtl="0" algn="just">
              <a:lnSpc>
                <a:spcPct val="100000"/>
              </a:lnSpc>
              <a:spcBef>
                <a:spcPts val="0"/>
              </a:spcBef>
              <a:spcAft>
                <a:spcPts val="0"/>
              </a:spcAft>
              <a:buClr>
                <a:srgbClr val="1B8F8B"/>
              </a:buClr>
              <a:buSzPts val="2400"/>
              <a:buFont typeface="PT Sans Narrow"/>
              <a:buChar char="●"/>
            </a:pPr>
            <a:r>
              <a:rPr i="0" lang="en-GB" sz="2400" u="none" cap="none" strike="noStrike">
                <a:solidFill>
                  <a:srgbClr val="1B8F8B"/>
                </a:solidFill>
                <a:latin typeface="PT Sans Narrow"/>
                <a:ea typeface="PT Sans Narrow"/>
                <a:cs typeface="PT Sans Narrow"/>
                <a:sym typeface="PT Sans Narrow"/>
              </a:rPr>
              <a:t>When </a:t>
            </a:r>
            <a:r>
              <a:rPr i="0" lang="en-GB" sz="2400" u="none" cap="none" strike="noStrike">
                <a:solidFill>
                  <a:srgbClr val="666666"/>
                </a:solidFill>
                <a:latin typeface="PT Sans Narrow"/>
                <a:ea typeface="PT Sans Narrow"/>
                <a:cs typeface="PT Sans Narrow"/>
                <a:sym typeface="PT Sans Narrow"/>
              </a:rPr>
              <a:t>“s”</a:t>
            </a:r>
            <a:r>
              <a:rPr i="0" lang="en-GB" sz="2400" u="none" cap="none" strike="noStrike">
                <a:solidFill>
                  <a:srgbClr val="1B8F8B"/>
                </a:solidFill>
                <a:latin typeface="PT Sans Narrow"/>
                <a:ea typeface="PT Sans Narrow"/>
                <a:cs typeface="PT Sans Narrow"/>
                <a:sym typeface="PT Sans Narrow"/>
              </a:rPr>
              <a:t> comes into scope, it is valid.</a:t>
            </a:r>
            <a:br>
              <a:rPr i="0" lang="en-GB" sz="2400" u="none" cap="none" strike="noStrike">
                <a:solidFill>
                  <a:srgbClr val="1B8F8B"/>
                </a:solidFill>
                <a:latin typeface="PT Sans Narrow"/>
                <a:ea typeface="PT Sans Narrow"/>
                <a:cs typeface="PT Sans Narrow"/>
                <a:sym typeface="PT Sans Narrow"/>
              </a:rPr>
            </a:br>
            <a:endParaRPr i="0" sz="1000" u="none" cap="none" strike="noStrike">
              <a:solidFill>
                <a:srgbClr val="1B8F8B"/>
              </a:solidFill>
              <a:latin typeface="PT Sans Narrow"/>
              <a:ea typeface="PT Sans Narrow"/>
              <a:cs typeface="PT Sans Narrow"/>
              <a:sym typeface="PT Sans Narrow"/>
            </a:endParaRPr>
          </a:p>
          <a:p>
            <a:pPr indent="-381000" lvl="0" marL="457200" marR="0" rtl="0" algn="just">
              <a:lnSpc>
                <a:spcPct val="100000"/>
              </a:lnSpc>
              <a:spcBef>
                <a:spcPts val="0"/>
              </a:spcBef>
              <a:spcAft>
                <a:spcPts val="0"/>
              </a:spcAft>
              <a:buClr>
                <a:srgbClr val="1B8F8B"/>
              </a:buClr>
              <a:buSzPts val="2400"/>
              <a:buFont typeface="PT Sans Narrow"/>
              <a:buChar char="●"/>
            </a:pPr>
            <a:r>
              <a:rPr i="0" lang="en-GB" sz="2400" u="none" cap="none" strike="noStrike">
                <a:solidFill>
                  <a:srgbClr val="1B8F8B"/>
                </a:solidFill>
                <a:latin typeface="PT Sans Narrow"/>
                <a:ea typeface="PT Sans Narrow"/>
                <a:cs typeface="PT Sans Narrow"/>
                <a:sym typeface="PT Sans Narrow"/>
              </a:rPr>
              <a:t>It remains valid until it goes out of scope</a:t>
            </a:r>
            <a:endParaRPr b="1" i="0" sz="2400" u="none" cap="none" strike="noStrike">
              <a:solidFill>
                <a:srgbClr val="B854D4"/>
              </a:solidFill>
              <a:latin typeface="PT Sans Narrow"/>
              <a:ea typeface="PT Sans Narrow"/>
              <a:cs typeface="PT Sans Narrow"/>
              <a:sym typeface="PT Sans Narrow"/>
            </a:endParaRPr>
          </a:p>
        </p:txBody>
      </p:sp>
      <p:pic>
        <p:nvPicPr>
          <p:cNvPr id="1054" name="Google Shape;1054;p1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8" name="Shape 1058"/>
        <p:cNvGrpSpPr/>
        <p:nvPr/>
      </p:nvGrpSpPr>
      <p:grpSpPr>
        <a:xfrm>
          <a:off x="0" y="0"/>
          <a:ext cx="0" cy="0"/>
          <a:chOff x="0" y="0"/>
          <a:chExt cx="0" cy="0"/>
        </a:xfrm>
      </p:grpSpPr>
      <p:sp>
        <p:nvSpPr>
          <p:cNvPr id="1059" name="Google Shape;1059;p144"/>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The </a:t>
            </a:r>
            <a:r>
              <a:rPr lang="en-GB">
                <a:highlight>
                  <a:srgbClr val="FFFFFF"/>
                </a:highlight>
              </a:rPr>
              <a:t>String</a:t>
            </a:r>
            <a:r>
              <a:rPr lang="en-GB"/>
              <a:t> Type</a:t>
            </a:r>
            <a:endParaRPr/>
          </a:p>
        </p:txBody>
      </p:sp>
      <p:sp>
        <p:nvSpPr>
          <p:cNvPr id="1060" name="Google Shape;1060;p144"/>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Rust has a second string type, </a:t>
            </a:r>
            <a:r>
              <a:rPr lang="en-GB" sz="2400">
                <a:solidFill>
                  <a:srgbClr val="FFFFFF"/>
                </a:solidFill>
                <a:latin typeface="Roboto"/>
                <a:ea typeface="Roboto"/>
                <a:cs typeface="Roboto"/>
                <a:sym typeface="Roboto"/>
              </a:rPr>
              <a:t>String</a:t>
            </a:r>
            <a:r>
              <a:rPr lang="en-GB" sz="2400">
                <a:latin typeface="Roboto"/>
                <a:ea typeface="Roboto"/>
                <a:cs typeface="Roboto"/>
                <a:sym typeface="Roboto"/>
              </a:rPr>
              <a:t>.</a:t>
            </a:r>
            <a:br>
              <a:rPr lang="en-GB" sz="2400">
                <a:latin typeface="Roboto"/>
                <a:ea typeface="Roboto"/>
                <a:cs typeface="Roboto"/>
                <a:sym typeface="Roboto"/>
              </a:rPr>
            </a:br>
            <a:endParaRPr sz="2400">
              <a:latin typeface="Roboto"/>
              <a:ea typeface="Roboto"/>
              <a:cs typeface="Roboto"/>
              <a:sym typeface="Roboto"/>
            </a:endParaRPr>
          </a:p>
          <a:p>
            <a:pPr indent="0" lvl="0" marL="0" rtl="0" algn="ctr">
              <a:spcBef>
                <a:spcPts val="1600"/>
              </a:spcBef>
              <a:spcAft>
                <a:spcPts val="1600"/>
              </a:spcAft>
              <a:buNone/>
            </a:pPr>
            <a:r>
              <a:rPr lang="en-GB" sz="2400">
                <a:latin typeface="Roboto"/>
                <a:ea typeface="Roboto"/>
                <a:cs typeface="Roboto"/>
                <a:sym typeface="Roboto"/>
              </a:rPr>
              <a:t>This type is allocated on the heap and is able to store an amount of text that is </a:t>
            </a:r>
            <a:r>
              <a:rPr b="1" lang="en-GB" sz="2400">
                <a:latin typeface="Roboto"/>
                <a:ea typeface="Roboto"/>
                <a:cs typeface="Roboto"/>
                <a:sym typeface="Roboto"/>
              </a:rPr>
              <a:t>unknown</a:t>
            </a:r>
            <a:r>
              <a:rPr lang="en-GB" sz="2400">
                <a:latin typeface="Roboto"/>
                <a:ea typeface="Roboto"/>
                <a:cs typeface="Roboto"/>
                <a:sym typeface="Roboto"/>
              </a:rPr>
              <a:t> to us at </a:t>
            </a:r>
            <a:r>
              <a:rPr b="1" lang="en-GB" sz="2400">
                <a:latin typeface="Roboto"/>
                <a:ea typeface="Roboto"/>
                <a:cs typeface="Roboto"/>
                <a:sym typeface="Roboto"/>
              </a:rPr>
              <a:t>compile time.</a:t>
            </a:r>
            <a:endParaRPr sz="2400">
              <a:latin typeface="Roboto"/>
              <a:ea typeface="Roboto"/>
              <a:cs typeface="Roboto"/>
              <a:sym typeface="Roboto"/>
            </a:endParaRPr>
          </a:p>
        </p:txBody>
      </p:sp>
      <p:cxnSp>
        <p:nvCxnSpPr>
          <p:cNvPr id="1061" name="Google Shape;1061;p144"/>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62" name="Google Shape;1062;p14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45"/>
          <p:cNvSpPr txBox="1"/>
          <p:nvPr>
            <p:ph type="title"/>
          </p:nvPr>
        </p:nvSpPr>
        <p:spPr>
          <a:xfrm>
            <a:off x="311700" y="2926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The String Type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068" name="Google Shape;1068;p145"/>
          <p:cNvSpPr txBox="1"/>
          <p:nvPr/>
        </p:nvSpPr>
        <p:spPr>
          <a:xfrm>
            <a:off x="286450" y="10029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400">
                <a:solidFill>
                  <a:srgbClr val="666666"/>
                </a:solidFill>
                <a:latin typeface="Open Sans"/>
                <a:ea typeface="Open Sans"/>
                <a:cs typeface="Open Sans"/>
                <a:sym typeface="Open Sans"/>
              </a:rPr>
              <a:t>You can create a String from a string literal using the from function, like:</a:t>
            </a:r>
            <a:br>
              <a:rPr lang="en-GB" sz="2400">
                <a:solidFill>
                  <a:srgbClr val="666666"/>
                </a:solidFill>
              </a:rPr>
            </a:br>
            <a:br>
              <a:rPr lang="en-GB" sz="1200">
                <a:solidFill>
                  <a:srgbClr val="1B8F8B"/>
                </a:solidFill>
              </a:rPr>
            </a:b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r>
              <a:rPr b="1" lang="en-GB" sz="2400">
                <a:solidFill>
                  <a:srgbClr val="B854D4"/>
                </a:solidFill>
                <a:latin typeface="Courier New"/>
                <a:ea typeface="Courier New"/>
                <a:cs typeface="Courier New"/>
                <a:sym typeface="Courier New"/>
              </a:rPr>
              <a:t> </a:t>
            </a:r>
            <a:endParaRPr b="1" sz="2400">
              <a:solidFill>
                <a:srgbClr val="B854D4"/>
              </a:solidFill>
              <a:latin typeface="Courier New"/>
              <a:ea typeface="Courier New"/>
              <a:cs typeface="Courier New"/>
              <a:sym typeface="Courier New"/>
            </a:endParaRPr>
          </a:p>
          <a:p>
            <a:pPr indent="0" lvl="0" marL="0" rtl="0" algn="l">
              <a:lnSpc>
                <a:spcPct val="115000"/>
              </a:lnSpc>
              <a:spcBef>
                <a:spcPts val="1600"/>
              </a:spcBef>
              <a:spcAft>
                <a:spcPts val="1600"/>
              </a:spcAft>
              <a:buNone/>
            </a:pPr>
            <a:r>
              <a:rPr b="1" lang="en-GB" sz="2400">
                <a:solidFill>
                  <a:srgbClr val="1B8F8B"/>
                </a:solidFill>
                <a:latin typeface="Open Sans"/>
                <a:ea typeface="Open Sans"/>
                <a:cs typeface="Open Sans"/>
                <a:sym typeface="Open Sans"/>
              </a:rPr>
              <a:t>The double colon (::) is an operator that allows us to namespace this particular from function under the String type rather than using some sort of name like string_from.</a:t>
            </a:r>
            <a:br>
              <a:rPr lang="en-GB" sz="2400">
                <a:solidFill>
                  <a:srgbClr val="666666"/>
                </a:solidFill>
                <a:latin typeface="PT Sans Narrow"/>
                <a:ea typeface="PT Sans Narrow"/>
                <a:cs typeface="PT Sans Narrow"/>
                <a:sym typeface="PT Sans Narrow"/>
              </a:rPr>
            </a:br>
            <a:endParaRPr sz="2400">
              <a:solidFill>
                <a:srgbClr val="1B8F8B"/>
              </a:solidFill>
            </a:endParaRPr>
          </a:p>
        </p:txBody>
      </p:sp>
      <p:pic>
        <p:nvPicPr>
          <p:cNvPr id="1069" name="Google Shape;1069;p1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4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The String Type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075" name="Google Shape;1075;p146"/>
          <p:cNvSpPr txBox="1"/>
          <p:nvPr/>
        </p:nvSpPr>
        <p:spPr>
          <a:xfrm>
            <a:off x="286450" y="1155350"/>
            <a:ext cx="8520600" cy="3416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GB" sz="2400">
                <a:solidFill>
                  <a:srgbClr val="1B8F8B"/>
                </a:solidFill>
                <a:latin typeface="Open Sans"/>
                <a:ea typeface="Open Sans"/>
                <a:cs typeface="Open Sans"/>
                <a:sym typeface="Open Sans"/>
              </a:rPr>
              <a:t>This kind of string can be mutated:</a:t>
            </a:r>
            <a:endParaRPr b="1" sz="2400">
              <a:solidFill>
                <a:srgbClr val="1B8F8B"/>
              </a:solidFill>
              <a:highlight>
                <a:srgbClr val="F1F1F1"/>
              </a:highlight>
              <a:latin typeface="Open Sans"/>
              <a:ea typeface="Open Sans"/>
              <a:cs typeface="Open Sans"/>
              <a:sym typeface="Open Sans"/>
            </a:endParaRPr>
          </a:p>
          <a:p>
            <a:pPr indent="0" lvl="0" marL="457200" rtl="0" algn="just">
              <a:lnSpc>
                <a:spcPct val="150000"/>
              </a:lnSpc>
              <a:spcBef>
                <a:spcPts val="1600"/>
              </a:spcBef>
              <a:spcAft>
                <a:spcPts val="0"/>
              </a:spcAft>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 = </a:t>
            </a:r>
            <a:r>
              <a:rPr b="1" lang="en-GB" sz="1800">
                <a:solidFill>
                  <a:srgbClr val="B65611"/>
                </a:solidFill>
                <a:latin typeface="Courier New"/>
                <a:ea typeface="Courier New"/>
                <a:cs typeface="Courier New"/>
                <a:sym typeface="Courier New"/>
              </a:rPr>
              <a:t>String</a:t>
            </a:r>
            <a:r>
              <a:rPr b="1" lang="en-GB" sz="1800">
                <a:solidFill>
                  <a:srgbClr val="6E6B5E"/>
                </a:solidFill>
                <a:latin typeface="Courier New"/>
                <a:ea typeface="Courier New"/>
                <a:cs typeface="Courier New"/>
                <a:sym typeface="Courier New"/>
              </a:rPr>
              <a:t>::from(</a:t>
            </a:r>
            <a:r>
              <a:rPr b="1" lang="en-GB" sz="1800">
                <a:solidFill>
                  <a:srgbClr val="60AC39"/>
                </a:solidFill>
                <a:latin typeface="Courier New"/>
                <a:ea typeface="Courier New"/>
                <a:cs typeface="Courier New"/>
                <a:sym typeface="Courier New"/>
              </a:rPr>
              <a:t>"hello"</a:t>
            </a:r>
            <a:r>
              <a:rPr b="1" lang="en-GB" sz="1800">
                <a:solidFill>
                  <a:srgbClr val="6E6B5E"/>
                </a:solidFill>
                <a:latin typeface="Courier New"/>
                <a:ea typeface="Courier New"/>
                <a:cs typeface="Courier New"/>
                <a:sym typeface="Courier New"/>
              </a:rPr>
              <a:t>);</a:t>
            </a:r>
            <a:br>
              <a:rPr b="1" lang="en-GB" sz="1800">
                <a:solidFill>
                  <a:srgbClr val="6E6B5E"/>
                </a:solidFill>
                <a:highlight>
                  <a:srgbClr val="F1F1F1"/>
                </a:highlight>
                <a:latin typeface="Courier New"/>
                <a:ea typeface="Courier New"/>
                <a:cs typeface="Courier New"/>
                <a:sym typeface="Courier New"/>
              </a:rPr>
            </a:br>
            <a:r>
              <a:rPr b="1" lang="en-GB" sz="1800">
                <a:solidFill>
                  <a:srgbClr val="6E6B5E"/>
                </a:solidFill>
                <a:latin typeface="Courier New"/>
                <a:ea typeface="Courier New"/>
                <a:cs typeface="Courier New"/>
                <a:sym typeface="Courier New"/>
              </a:rPr>
              <a:t>s.push_str(</a:t>
            </a:r>
            <a:r>
              <a:rPr b="1" lang="en-GB" sz="1800">
                <a:solidFill>
                  <a:srgbClr val="60AC39"/>
                </a:solidFill>
                <a:latin typeface="Courier New"/>
                <a:ea typeface="Courier New"/>
                <a:cs typeface="Courier New"/>
                <a:sym typeface="Courier New"/>
              </a:rPr>
              <a:t>", world!"</a:t>
            </a:r>
            <a:r>
              <a:rPr b="1" lang="en-GB" sz="1800">
                <a:solidFill>
                  <a:srgbClr val="6E6B5E"/>
                </a:solidFill>
                <a:latin typeface="Courier New"/>
                <a:ea typeface="Courier New"/>
                <a:cs typeface="Courier New"/>
                <a:sym typeface="Courier New"/>
              </a:rPr>
              <a:t>); </a:t>
            </a:r>
            <a:r>
              <a:rPr b="1" lang="en-GB" sz="1800">
                <a:solidFill>
                  <a:srgbClr val="AAAAAA"/>
                </a:solidFill>
                <a:latin typeface="Courier New"/>
                <a:ea typeface="Courier New"/>
                <a:cs typeface="Courier New"/>
                <a:sym typeface="Courier New"/>
              </a:rPr>
              <a:t>// appends a literal to a String</a:t>
            </a:r>
            <a:br>
              <a:rPr b="1" lang="en-GB" sz="1800">
                <a:solidFill>
                  <a:srgbClr val="6E6B5E"/>
                </a:solidFill>
                <a:highlight>
                  <a:srgbClr val="F1F1F1"/>
                </a:highlight>
                <a:latin typeface="Courier New"/>
                <a:ea typeface="Courier New"/>
                <a:cs typeface="Courier New"/>
                <a:sym typeface="Courier New"/>
              </a:rPr>
            </a:br>
            <a:r>
              <a:rPr b="1" lang="en-GB" sz="1800">
                <a:solidFill>
                  <a:srgbClr val="B65611"/>
                </a:solidFill>
                <a:latin typeface="Courier New"/>
                <a:ea typeface="Courier New"/>
                <a:cs typeface="Courier New"/>
                <a:sym typeface="Courier New"/>
              </a:rPr>
              <a:t>println!</a:t>
            </a:r>
            <a:r>
              <a:rPr b="1" lang="en-GB" sz="1800">
                <a:solidFill>
                  <a:srgbClr val="6E6B5E"/>
                </a:solidFill>
                <a:latin typeface="Courier New"/>
                <a:ea typeface="Courier New"/>
                <a:cs typeface="Courier New"/>
                <a:sym typeface="Courier New"/>
              </a:rPr>
              <a:t>(</a:t>
            </a:r>
            <a:r>
              <a:rPr b="1" lang="en-GB" sz="1800">
                <a:solidFill>
                  <a:srgbClr val="60AC39"/>
                </a:solidFill>
                <a:latin typeface="Courier New"/>
                <a:ea typeface="Courier New"/>
                <a:cs typeface="Courier New"/>
                <a:sym typeface="Courier New"/>
              </a:rPr>
              <a:t>"{}"</a:t>
            </a:r>
            <a:r>
              <a:rPr b="1" lang="en-GB" sz="1800">
                <a:solidFill>
                  <a:srgbClr val="6E6B5E"/>
                </a:solidFill>
                <a:latin typeface="Courier New"/>
                <a:ea typeface="Courier New"/>
                <a:cs typeface="Courier New"/>
                <a:sym typeface="Courier New"/>
              </a:rPr>
              <a:t>, s); </a:t>
            </a:r>
            <a:r>
              <a:rPr b="1" lang="en-GB" sz="1800">
                <a:solidFill>
                  <a:srgbClr val="AAAAAA"/>
                </a:solidFill>
                <a:latin typeface="Courier New"/>
                <a:ea typeface="Courier New"/>
                <a:cs typeface="Courier New"/>
                <a:sym typeface="Courier New"/>
              </a:rPr>
              <a:t>// This will print `hello, world!`</a:t>
            </a:r>
            <a:endParaRPr b="1" sz="2400">
              <a:solidFill>
                <a:srgbClr val="B854D4"/>
              </a:solidFill>
              <a:latin typeface="Courier New"/>
              <a:ea typeface="Courier New"/>
              <a:cs typeface="Courier New"/>
              <a:sym typeface="Courier New"/>
            </a:endParaRPr>
          </a:p>
          <a:p>
            <a:pPr indent="0" lvl="0" marL="0" rtl="0" algn="just">
              <a:lnSpc>
                <a:spcPct val="150000"/>
              </a:lnSpc>
              <a:spcBef>
                <a:spcPts val="1600"/>
              </a:spcBef>
              <a:spcAft>
                <a:spcPts val="0"/>
              </a:spcAft>
              <a:buNone/>
            </a:pPr>
            <a:r>
              <a:rPr b="1" lang="en-GB" sz="2400">
                <a:solidFill>
                  <a:srgbClr val="666666"/>
                </a:solidFill>
                <a:latin typeface="Open Sans"/>
                <a:ea typeface="Open Sans"/>
                <a:cs typeface="Open Sans"/>
                <a:sym typeface="Open Sans"/>
              </a:rPr>
              <a:t>The difference between String Literal and String type is how these two types deal with memory. </a:t>
            </a:r>
            <a:endParaRPr b="1" sz="2400">
              <a:solidFill>
                <a:srgbClr val="666666"/>
              </a:solidFill>
              <a:latin typeface="Open Sans"/>
              <a:ea typeface="Open Sans"/>
              <a:cs typeface="Open Sans"/>
              <a:sym typeface="Open Sans"/>
            </a:endParaRPr>
          </a:p>
          <a:p>
            <a:pPr indent="0" lvl="0" marL="0" rtl="0" algn="l">
              <a:lnSpc>
                <a:spcPct val="115000"/>
              </a:lnSpc>
              <a:spcBef>
                <a:spcPts val="0"/>
              </a:spcBef>
              <a:spcAft>
                <a:spcPts val="1600"/>
              </a:spcAft>
              <a:buNone/>
            </a:pPr>
            <a:br>
              <a:rPr lang="en-GB" sz="2400">
                <a:solidFill>
                  <a:srgbClr val="666666"/>
                </a:solidFill>
                <a:latin typeface="PT Sans Narrow"/>
                <a:ea typeface="PT Sans Narrow"/>
                <a:cs typeface="PT Sans Narrow"/>
                <a:sym typeface="PT Sans Narrow"/>
              </a:rPr>
            </a:br>
            <a:endParaRPr sz="2400">
              <a:solidFill>
                <a:srgbClr val="1B8F8B"/>
              </a:solidFill>
            </a:endParaRPr>
          </a:p>
        </p:txBody>
      </p:sp>
      <p:pic>
        <p:nvPicPr>
          <p:cNvPr id="1076" name="Google Shape;1076;p1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47"/>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GB"/>
              <a:t>String: Memory </a:t>
            </a:r>
            <a:endParaRPr/>
          </a:p>
          <a:p>
            <a:pPr indent="0" lvl="0" marL="0" marR="0" rtl="0" algn="ctr">
              <a:lnSpc>
                <a:spcPct val="100000"/>
              </a:lnSpc>
              <a:spcBef>
                <a:spcPts val="0"/>
              </a:spcBef>
              <a:spcAft>
                <a:spcPts val="0"/>
              </a:spcAft>
              <a:buSzPts val="2800"/>
              <a:buNone/>
            </a:pPr>
            <a:r>
              <a:rPr lang="en-GB"/>
              <a:t>and Allocation</a:t>
            </a:r>
            <a:endParaRPr/>
          </a:p>
        </p:txBody>
      </p:sp>
      <p:sp>
        <p:nvSpPr>
          <p:cNvPr id="1082" name="Google Shape;1082;p147"/>
          <p:cNvSpPr txBox="1"/>
          <p:nvPr>
            <p:ph idx="2" type="body"/>
          </p:nvPr>
        </p:nvSpPr>
        <p:spPr>
          <a:xfrm rot="-230">
            <a:off x="4566250" y="2669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The memory must be requested from the OS* at runtime.</a:t>
            </a:r>
            <a:endParaRPr sz="2400">
              <a:latin typeface="Roboto"/>
              <a:ea typeface="Roboto"/>
              <a:cs typeface="Roboto"/>
              <a:sym typeface="Roboto"/>
            </a:endParaRPr>
          </a:p>
          <a:p>
            <a:pPr indent="0" lvl="0" marL="0" rtl="0" algn="ctr">
              <a:spcBef>
                <a:spcPts val="1600"/>
              </a:spcBef>
              <a:spcAft>
                <a:spcPts val="0"/>
              </a:spcAft>
              <a:buNone/>
            </a:pPr>
            <a:r>
              <a:rPr lang="en-GB" sz="2400">
                <a:latin typeface="Roboto"/>
                <a:ea typeface="Roboto"/>
                <a:cs typeface="Roboto"/>
                <a:sym typeface="Roboto"/>
              </a:rPr>
              <a:t>Rust automatically calls </a:t>
            </a:r>
            <a:r>
              <a:rPr b="1" lang="en-GB" sz="2400">
                <a:latin typeface="Roboto"/>
                <a:ea typeface="Roboto"/>
                <a:cs typeface="Roboto"/>
                <a:sym typeface="Roboto"/>
              </a:rPr>
              <a:t>drop</a:t>
            </a:r>
            <a:r>
              <a:rPr lang="en-GB" sz="2400">
                <a:latin typeface="Roboto"/>
                <a:ea typeface="Roboto"/>
                <a:cs typeface="Roboto"/>
                <a:sym typeface="Roboto"/>
              </a:rPr>
              <a:t> function to return memory when variable goes out of scope.</a:t>
            </a:r>
            <a:endParaRPr sz="2400">
              <a:latin typeface="Arial"/>
              <a:ea typeface="Arial"/>
              <a:cs typeface="Arial"/>
              <a:sym typeface="Arial"/>
            </a:endParaRPr>
          </a:p>
          <a:p>
            <a:pPr indent="0" lvl="0" marL="0" rtl="0" algn="ctr">
              <a:spcBef>
                <a:spcPts val="1600"/>
              </a:spcBef>
              <a:spcAft>
                <a:spcPts val="1600"/>
              </a:spcAft>
              <a:buNone/>
            </a:pPr>
            <a:r>
              <a:rPr b="1" i="1" lang="en-GB" sz="2400">
                <a:latin typeface="Roboto"/>
                <a:ea typeface="Roboto"/>
                <a:cs typeface="Roboto"/>
                <a:sym typeface="Roboto"/>
              </a:rPr>
              <a:t>*OS = Operating System</a:t>
            </a:r>
            <a:endParaRPr sz="2400">
              <a:latin typeface="Roboto"/>
              <a:ea typeface="Roboto"/>
              <a:cs typeface="Roboto"/>
              <a:sym typeface="Roboto"/>
            </a:endParaRPr>
          </a:p>
        </p:txBody>
      </p:sp>
      <p:cxnSp>
        <p:nvCxnSpPr>
          <p:cNvPr id="1083" name="Google Shape;1083;p147"/>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084" name="Google Shape;1084;p14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1898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Shadowing</a:t>
            </a:r>
            <a:endParaRPr b="1" sz="3000">
              <a:solidFill>
                <a:srgbClr val="000000"/>
              </a:solidFill>
            </a:endParaRPr>
          </a:p>
        </p:txBody>
      </p:sp>
      <p:sp>
        <p:nvSpPr>
          <p:cNvPr id="178" name="Google Shape;178;p31"/>
          <p:cNvSpPr txBox="1"/>
          <p:nvPr>
            <p:ph idx="1" type="body"/>
          </p:nvPr>
        </p:nvSpPr>
        <p:spPr>
          <a:xfrm>
            <a:off x="311700" y="1271075"/>
            <a:ext cx="8520600" cy="372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rgbClr val="FFFFFF"/>
                </a:highlight>
              </a:rPr>
              <a:t>Shadowing is the declaration of a new variable with the same name as the previous variable, and the new variable shadows the previous variable.</a:t>
            </a:r>
            <a:endParaRPr sz="2400">
              <a:solidFill>
                <a:srgbClr val="000000"/>
              </a:solidFill>
              <a:highlight>
                <a:srgbClr val="FFFFFF"/>
              </a:highlight>
            </a:endParaRPr>
          </a:p>
          <a:p>
            <a:pPr indent="-381000" lvl="0" marL="457200" rtl="0" algn="l">
              <a:spcBef>
                <a:spcPts val="1000"/>
              </a:spcBef>
              <a:spcAft>
                <a:spcPts val="0"/>
              </a:spcAft>
              <a:buClr>
                <a:srgbClr val="000000"/>
              </a:buClr>
              <a:buSzPts val="2400"/>
              <a:buChar char="●"/>
            </a:pPr>
            <a:r>
              <a:rPr lang="en-GB" sz="2400">
                <a:solidFill>
                  <a:srgbClr val="000000"/>
                </a:solidFill>
                <a:highlight>
                  <a:srgbClr val="FFFFFF"/>
                </a:highlight>
              </a:rPr>
              <a:t>A variable can be shadowed with a new type. E.g. String can be shadowed as an integer.</a:t>
            </a:r>
            <a:endParaRPr sz="2400">
              <a:solidFill>
                <a:srgbClr val="000000"/>
              </a:solidFill>
              <a:highlight>
                <a:srgbClr val="FFFFFF"/>
              </a:highlight>
            </a:endParaRPr>
          </a:p>
          <a:p>
            <a:pPr indent="0" lvl="0" marL="457200" rtl="0" algn="l">
              <a:spcBef>
                <a:spcPts val="1600"/>
              </a:spcBef>
              <a:spcAft>
                <a:spcPts val="0"/>
              </a:spcAft>
              <a:buNone/>
            </a:pPr>
            <a:r>
              <a:t/>
            </a:r>
            <a:endParaRPr sz="2400">
              <a:highlight>
                <a:schemeClr val="lt1"/>
              </a:highlight>
            </a:endParaRPr>
          </a:p>
          <a:p>
            <a:pPr indent="0" lvl="0" marL="457200" rtl="0" algn="l">
              <a:spcBef>
                <a:spcPts val="1600"/>
              </a:spcBef>
              <a:spcAft>
                <a:spcPts val="0"/>
              </a:spcAft>
              <a:buNone/>
            </a:pPr>
            <a:r>
              <a:t/>
            </a:r>
            <a:endParaRPr sz="2400">
              <a:highlight>
                <a:srgbClr val="FFFFFF"/>
              </a:highlight>
            </a:endParaRPr>
          </a:p>
          <a:p>
            <a:pPr indent="0" lvl="0" marL="457200" rtl="0" algn="l">
              <a:spcBef>
                <a:spcPts val="1600"/>
              </a:spcBef>
              <a:spcAft>
                <a:spcPts val="1600"/>
              </a:spcAft>
              <a:buNone/>
            </a:pPr>
            <a:r>
              <a:t/>
            </a:r>
            <a:endParaRPr sz="2400">
              <a:highlight>
                <a:srgbClr val="FFFFFF"/>
              </a:highlight>
            </a:endParaRPr>
          </a:p>
        </p:txBody>
      </p:sp>
      <p:pic>
        <p:nvPicPr>
          <p:cNvPr id="179" name="Google Shape;179;p3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8" name="Shape 1088"/>
        <p:cNvGrpSpPr/>
        <p:nvPr/>
      </p:nvGrpSpPr>
      <p:grpSpPr>
        <a:xfrm>
          <a:off x="0" y="0"/>
          <a:ext cx="0" cy="0"/>
          <a:chOff x="0" y="0"/>
          <a:chExt cx="0" cy="0"/>
        </a:xfrm>
      </p:grpSpPr>
      <p:sp>
        <p:nvSpPr>
          <p:cNvPr id="1089" name="Google Shape;1089;p14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String: Memory and Allocation</a:t>
            </a:r>
            <a:endParaRPr sz="2800">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grpSp>
        <p:nvGrpSpPr>
          <p:cNvPr id="1090" name="Google Shape;1090;p148"/>
          <p:cNvGrpSpPr/>
          <p:nvPr/>
        </p:nvGrpSpPr>
        <p:grpSpPr>
          <a:xfrm>
            <a:off x="5735304" y="1524675"/>
            <a:ext cx="3305700" cy="3483050"/>
            <a:chOff x="5632317" y="1189775"/>
            <a:chExt cx="3305700" cy="3483050"/>
          </a:xfrm>
        </p:grpSpPr>
        <p:sp>
          <p:nvSpPr>
            <p:cNvPr id="1091" name="Google Shape;1091;p148"/>
            <p:cNvSpPr/>
            <p:nvPr/>
          </p:nvSpPr>
          <p:spPr>
            <a:xfrm>
              <a:off x="5632317" y="1189775"/>
              <a:ext cx="3305700" cy="669000"/>
            </a:xfrm>
            <a:prstGeom prst="chevron">
              <a:avLst>
                <a:gd fmla="val 50000" name="adj"/>
              </a:avLst>
            </a:prstGeom>
            <a:solidFill>
              <a:srgbClr val="249C9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3</a:t>
              </a:r>
              <a:endParaRPr b="0" i="0" sz="2400" u="none" cap="none" strike="noStrike">
                <a:solidFill>
                  <a:srgbClr val="FFFFFF"/>
                </a:solidFill>
                <a:latin typeface="Roboto"/>
                <a:ea typeface="Roboto"/>
                <a:cs typeface="Roboto"/>
                <a:sym typeface="Roboto"/>
              </a:endParaRPr>
            </a:p>
          </p:txBody>
        </p:sp>
        <p:sp>
          <p:nvSpPr>
            <p:cNvPr id="1092" name="Google Shape;1092;p148"/>
            <p:cNvSpPr txBox="1"/>
            <p:nvPr/>
          </p:nvSpPr>
          <p:spPr>
            <a:xfrm>
              <a:off x="6167063" y="2057125"/>
              <a:ext cx="2236200" cy="261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GB" sz="2400" u="none" cap="none" strike="noStrike">
                  <a:solidFill>
                    <a:srgbClr val="1B8F8B"/>
                  </a:solidFill>
                  <a:latin typeface="Roboto"/>
                  <a:ea typeface="Roboto"/>
                  <a:cs typeface="Roboto"/>
                  <a:sym typeface="Roboto"/>
                </a:rPr>
                <a:t>Drop </a:t>
              </a:r>
              <a:r>
                <a:rPr b="0" i="0" lang="en-GB" sz="2400" u="none" cap="none" strike="noStrike">
                  <a:solidFill>
                    <a:srgbClr val="1B8F8B"/>
                  </a:solidFill>
                  <a:latin typeface="Roboto"/>
                  <a:ea typeface="Roboto"/>
                  <a:cs typeface="Roboto"/>
                  <a:sym typeface="Roboto"/>
                </a:rPr>
                <a:t>returns memory automatically</a:t>
              </a:r>
              <a:endParaRPr b="0" i="0" sz="800" u="none" cap="none" strike="noStrike">
                <a:solidFill>
                  <a:srgbClr val="000000"/>
                </a:solidFill>
                <a:latin typeface="Roboto"/>
                <a:ea typeface="Roboto"/>
                <a:cs typeface="Roboto"/>
                <a:sym typeface="Roboto"/>
              </a:endParaRPr>
            </a:p>
            <a:p>
              <a:pPr indent="0" lvl="0" marL="0" marR="0" rtl="0" algn="l">
                <a:lnSpc>
                  <a:spcPct val="115000"/>
                </a:lnSpc>
                <a:spcBef>
                  <a:spcPts val="160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grpSp>
      <p:grpSp>
        <p:nvGrpSpPr>
          <p:cNvPr id="1093" name="Google Shape;1093;p148"/>
          <p:cNvGrpSpPr/>
          <p:nvPr/>
        </p:nvGrpSpPr>
        <p:grpSpPr>
          <a:xfrm>
            <a:off x="102988" y="1524889"/>
            <a:ext cx="3546900" cy="3482836"/>
            <a:chOff x="0" y="1189989"/>
            <a:chExt cx="3546900" cy="3482836"/>
          </a:xfrm>
        </p:grpSpPr>
        <p:sp>
          <p:nvSpPr>
            <p:cNvPr id="1094" name="Google Shape;1094;p148"/>
            <p:cNvSpPr/>
            <p:nvPr/>
          </p:nvSpPr>
          <p:spPr>
            <a:xfrm>
              <a:off x="0" y="1189989"/>
              <a:ext cx="3546900" cy="669000"/>
            </a:xfrm>
            <a:prstGeom prst="homePlate">
              <a:avLst>
                <a:gd fmla="val 50000" name="adj"/>
              </a:avLst>
            </a:prstGeom>
            <a:solidFill>
              <a:srgbClr val="155B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1</a:t>
              </a:r>
              <a:endParaRPr b="0" i="0" sz="2400" u="none" cap="none" strike="noStrike">
                <a:solidFill>
                  <a:srgbClr val="FFFFFF"/>
                </a:solidFill>
                <a:latin typeface="Roboto"/>
                <a:ea typeface="Roboto"/>
                <a:cs typeface="Roboto"/>
                <a:sym typeface="Roboto"/>
              </a:endParaRPr>
            </a:p>
          </p:txBody>
        </p:sp>
        <p:sp>
          <p:nvSpPr>
            <p:cNvPr id="1095" name="Google Shape;1095;p148"/>
            <p:cNvSpPr txBox="1"/>
            <p:nvPr/>
          </p:nvSpPr>
          <p:spPr>
            <a:xfrm>
              <a:off x="655361" y="2057125"/>
              <a:ext cx="2236200" cy="2615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rgbClr val="000000"/>
                </a:buClr>
                <a:buSzPts val="2400"/>
                <a:buFont typeface="Arial"/>
                <a:buNone/>
              </a:pPr>
              <a:r>
                <a:rPr b="1" i="0" lang="en-GB" sz="2400" u="none" cap="none" strike="noStrike">
                  <a:solidFill>
                    <a:srgbClr val="1B8F8B"/>
                  </a:solidFill>
                  <a:latin typeface="Roboto"/>
                  <a:ea typeface="Roboto"/>
                  <a:cs typeface="Roboto"/>
                  <a:sym typeface="Roboto"/>
                </a:rPr>
                <a:t>Call </a:t>
              </a:r>
              <a:r>
                <a:rPr b="0" i="0" lang="en-GB" sz="2400" u="none" cap="none" strike="noStrike">
                  <a:solidFill>
                    <a:srgbClr val="1B8F8B"/>
                  </a:solidFill>
                  <a:highlight>
                    <a:srgbClr val="FFFFFF"/>
                  </a:highlight>
                  <a:latin typeface="Roboto"/>
                  <a:ea typeface="Roboto"/>
                  <a:cs typeface="Roboto"/>
                  <a:sym typeface="Roboto"/>
                </a:rPr>
                <a:t>String::from</a:t>
              </a:r>
              <a:endParaRPr b="0" i="0" sz="1200" u="none" cap="none" strike="noStrike">
                <a:solidFill>
                  <a:srgbClr val="000000"/>
                </a:solidFill>
                <a:highlight>
                  <a:srgbClr val="FFFFFF"/>
                </a:highlight>
                <a:latin typeface="Roboto"/>
                <a:ea typeface="Roboto"/>
                <a:cs typeface="Roboto"/>
                <a:sym typeface="Roboto"/>
              </a:endParaRPr>
            </a:p>
          </p:txBody>
        </p:sp>
      </p:grpSp>
      <p:grpSp>
        <p:nvGrpSpPr>
          <p:cNvPr id="1096" name="Google Shape;1096;p148"/>
          <p:cNvGrpSpPr/>
          <p:nvPr/>
        </p:nvGrpSpPr>
        <p:grpSpPr>
          <a:xfrm>
            <a:off x="3047192" y="1524675"/>
            <a:ext cx="3305700" cy="3483050"/>
            <a:chOff x="2944204" y="1189775"/>
            <a:chExt cx="3305700" cy="3483050"/>
          </a:xfrm>
        </p:grpSpPr>
        <p:sp>
          <p:nvSpPr>
            <p:cNvPr id="1097" name="Google Shape;1097;p148"/>
            <p:cNvSpPr/>
            <p:nvPr/>
          </p:nvSpPr>
          <p:spPr>
            <a:xfrm>
              <a:off x="2944204" y="1189775"/>
              <a:ext cx="3305700" cy="669000"/>
            </a:xfrm>
            <a:prstGeom prst="chevron">
              <a:avLst>
                <a:gd fmla="val 50000"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2</a:t>
              </a:r>
              <a:endParaRPr b="0" i="0" sz="2400" u="none" cap="none" strike="noStrike">
                <a:solidFill>
                  <a:srgbClr val="FFFFFF"/>
                </a:solidFill>
                <a:latin typeface="Roboto"/>
                <a:ea typeface="Roboto"/>
                <a:cs typeface="Roboto"/>
                <a:sym typeface="Roboto"/>
              </a:endParaRPr>
            </a:p>
          </p:txBody>
        </p:sp>
        <p:sp>
          <p:nvSpPr>
            <p:cNvPr id="1098" name="Google Shape;1098;p148"/>
            <p:cNvSpPr txBox="1"/>
            <p:nvPr/>
          </p:nvSpPr>
          <p:spPr>
            <a:xfrm>
              <a:off x="3478949" y="2057125"/>
              <a:ext cx="2236200" cy="2615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rgbClr val="000000"/>
                </a:buClr>
                <a:buSzPts val="2400"/>
                <a:buFont typeface="Arial"/>
                <a:buNone/>
              </a:pPr>
              <a:r>
                <a:rPr b="0" i="0" lang="en-GB" sz="2400" u="none" cap="none" strike="noStrike">
                  <a:solidFill>
                    <a:srgbClr val="1B8F8B"/>
                  </a:solidFill>
                  <a:latin typeface="Roboto"/>
                  <a:ea typeface="Roboto"/>
                  <a:cs typeface="Roboto"/>
                  <a:sym typeface="Roboto"/>
                </a:rPr>
                <a:t>It </a:t>
              </a:r>
              <a:r>
                <a:rPr b="1" i="0" lang="en-GB" sz="2400" u="none" cap="none" strike="noStrike">
                  <a:solidFill>
                    <a:srgbClr val="1B8F8B"/>
                  </a:solidFill>
                  <a:latin typeface="Roboto"/>
                  <a:ea typeface="Roboto"/>
                  <a:cs typeface="Roboto"/>
                  <a:sym typeface="Roboto"/>
                </a:rPr>
                <a:t>requests </a:t>
              </a:r>
              <a:r>
                <a:rPr b="0" i="0" lang="en-GB" sz="2400" u="none" cap="none" strike="noStrike">
                  <a:solidFill>
                    <a:srgbClr val="1B8F8B"/>
                  </a:solidFill>
                  <a:latin typeface="Roboto"/>
                  <a:ea typeface="Roboto"/>
                  <a:cs typeface="Roboto"/>
                  <a:sym typeface="Roboto"/>
                </a:rPr>
                <a:t>the memory it needs</a:t>
              </a:r>
              <a:endParaRPr b="0" i="0" sz="1200" u="none" cap="none" strike="noStrike">
                <a:solidFill>
                  <a:srgbClr val="000000"/>
                </a:solidFill>
                <a:latin typeface="Roboto"/>
                <a:ea typeface="Roboto"/>
                <a:cs typeface="Roboto"/>
                <a:sym typeface="Roboto"/>
              </a:endParaRPr>
            </a:p>
          </p:txBody>
        </p:sp>
      </p:grpSp>
      <p:pic>
        <p:nvPicPr>
          <p:cNvPr id="1099" name="Google Shape;1099;p1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3" name="Shape 1103"/>
        <p:cNvGrpSpPr/>
        <p:nvPr/>
      </p:nvGrpSpPr>
      <p:grpSpPr>
        <a:xfrm>
          <a:off x="0" y="0"/>
          <a:ext cx="0" cy="0"/>
          <a:chOff x="0" y="0"/>
          <a:chExt cx="0" cy="0"/>
        </a:xfrm>
      </p:grpSpPr>
      <p:sp>
        <p:nvSpPr>
          <p:cNvPr id="1104" name="Google Shape;1104;p149"/>
          <p:cNvSpPr txBox="1"/>
          <p:nvPr>
            <p:ph type="title"/>
          </p:nvPr>
        </p:nvSpPr>
        <p:spPr>
          <a:xfrm>
            <a:off x="78150" y="1190700"/>
            <a:ext cx="4314000" cy="1991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Ways Variables </a:t>
            </a:r>
            <a:endParaRPr/>
          </a:p>
          <a:p>
            <a:pPr indent="0" lvl="0" marL="0" marR="0" rtl="0" algn="ctr">
              <a:lnSpc>
                <a:spcPct val="100000"/>
              </a:lnSpc>
              <a:spcBef>
                <a:spcPts val="0"/>
              </a:spcBef>
              <a:spcAft>
                <a:spcPts val="0"/>
              </a:spcAft>
              <a:buSzPts val="2800"/>
              <a:buNone/>
            </a:pPr>
            <a:r>
              <a:rPr lang="en-GB"/>
              <a:t>And</a:t>
            </a:r>
            <a:endParaRPr/>
          </a:p>
          <a:p>
            <a:pPr indent="0" lvl="0" marL="0" marR="0" rtl="0" algn="ctr">
              <a:lnSpc>
                <a:spcPct val="100000"/>
              </a:lnSpc>
              <a:spcBef>
                <a:spcPts val="0"/>
              </a:spcBef>
              <a:spcAft>
                <a:spcPts val="0"/>
              </a:spcAft>
              <a:buSzPts val="2800"/>
              <a:buNone/>
            </a:pPr>
            <a:r>
              <a:rPr lang="en-GB"/>
              <a:t> Data Interact: </a:t>
            </a:r>
            <a:endParaRPr/>
          </a:p>
        </p:txBody>
      </p:sp>
      <p:sp>
        <p:nvSpPr>
          <p:cNvPr id="1105" name="Google Shape;1105;p149"/>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1600"/>
              </a:spcAft>
              <a:buNone/>
            </a:pPr>
            <a:r>
              <a:rPr lang="en-GB" sz="2400">
                <a:latin typeface="Roboto"/>
                <a:ea typeface="Roboto"/>
                <a:cs typeface="Roboto"/>
                <a:sym typeface="Roboto"/>
              </a:rPr>
              <a:t> </a:t>
            </a:r>
            <a:endParaRPr sz="2400">
              <a:latin typeface="Roboto"/>
              <a:ea typeface="Roboto"/>
              <a:cs typeface="Roboto"/>
              <a:sym typeface="Roboto"/>
            </a:endParaRPr>
          </a:p>
        </p:txBody>
      </p:sp>
      <p:cxnSp>
        <p:nvCxnSpPr>
          <p:cNvPr id="1106" name="Google Shape;1106;p149"/>
          <p:cNvCxnSpPr/>
          <p:nvPr/>
        </p:nvCxnSpPr>
        <p:spPr>
          <a:xfrm>
            <a:off x="736950" y="3383075"/>
            <a:ext cx="2996400" cy="0"/>
          </a:xfrm>
          <a:prstGeom prst="straightConnector1">
            <a:avLst/>
          </a:prstGeom>
          <a:noFill/>
          <a:ln cap="flat" cmpd="sng" w="9525">
            <a:solidFill>
              <a:schemeClr val="accent3"/>
            </a:solidFill>
            <a:prstDash val="solid"/>
            <a:round/>
            <a:headEnd len="sm" w="sm" type="none"/>
            <a:tailEnd len="sm" w="sm" type="none"/>
          </a:ln>
        </p:spPr>
      </p:cxnSp>
      <p:pic>
        <p:nvPicPr>
          <p:cNvPr id="1107" name="Google Shape;1107;p1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sp>
        <p:nvSpPr>
          <p:cNvPr id="1112" name="Google Shape;1112;p150"/>
          <p:cNvSpPr txBox="1"/>
          <p:nvPr>
            <p:ph type="title"/>
          </p:nvPr>
        </p:nvSpPr>
        <p:spPr>
          <a:xfrm>
            <a:off x="131000" y="723975"/>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13" name="Google Shape;1113;p150"/>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300"/>
              <a:buFont typeface="Arial"/>
              <a:buNone/>
            </a:pPr>
            <a:r>
              <a:rPr lang="en-GB" sz="2400">
                <a:latin typeface="Arial"/>
                <a:ea typeface="Arial"/>
                <a:cs typeface="Arial"/>
                <a:sym typeface="Arial"/>
              </a:rPr>
              <a:t>This is </a:t>
            </a:r>
            <a:r>
              <a:rPr b="1" i="1" lang="en-GB" sz="2400">
                <a:latin typeface="Arial"/>
                <a:ea typeface="Arial"/>
                <a:cs typeface="Arial"/>
                <a:sym typeface="Arial"/>
              </a:rPr>
              <a:t>binding the value 5 to x;</a:t>
            </a:r>
            <a:r>
              <a:rPr lang="en-GB" sz="2400">
                <a:latin typeface="Arial"/>
                <a:ea typeface="Arial"/>
                <a:cs typeface="Arial"/>
                <a:sym typeface="Arial"/>
              </a:rPr>
              <a:t> then make a </a:t>
            </a:r>
            <a:r>
              <a:rPr b="1" i="1" lang="en-GB" sz="2400">
                <a:latin typeface="Arial"/>
                <a:ea typeface="Arial"/>
                <a:cs typeface="Arial"/>
                <a:sym typeface="Arial"/>
              </a:rPr>
              <a:t>copy </a:t>
            </a:r>
            <a:r>
              <a:rPr lang="en-GB" sz="2400">
                <a:latin typeface="Arial"/>
                <a:ea typeface="Arial"/>
                <a:cs typeface="Arial"/>
                <a:sym typeface="Arial"/>
              </a:rPr>
              <a:t>of the value in </a:t>
            </a:r>
            <a:r>
              <a:rPr b="1" lang="en-GB" sz="2400">
                <a:latin typeface="Arial"/>
                <a:ea typeface="Arial"/>
                <a:cs typeface="Arial"/>
                <a:sym typeface="Arial"/>
              </a:rPr>
              <a:t>x</a:t>
            </a:r>
            <a:r>
              <a:rPr lang="en-GB" sz="2400">
                <a:latin typeface="Arial"/>
                <a:ea typeface="Arial"/>
                <a:cs typeface="Arial"/>
                <a:sym typeface="Arial"/>
              </a:rPr>
              <a:t> and binding it to </a:t>
            </a:r>
            <a:r>
              <a:rPr b="1" i="1" lang="en-GB" sz="2400">
                <a:latin typeface="Arial"/>
                <a:ea typeface="Arial"/>
                <a:cs typeface="Arial"/>
                <a:sym typeface="Arial"/>
              </a:rPr>
              <a:t>y.</a:t>
            </a:r>
            <a:r>
              <a:rPr lang="en-GB" sz="2400">
                <a:latin typeface="Arial"/>
                <a:ea typeface="Arial"/>
                <a:cs typeface="Arial"/>
                <a:sym typeface="Arial"/>
              </a:rPr>
              <a:t>” </a:t>
            </a:r>
            <a:endParaRPr sz="2400">
              <a:latin typeface="Arial"/>
              <a:ea typeface="Arial"/>
              <a:cs typeface="Arial"/>
              <a:sym typeface="Arial"/>
            </a:endParaRPr>
          </a:p>
          <a:p>
            <a:pPr indent="0" lvl="0" marL="0" rtl="0" algn="l">
              <a:spcBef>
                <a:spcPts val="1600"/>
              </a:spcBef>
              <a:spcAft>
                <a:spcPts val="1600"/>
              </a:spcAft>
              <a:buNone/>
            </a:pPr>
            <a:r>
              <a:rPr lang="en-GB" sz="2400">
                <a:latin typeface="Arial"/>
                <a:ea typeface="Arial"/>
                <a:cs typeface="Arial"/>
                <a:sym typeface="Arial"/>
              </a:rPr>
              <a:t>We now have two variables, </a:t>
            </a:r>
            <a:r>
              <a:rPr b="1" i="1" lang="en-GB" sz="2400">
                <a:latin typeface="Arial"/>
                <a:ea typeface="Arial"/>
                <a:cs typeface="Arial"/>
                <a:sym typeface="Arial"/>
              </a:rPr>
              <a:t>x</a:t>
            </a:r>
            <a:r>
              <a:rPr lang="en-GB" sz="2400">
                <a:latin typeface="Arial"/>
                <a:ea typeface="Arial"/>
                <a:cs typeface="Arial"/>
                <a:sym typeface="Arial"/>
              </a:rPr>
              <a:t> and </a:t>
            </a:r>
            <a:r>
              <a:rPr b="1" i="1" lang="en-GB" sz="2400">
                <a:latin typeface="Arial"/>
                <a:ea typeface="Arial"/>
                <a:cs typeface="Arial"/>
                <a:sym typeface="Arial"/>
              </a:rPr>
              <a:t>y</a:t>
            </a:r>
            <a:r>
              <a:rPr lang="en-GB" sz="2400">
                <a:latin typeface="Arial"/>
                <a:ea typeface="Arial"/>
                <a:cs typeface="Arial"/>
                <a:sym typeface="Arial"/>
              </a:rPr>
              <a:t>, and both equal </a:t>
            </a:r>
            <a:r>
              <a:rPr b="1" i="1" lang="en-GB" sz="2400">
                <a:latin typeface="Arial"/>
                <a:ea typeface="Arial"/>
                <a:cs typeface="Arial"/>
                <a:sym typeface="Arial"/>
              </a:rPr>
              <a:t>5</a:t>
            </a:r>
            <a:r>
              <a:rPr lang="en-GB" sz="2400">
                <a:latin typeface="Arial"/>
                <a:ea typeface="Arial"/>
                <a:cs typeface="Arial"/>
                <a:sym typeface="Arial"/>
              </a:rPr>
              <a:t> and valid.</a:t>
            </a:r>
            <a:r>
              <a:rPr lang="en-GB" sz="2400">
                <a:latin typeface="Roboto"/>
                <a:ea typeface="Roboto"/>
                <a:cs typeface="Roboto"/>
                <a:sym typeface="Roboto"/>
              </a:rPr>
              <a:t> </a:t>
            </a:r>
            <a:endParaRPr sz="2400">
              <a:latin typeface="Roboto"/>
              <a:ea typeface="Roboto"/>
              <a:cs typeface="Roboto"/>
              <a:sym typeface="Roboto"/>
            </a:endParaRPr>
          </a:p>
        </p:txBody>
      </p:sp>
      <p:cxnSp>
        <p:nvCxnSpPr>
          <p:cNvPr id="1114" name="Google Shape;1114;p150"/>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15" name="Google Shape;1115;p150"/>
          <p:cNvSpPr txBox="1"/>
          <p:nvPr/>
        </p:nvSpPr>
        <p:spPr>
          <a:xfrm>
            <a:off x="724250" y="2102325"/>
            <a:ext cx="3127500" cy="16200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x = </a:t>
            </a:r>
            <a:r>
              <a:rPr b="1" lang="en-GB" sz="2400">
                <a:solidFill>
                  <a:srgbClr val="B65611"/>
                </a:solidFill>
                <a:latin typeface="Courier New"/>
                <a:ea typeface="Courier New"/>
                <a:cs typeface="Courier New"/>
                <a:sym typeface="Courier New"/>
              </a:rPr>
              <a:t>5</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y = x;</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pic>
        <p:nvPicPr>
          <p:cNvPr id="1116" name="Google Shape;1116;p1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Google Shape;1121;p15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Move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122" name="Google Shape;1122;p151"/>
          <p:cNvSpPr txBox="1"/>
          <p:nvPr/>
        </p:nvSpPr>
        <p:spPr>
          <a:xfrm>
            <a:off x="286450" y="3159625"/>
            <a:ext cx="8520600" cy="1564500"/>
          </a:xfrm>
          <a:prstGeom prst="rect">
            <a:avLst/>
          </a:prstGeom>
          <a:noFill/>
          <a:ln>
            <a:noFill/>
          </a:ln>
        </p:spPr>
        <p:txBody>
          <a:bodyPr anchorCtr="0" anchor="t" bIns="91425" lIns="91425" spcFirstLastPara="1" rIns="91425" wrap="square" tIns="91425">
            <a:noAutofit/>
          </a:bodyPr>
          <a:lstStyle/>
          <a:p>
            <a:pPr indent="0" lvl="0" marL="457200" rtl="0" algn="just">
              <a:lnSpc>
                <a:spcPct val="115000"/>
              </a:lnSpc>
              <a:spcBef>
                <a:spcPts val="0"/>
              </a:spcBef>
              <a:spcAft>
                <a:spcPts val="0"/>
              </a:spcAft>
              <a:buClr>
                <a:srgbClr val="000000"/>
              </a:buClr>
              <a:buSzPts val="2400"/>
              <a:buFont typeface="Arial"/>
              <a:buNone/>
            </a:pPr>
            <a:r>
              <a:rPr b="1" lang="en-GB" sz="2400">
                <a:solidFill>
                  <a:srgbClr val="666666"/>
                </a:solidFill>
                <a:latin typeface="Open Sans"/>
                <a:ea typeface="Open Sans"/>
                <a:cs typeface="Open Sans"/>
                <a:sym typeface="Open Sans"/>
              </a:rPr>
              <a:t>Looks familiar ? But not quite …</a:t>
            </a:r>
            <a:endParaRPr b="1" sz="2400">
              <a:solidFill>
                <a:srgbClr val="666666"/>
              </a:solidFill>
              <a:latin typeface="Open Sans"/>
              <a:ea typeface="Open Sans"/>
              <a:cs typeface="Open Sans"/>
              <a:sym typeface="Open Sans"/>
            </a:endParaRPr>
          </a:p>
          <a:p>
            <a:pPr indent="0" lvl="0" marL="457200" rtl="0" algn="just">
              <a:lnSpc>
                <a:spcPct val="115000"/>
              </a:lnSpc>
              <a:spcBef>
                <a:spcPts val="1600"/>
              </a:spcBef>
              <a:spcAft>
                <a:spcPts val="0"/>
              </a:spcAft>
              <a:buNone/>
            </a:pPr>
            <a:r>
              <a:rPr b="1" lang="en-GB" sz="2400">
                <a:solidFill>
                  <a:srgbClr val="666666"/>
                </a:solidFill>
                <a:latin typeface="Open Sans"/>
                <a:ea typeface="Open Sans"/>
                <a:cs typeface="Open Sans"/>
                <a:sym typeface="Open Sans"/>
              </a:rPr>
              <a:t>In this value of </a:t>
            </a:r>
            <a:r>
              <a:rPr b="1" lang="en-GB" sz="2400">
                <a:solidFill>
                  <a:srgbClr val="666666"/>
                </a:solidFill>
                <a:highlight>
                  <a:srgbClr val="FFFFFF"/>
                </a:highlight>
                <a:latin typeface="Open Sans"/>
                <a:ea typeface="Open Sans"/>
                <a:cs typeface="Open Sans"/>
                <a:sym typeface="Open Sans"/>
              </a:rPr>
              <a:t>s1</a:t>
            </a:r>
            <a:r>
              <a:rPr b="1" lang="en-GB" sz="2400">
                <a:solidFill>
                  <a:srgbClr val="666666"/>
                </a:solidFill>
                <a:latin typeface="Open Sans"/>
                <a:ea typeface="Open Sans"/>
                <a:cs typeface="Open Sans"/>
                <a:sym typeface="Open Sans"/>
              </a:rPr>
              <a:t> is moved to </a:t>
            </a:r>
            <a:r>
              <a:rPr b="1" lang="en-GB" sz="2400">
                <a:solidFill>
                  <a:srgbClr val="666666"/>
                </a:solidFill>
                <a:highlight>
                  <a:srgbClr val="FFFFFF"/>
                </a:highlight>
                <a:latin typeface="Open Sans"/>
                <a:ea typeface="Open Sans"/>
                <a:cs typeface="Open Sans"/>
                <a:sym typeface="Open Sans"/>
              </a:rPr>
              <a:t>s2</a:t>
            </a:r>
            <a:endParaRPr b="1" sz="2400">
              <a:solidFill>
                <a:srgbClr val="666666"/>
              </a:solidFill>
              <a:highlight>
                <a:srgbClr val="FFFFFF"/>
              </a:highlight>
              <a:latin typeface="Open Sans"/>
              <a:ea typeface="Open Sans"/>
              <a:cs typeface="Open Sans"/>
              <a:sym typeface="Open Sans"/>
            </a:endParaRPr>
          </a:p>
          <a:p>
            <a:pPr indent="0" lvl="0" marL="0" rtl="0" algn="l">
              <a:lnSpc>
                <a:spcPct val="115000"/>
              </a:lnSpc>
              <a:spcBef>
                <a:spcPts val="1600"/>
              </a:spcBef>
              <a:spcAft>
                <a:spcPts val="1600"/>
              </a:spcAft>
              <a:buNone/>
            </a:pPr>
            <a:r>
              <a:t/>
            </a:r>
            <a:endParaRPr b="1" sz="2400">
              <a:solidFill>
                <a:srgbClr val="666666"/>
              </a:solidFill>
              <a:latin typeface="Open Sans"/>
              <a:ea typeface="Open Sans"/>
              <a:cs typeface="Open Sans"/>
              <a:sym typeface="Open Sans"/>
            </a:endParaRPr>
          </a:p>
        </p:txBody>
      </p:sp>
      <p:sp>
        <p:nvSpPr>
          <p:cNvPr id="1123" name="Google Shape;1123;p151"/>
          <p:cNvSpPr txBox="1"/>
          <p:nvPr/>
        </p:nvSpPr>
        <p:spPr>
          <a:xfrm>
            <a:off x="286450" y="1287025"/>
            <a:ext cx="8454900" cy="1926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s1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s2 = s1;</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pic>
        <p:nvPicPr>
          <p:cNvPr id="1124" name="Google Shape;1124;p1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152"/>
          <p:cNvSpPr txBox="1"/>
          <p:nvPr>
            <p:ph type="title"/>
          </p:nvPr>
        </p:nvSpPr>
        <p:spPr>
          <a:xfrm>
            <a:off x="157450" y="2689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30" name="Google Shape;1130;p152"/>
          <p:cNvSpPr txBox="1"/>
          <p:nvPr>
            <p:ph idx="2" type="body"/>
          </p:nvPr>
        </p:nvSpPr>
        <p:spPr>
          <a:xfrm rot="-230">
            <a:off x="4566250" y="4193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Roboto"/>
                <a:ea typeface="Roboto"/>
                <a:cs typeface="Roboto"/>
                <a:sym typeface="Roboto"/>
              </a:rPr>
              <a:t>A </a:t>
            </a:r>
            <a:r>
              <a:rPr b="1" lang="en-GB" sz="2000">
                <a:latin typeface="Roboto"/>
                <a:ea typeface="Roboto"/>
                <a:cs typeface="Roboto"/>
                <a:sym typeface="Roboto"/>
              </a:rPr>
              <a:t>String</a:t>
            </a:r>
            <a:r>
              <a:rPr lang="en-GB" sz="2000">
                <a:latin typeface="Roboto"/>
                <a:ea typeface="Roboto"/>
                <a:cs typeface="Roboto"/>
                <a:sym typeface="Roboto"/>
              </a:rPr>
              <a:t> consists of </a:t>
            </a:r>
            <a:r>
              <a:rPr b="1" i="1" lang="en-GB" sz="2000" u="sng">
                <a:latin typeface="Roboto"/>
                <a:ea typeface="Roboto"/>
                <a:cs typeface="Roboto"/>
                <a:sym typeface="Roboto"/>
              </a:rPr>
              <a:t>three parts</a:t>
            </a:r>
            <a:r>
              <a:rPr lang="en-GB" sz="2000">
                <a:latin typeface="Roboto"/>
                <a:ea typeface="Roboto"/>
                <a:cs typeface="Roboto"/>
                <a:sym typeface="Roboto"/>
              </a:rPr>
              <a:t>, shown on the left: </a:t>
            </a:r>
            <a:endParaRPr sz="2000">
              <a:latin typeface="Roboto"/>
              <a:ea typeface="Roboto"/>
              <a:cs typeface="Roboto"/>
              <a:sym typeface="Roboto"/>
            </a:endParaRPr>
          </a:p>
          <a:p>
            <a:pPr indent="0" lvl="0" marL="0" rtl="0" algn="ctr">
              <a:spcBef>
                <a:spcPts val="1600"/>
              </a:spcBef>
              <a:spcAft>
                <a:spcPts val="0"/>
              </a:spcAft>
              <a:buNone/>
            </a:pPr>
            <a:r>
              <a:rPr lang="en-GB" sz="2000">
                <a:latin typeface="Roboto"/>
                <a:ea typeface="Roboto"/>
                <a:cs typeface="Roboto"/>
                <a:sym typeface="Roboto"/>
              </a:rPr>
              <a:t>a</a:t>
            </a:r>
            <a:r>
              <a:rPr b="1" i="1" lang="en-GB" sz="2000" u="sng">
                <a:latin typeface="Roboto"/>
                <a:ea typeface="Roboto"/>
                <a:cs typeface="Roboto"/>
                <a:sym typeface="Roboto"/>
              </a:rPr>
              <a:t> pointer </a:t>
            </a:r>
            <a:r>
              <a:rPr lang="en-GB" sz="2000">
                <a:latin typeface="Roboto"/>
                <a:ea typeface="Roboto"/>
                <a:cs typeface="Roboto"/>
                <a:sym typeface="Roboto"/>
              </a:rPr>
              <a:t>to the memory on the heap, a </a:t>
            </a:r>
            <a:r>
              <a:rPr b="1" i="1" lang="en-GB" sz="2000" u="sng">
                <a:latin typeface="Roboto"/>
                <a:ea typeface="Roboto"/>
                <a:cs typeface="Roboto"/>
                <a:sym typeface="Roboto"/>
              </a:rPr>
              <a:t>length</a:t>
            </a:r>
            <a:r>
              <a:rPr lang="en-GB" sz="2000">
                <a:latin typeface="Roboto"/>
                <a:ea typeface="Roboto"/>
                <a:cs typeface="Roboto"/>
                <a:sym typeface="Roboto"/>
              </a:rPr>
              <a:t>, and a </a:t>
            </a:r>
            <a:r>
              <a:rPr b="1" i="1" lang="en-GB" sz="2000" u="sng">
                <a:latin typeface="Roboto"/>
                <a:ea typeface="Roboto"/>
                <a:cs typeface="Roboto"/>
                <a:sym typeface="Roboto"/>
              </a:rPr>
              <a:t>capacity</a:t>
            </a:r>
            <a:r>
              <a:rPr lang="en-GB" sz="2000">
                <a:latin typeface="Roboto"/>
                <a:ea typeface="Roboto"/>
                <a:cs typeface="Roboto"/>
                <a:sym typeface="Roboto"/>
              </a:rPr>
              <a:t>. </a:t>
            </a:r>
            <a:endParaRPr sz="2000">
              <a:latin typeface="Roboto"/>
              <a:ea typeface="Roboto"/>
              <a:cs typeface="Roboto"/>
              <a:sym typeface="Roboto"/>
            </a:endParaRPr>
          </a:p>
          <a:p>
            <a:pPr indent="0" lvl="0" marL="0" rtl="0" algn="ctr">
              <a:spcBef>
                <a:spcPts val="1600"/>
              </a:spcBef>
              <a:spcAft>
                <a:spcPts val="0"/>
              </a:spcAft>
              <a:buNone/>
            </a:pPr>
            <a:r>
              <a:rPr lang="en-GB" sz="2000">
                <a:latin typeface="Roboto"/>
                <a:ea typeface="Roboto"/>
                <a:cs typeface="Roboto"/>
                <a:sym typeface="Roboto"/>
              </a:rPr>
              <a:t>These are stored on the stack. </a:t>
            </a:r>
            <a:endParaRPr sz="2000">
              <a:latin typeface="Roboto"/>
              <a:ea typeface="Roboto"/>
              <a:cs typeface="Roboto"/>
              <a:sym typeface="Roboto"/>
            </a:endParaRPr>
          </a:p>
          <a:p>
            <a:pPr indent="0" lvl="0" marL="0" rtl="0" algn="ctr">
              <a:spcBef>
                <a:spcPts val="1600"/>
              </a:spcBef>
              <a:spcAft>
                <a:spcPts val="0"/>
              </a:spcAft>
              <a:buNone/>
            </a:pPr>
            <a:r>
              <a:rPr lang="en-GB" sz="2000">
                <a:latin typeface="Roboto"/>
                <a:ea typeface="Roboto"/>
                <a:cs typeface="Roboto"/>
                <a:sym typeface="Roboto"/>
              </a:rPr>
              <a:t>On the right is the memory on the heap that holds the </a:t>
            </a:r>
            <a:r>
              <a:rPr b="1" i="1" lang="en-GB" sz="2000" u="sng">
                <a:latin typeface="Roboto"/>
                <a:ea typeface="Roboto"/>
                <a:cs typeface="Roboto"/>
                <a:sym typeface="Roboto"/>
              </a:rPr>
              <a:t>contents</a:t>
            </a:r>
            <a:r>
              <a:rPr lang="en-GB" sz="2000">
                <a:latin typeface="Roboto"/>
                <a:ea typeface="Roboto"/>
                <a:cs typeface="Roboto"/>
                <a:sym typeface="Roboto"/>
              </a:rPr>
              <a:t>.</a:t>
            </a:r>
            <a:endParaRPr sz="2000">
              <a:latin typeface="Roboto"/>
              <a:ea typeface="Roboto"/>
              <a:cs typeface="Roboto"/>
              <a:sym typeface="Roboto"/>
            </a:endParaRPr>
          </a:p>
          <a:p>
            <a:pPr indent="0" lvl="0" marL="0" rtl="0" algn="l">
              <a:spcBef>
                <a:spcPts val="1600"/>
              </a:spcBef>
              <a:spcAft>
                <a:spcPts val="1600"/>
              </a:spcAft>
              <a:buClr>
                <a:srgbClr val="000000"/>
              </a:buClr>
              <a:buSzPts val="1300"/>
              <a:buFont typeface="Arial"/>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131" name="Google Shape;1131;p152"/>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132" name="Google Shape;1132;p152"/>
          <p:cNvPicPr preferRelativeResize="0"/>
          <p:nvPr/>
        </p:nvPicPr>
        <p:blipFill/>
        <p:spPr>
          <a:xfrm>
            <a:off x="481500" y="2167875"/>
            <a:ext cx="3526350" cy="2228138"/>
          </a:xfrm>
          <a:prstGeom prst="rect">
            <a:avLst/>
          </a:prstGeom>
          <a:noFill/>
          <a:ln>
            <a:noFill/>
          </a:ln>
        </p:spPr>
      </p:pic>
      <p:sp>
        <p:nvSpPr>
          <p:cNvPr id="1133" name="Google Shape;1133;p152"/>
          <p:cNvSpPr/>
          <p:nvPr/>
        </p:nvSpPr>
        <p:spPr>
          <a:xfrm>
            <a:off x="4154050" y="40570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34" name="Google Shape;1134;p152"/>
          <p:cNvPicPr preferRelativeResize="0"/>
          <p:nvPr/>
        </p:nvPicPr>
        <p:blipFill rotWithShape="1">
          <a:blip r:embed="rId3">
            <a:alphaModFix/>
          </a:blip>
          <a:srcRect b="0" l="0" r="0" t="0"/>
          <a:stretch/>
        </p:blipFill>
        <p:spPr>
          <a:xfrm>
            <a:off x="481500" y="2167875"/>
            <a:ext cx="3526350" cy="2228138"/>
          </a:xfrm>
          <a:prstGeom prst="rect">
            <a:avLst/>
          </a:prstGeom>
          <a:noFill/>
          <a:ln>
            <a:noFill/>
          </a:ln>
        </p:spPr>
      </p:pic>
      <p:pic>
        <p:nvPicPr>
          <p:cNvPr id="1135" name="Google Shape;1135;p15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9" name="Shape 1139"/>
        <p:cNvGrpSpPr/>
        <p:nvPr/>
      </p:nvGrpSpPr>
      <p:grpSpPr>
        <a:xfrm>
          <a:off x="0" y="0"/>
          <a:ext cx="0" cy="0"/>
          <a:chOff x="0" y="0"/>
          <a:chExt cx="0" cy="0"/>
        </a:xfrm>
      </p:grpSpPr>
      <p:sp>
        <p:nvSpPr>
          <p:cNvPr id="1140" name="Google Shape;1140;p153"/>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41" name="Google Shape;1141;p153"/>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When we assign s1 to s2, the String data on stack is copied i.e. the </a:t>
            </a:r>
            <a:r>
              <a:rPr b="1" i="1" lang="en-GB" sz="2400" u="sng">
                <a:latin typeface="Roboto"/>
                <a:ea typeface="Roboto"/>
                <a:cs typeface="Roboto"/>
                <a:sym typeface="Roboto"/>
              </a:rPr>
              <a:t>pointer</a:t>
            </a:r>
            <a:r>
              <a:rPr lang="en-GB" sz="2400">
                <a:latin typeface="Roboto"/>
                <a:ea typeface="Roboto"/>
                <a:cs typeface="Roboto"/>
                <a:sym typeface="Roboto"/>
              </a:rPr>
              <a:t>, the </a:t>
            </a:r>
            <a:r>
              <a:rPr b="1" i="1" lang="en-GB" sz="2400" u="sng">
                <a:latin typeface="Roboto"/>
                <a:ea typeface="Roboto"/>
                <a:cs typeface="Roboto"/>
                <a:sym typeface="Roboto"/>
              </a:rPr>
              <a:t>length</a:t>
            </a:r>
            <a:r>
              <a:rPr lang="en-GB" sz="2400">
                <a:latin typeface="Roboto"/>
                <a:ea typeface="Roboto"/>
                <a:cs typeface="Roboto"/>
                <a:sym typeface="Roboto"/>
              </a:rPr>
              <a:t>, and the </a:t>
            </a:r>
            <a:r>
              <a:rPr b="1" i="1" lang="en-GB" sz="2400" u="sng">
                <a:latin typeface="Roboto"/>
                <a:ea typeface="Roboto"/>
                <a:cs typeface="Roboto"/>
                <a:sym typeface="Roboto"/>
              </a:rPr>
              <a:t>capacity</a:t>
            </a:r>
            <a:r>
              <a:rPr lang="en-GB" sz="2400">
                <a:latin typeface="Roboto"/>
                <a:ea typeface="Roboto"/>
                <a:cs typeface="Roboto"/>
                <a:sym typeface="Roboto"/>
              </a:rPr>
              <a:t> </a:t>
            </a:r>
            <a:endParaRPr sz="2400">
              <a:latin typeface="Roboto"/>
              <a:ea typeface="Roboto"/>
              <a:cs typeface="Roboto"/>
              <a:sym typeface="Roboto"/>
            </a:endParaRPr>
          </a:p>
          <a:p>
            <a:pPr indent="0" lvl="0" marL="0" rtl="0" algn="ctr">
              <a:spcBef>
                <a:spcPts val="1600"/>
              </a:spcBef>
              <a:spcAft>
                <a:spcPts val="0"/>
              </a:spcAft>
              <a:buNone/>
            </a:pPr>
            <a:r>
              <a:rPr lang="en-GB" sz="2400">
                <a:latin typeface="Roboto"/>
                <a:ea typeface="Roboto"/>
                <a:cs typeface="Roboto"/>
                <a:sym typeface="Roboto"/>
              </a:rPr>
              <a:t>Data on the </a:t>
            </a:r>
            <a:r>
              <a:rPr b="1" lang="en-GB" sz="2400">
                <a:latin typeface="Roboto"/>
                <a:ea typeface="Roboto"/>
                <a:cs typeface="Roboto"/>
                <a:sym typeface="Roboto"/>
              </a:rPr>
              <a:t>heap </a:t>
            </a:r>
            <a:r>
              <a:rPr lang="en-GB" sz="2400">
                <a:latin typeface="Roboto"/>
                <a:ea typeface="Roboto"/>
                <a:cs typeface="Roboto"/>
                <a:sym typeface="Roboto"/>
              </a:rPr>
              <a:t>is </a:t>
            </a:r>
            <a:r>
              <a:rPr b="1" i="1" lang="en-GB" sz="2400" u="sng">
                <a:latin typeface="Roboto"/>
                <a:ea typeface="Roboto"/>
                <a:cs typeface="Roboto"/>
                <a:sym typeface="Roboto"/>
              </a:rPr>
              <a:t>not</a:t>
            </a:r>
            <a:r>
              <a:rPr lang="en-GB" sz="2400">
                <a:latin typeface="Roboto"/>
                <a:ea typeface="Roboto"/>
                <a:cs typeface="Roboto"/>
                <a:sym typeface="Roboto"/>
              </a:rPr>
              <a:t> copied</a:t>
            </a:r>
            <a:endParaRPr sz="2400">
              <a:latin typeface="Roboto"/>
              <a:ea typeface="Roboto"/>
              <a:cs typeface="Roboto"/>
              <a:sym typeface="Roboto"/>
            </a:endParaRPr>
          </a:p>
          <a:p>
            <a:pPr indent="0" lvl="0" marL="0" rtl="0" algn="ctr">
              <a:spcBef>
                <a:spcPts val="1600"/>
              </a:spcBef>
              <a:spcAft>
                <a:spcPts val="0"/>
              </a:spcAft>
              <a:buNone/>
            </a:pPr>
            <a:r>
              <a:t/>
            </a:r>
            <a:endParaRPr sz="2400">
              <a:latin typeface="Roboto"/>
              <a:ea typeface="Roboto"/>
              <a:cs typeface="Roboto"/>
              <a:sym typeface="Roboto"/>
            </a:endParaRPr>
          </a:p>
          <a:p>
            <a:pPr indent="0" lvl="0" marL="0" rtl="0" algn="l">
              <a:spcBef>
                <a:spcPts val="1600"/>
              </a:spcBef>
              <a:spcAft>
                <a:spcPts val="1600"/>
              </a:spcAft>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142" name="Google Shape;1142;p153"/>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43" name="Google Shape;1143;p153"/>
          <p:cNvSpPr/>
          <p:nvPr/>
        </p:nvSpPr>
        <p:spPr>
          <a:xfrm>
            <a:off x="4154050" y="40570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4" name="Google Shape;1144;p153"/>
          <p:cNvPicPr preferRelativeResize="0"/>
          <p:nvPr/>
        </p:nvPicPr>
        <p:blipFill/>
        <p:spPr>
          <a:xfrm>
            <a:off x="576750" y="1586500"/>
            <a:ext cx="3526350" cy="3331383"/>
          </a:xfrm>
          <a:prstGeom prst="rect">
            <a:avLst/>
          </a:prstGeom>
          <a:noFill/>
          <a:ln>
            <a:noFill/>
          </a:ln>
        </p:spPr>
      </p:pic>
      <p:pic>
        <p:nvPicPr>
          <p:cNvPr id="1145" name="Google Shape;1145;p153"/>
          <p:cNvPicPr preferRelativeResize="0"/>
          <p:nvPr/>
        </p:nvPicPr>
        <p:blipFill rotWithShape="1">
          <a:blip r:embed="rId3">
            <a:alphaModFix/>
          </a:blip>
          <a:srcRect b="0" l="0" r="0" t="0"/>
          <a:stretch/>
        </p:blipFill>
        <p:spPr>
          <a:xfrm>
            <a:off x="576750" y="1586500"/>
            <a:ext cx="3526350" cy="3331383"/>
          </a:xfrm>
          <a:prstGeom prst="rect">
            <a:avLst/>
          </a:prstGeom>
          <a:noFill/>
          <a:ln>
            <a:noFill/>
          </a:ln>
        </p:spPr>
      </p:pic>
      <p:pic>
        <p:nvPicPr>
          <p:cNvPr id="1146" name="Google Shape;1146;p15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154"/>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52" name="Google Shape;1152;p154"/>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Operation </a:t>
            </a:r>
            <a:br>
              <a:rPr lang="en-GB" sz="2400">
                <a:latin typeface="Roboto"/>
                <a:ea typeface="Roboto"/>
                <a:cs typeface="Roboto"/>
                <a:sym typeface="Roboto"/>
              </a:rPr>
            </a:br>
            <a:r>
              <a:rPr lang="en-GB" sz="2400">
                <a:latin typeface="Roboto"/>
                <a:ea typeface="Roboto"/>
                <a:cs typeface="Roboto"/>
                <a:sym typeface="Roboto"/>
              </a:rPr>
              <a:t>s2 = s1 could be very expensive in terms of runtime performance if the data on the heap were </a:t>
            </a:r>
            <a:r>
              <a:rPr b="1" lang="en-GB" sz="2400">
                <a:latin typeface="Roboto"/>
                <a:ea typeface="Roboto"/>
                <a:cs typeface="Roboto"/>
                <a:sym typeface="Roboto"/>
              </a:rPr>
              <a:t>large</a:t>
            </a:r>
            <a:r>
              <a:rPr lang="en-GB" sz="2400">
                <a:latin typeface="Roboto"/>
                <a:ea typeface="Roboto"/>
                <a:cs typeface="Roboto"/>
                <a:sym typeface="Roboto"/>
              </a:rPr>
              <a:t>.</a:t>
            </a:r>
            <a:endParaRPr sz="2400">
              <a:latin typeface="Roboto"/>
              <a:ea typeface="Roboto"/>
              <a:cs typeface="Roboto"/>
              <a:sym typeface="Roboto"/>
            </a:endParaRPr>
          </a:p>
          <a:p>
            <a:pPr indent="0" lvl="0" marL="0" rtl="0" algn="ctr">
              <a:spcBef>
                <a:spcPts val="1600"/>
              </a:spcBef>
              <a:spcAft>
                <a:spcPts val="0"/>
              </a:spcAft>
              <a:buNone/>
            </a:pPr>
            <a:r>
              <a:t/>
            </a:r>
            <a:endParaRPr sz="2400">
              <a:latin typeface="Roboto"/>
              <a:ea typeface="Roboto"/>
              <a:cs typeface="Roboto"/>
              <a:sym typeface="Roboto"/>
            </a:endParaRPr>
          </a:p>
          <a:p>
            <a:pPr indent="0" lvl="0" marL="0" rtl="0" algn="l">
              <a:spcBef>
                <a:spcPts val="1600"/>
              </a:spcBef>
              <a:spcAft>
                <a:spcPts val="1600"/>
              </a:spcAft>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153" name="Google Shape;1153;p154"/>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54" name="Google Shape;1154;p154"/>
          <p:cNvSpPr/>
          <p:nvPr/>
        </p:nvSpPr>
        <p:spPr>
          <a:xfrm>
            <a:off x="4154050" y="39808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5" name="Google Shape;1155;p154"/>
          <p:cNvPicPr preferRelativeResize="0"/>
          <p:nvPr/>
        </p:nvPicPr>
        <p:blipFill/>
        <p:spPr>
          <a:xfrm>
            <a:off x="663674" y="1249400"/>
            <a:ext cx="3192625" cy="3708350"/>
          </a:xfrm>
          <a:prstGeom prst="rect">
            <a:avLst/>
          </a:prstGeom>
          <a:noFill/>
          <a:ln>
            <a:noFill/>
          </a:ln>
        </p:spPr>
      </p:pic>
      <p:pic>
        <p:nvPicPr>
          <p:cNvPr id="1156" name="Google Shape;1156;p154"/>
          <p:cNvPicPr preferRelativeResize="0"/>
          <p:nvPr/>
        </p:nvPicPr>
        <p:blipFill rotWithShape="1">
          <a:blip r:embed="rId3">
            <a:alphaModFix/>
          </a:blip>
          <a:srcRect b="0" l="0" r="0" t="0"/>
          <a:stretch/>
        </p:blipFill>
        <p:spPr>
          <a:xfrm>
            <a:off x="663674" y="1249400"/>
            <a:ext cx="3192625" cy="3708350"/>
          </a:xfrm>
          <a:prstGeom prst="rect">
            <a:avLst/>
          </a:prstGeom>
          <a:noFill/>
          <a:ln>
            <a:noFill/>
          </a:ln>
        </p:spPr>
      </p:pic>
      <p:pic>
        <p:nvPicPr>
          <p:cNvPr id="1157" name="Google Shape;1157;p15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1" name="Shape 1161"/>
        <p:cNvGrpSpPr/>
        <p:nvPr/>
      </p:nvGrpSpPr>
      <p:grpSpPr>
        <a:xfrm>
          <a:off x="0" y="0"/>
          <a:ext cx="0" cy="0"/>
          <a:chOff x="0" y="0"/>
          <a:chExt cx="0" cy="0"/>
        </a:xfrm>
      </p:grpSpPr>
      <p:sp>
        <p:nvSpPr>
          <p:cNvPr id="1162" name="Google Shape;1162;p155"/>
          <p:cNvSpPr txBox="1"/>
          <p:nvPr>
            <p:ph type="title"/>
          </p:nvPr>
        </p:nvSpPr>
        <p:spPr>
          <a:xfrm>
            <a:off x="311700" y="1402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Move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163" name="Google Shape;1163;p155"/>
          <p:cNvSpPr txBox="1"/>
          <p:nvPr/>
        </p:nvSpPr>
        <p:spPr>
          <a:xfrm>
            <a:off x="286450" y="926750"/>
            <a:ext cx="8520600" cy="3416400"/>
          </a:xfrm>
          <a:prstGeom prst="rect">
            <a:avLst/>
          </a:prstGeom>
          <a:noFill/>
          <a:ln>
            <a:noFill/>
          </a:ln>
        </p:spPr>
        <p:txBody>
          <a:bodyPr anchorCtr="0" anchor="t" bIns="91425" lIns="91425" spcFirstLastPara="1" rIns="91425" wrap="square" tIns="91425">
            <a:noAutofit/>
          </a:bodyPr>
          <a:lstStyle/>
          <a:p>
            <a:pPr indent="-368300" lvl="0" marL="457200" rtl="0" algn="just">
              <a:lnSpc>
                <a:spcPct val="150000"/>
              </a:lnSpc>
              <a:spcBef>
                <a:spcPts val="0"/>
              </a:spcBef>
              <a:spcAft>
                <a:spcPts val="0"/>
              </a:spcAft>
              <a:buClr>
                <a:srgbClr val="666666"/>
              </a:buClr>
              <a:buSzPts val="2200"/>
              <a:buFont typeface="Open Sans"/>
              <a:buChar char="●"/>
            </a:pPr>
            <a:r>
              <a:rPr b="1" lang="en-GB" sz="2200">
                <a:solidFill>
                  <a:srgbClr val="666666"/>
                </a:solidFill>
                <a:latin typeface="Open Sans"/>
                <a:ea typeface="Open Sans"/>
                <a:cs typeface="Open Sans"/>
                <a:sym typeface="Open Sans"/>
              </a:rPr>
              <a:t>Drop function is called when a variable goes out of scope</a:t>
            </a:r>
            <a:endParaRPr b="1" sz="2200">
              <a:solidFill>
                <a:srgbClr val="666666"/>
              </a:solidFill>
              <a:latin typeface="Open Sans"/>
              <a:ea typeface="Open Sans"/>
              <a:cs typeface="Open Sans"/>
              <a:sym typeface="Open Sans"/>
            </a:endParaRPr>
          </a:p>
          <a:p>
            <a:pPr indent="-368300" lvl="0" marL="457200" rtl="0" algn="just">
              <a:lnSpc>
                <a:spcPct val="150000"/>
              </a:lnSpc>
              <a:spcBef>
                <a:spcPts val="0"/>
              </a:spcBef>
              <a:spcAft>
                <a:spcPts val="0"/>
              </a:spcAft>
              <a:buClr>
                <a:srgbClr val="666666"/>
              </a:buClr>
              <a:buSzPts val="2200"/>
              <a:buFont typeface="Open Sans"/>
              <a:buChar char="●"/>
            </a:pPr>
            <a:r>
              <a:rPr b="1" lang="en-GB" sz="2200">
                <a:solidFill>
                  <a:srgbClr val="666666"/>
                </a:solidFill>
                <a:latin typeface="Open Sans"/>
                <a:ea typeface="Open Sans"/>
                <a:cs typeface="Open Sans"/>
                <a:sym typeface="Open Sans"/>
              </a:rPr>
              <a:t>This is a problem: when </a:t>
            </a:r>
            <a:r>
              <a:rPr b="1" lang="en-GB" sz="2200">
                <a:solidFill>
                  <a:srgbClr val="666666"/>
                </a:solidFill>
                <a:highlight>
                  <a:srgbClr val="EFEFEF"/>
                </a:highlight>
                <a:latin typeface="Open Sans"/>
                <a:ea typeface="Open Sans"/>
                <a:cs typeface="Open Sans"/>
                <a:sym typeface="Open Sans"/>
              </a:rPr>
              <a:t>s2 </a:t>
            </a:r>
            <a:r>
              <a:rPr b="1" lang="en-GB" sz="2200">
                <a:solidFill>
                  <a:srgbClr val="666666"/>
                </a:solidFill>
                <a:latin typeface="Open Sans"/>
                <a:ea typeface="Open Sans"/>
                <a:cs typeface="Open Sans"/>
                <a:sym typeface="Open Sans"/>
              </a:rPr>
              <a:t>and </a:t>
            </a:r>
            <a:r>
              <a:rPr b="1" lang="en-GB" sz="2200">
                <a:solidFill>
                  <a:srgbClr val="666666"/>
                </a:solidFill>
                <a:highlight>
                  <a:srgbClr val="EFEFEF"/>
                </a:highlight>
                <a:latin typeface="Open Sans"/>
                <a:ea typeface="Open Sans"/>
                <a:cs typeface="Open Sans"/>
                <a:sym typeface="Open Sans"/>
              </a:rPr>
              <a:t>s1 </a:t>
            </a:r>
            <a:r>
              <a:rPr b="1" lang="en-GB" sz="2200">
                <a:solidFill>
                  <a:srgbClr val="666666"/>
                </a:solidFill>
                <a:latin typeface="Open Sans"/>
                <a:ea typeface="Open Sans"/>
                <a:cs typeface="Open Sans"/>
                <a:sym typeface="Open Sans"/>
              </a:rPr>
              <a:t>go out of scope, they will both try to free the same memory. </a:t>
            </a:r>
            <a:endParaRPr b="1" sz="2200">
              <a:solidFill>
                <a:srgbClr val="666666"/>
              </a:solidFill>
              <a:latin typeface="Open Sans"/>
              <a:ea typeface="Open Sans"/>
              <a:cs typeface="Open Sans"/>
              <a:sym typeface="Open Sans"/>
            </a:endParaRPr>
          </a:p>
          <a:p>
            <a:pPr indent="-368300" lvl="0" marL="457200" rtl="0" algn="just">
              <a:lnSpc>
                <a:spcPct val="150000"/>
              </a:lnSpc>
              <a:spcBef>
                <a:spcPts val="0"/>
              </a:spcBef>
              <a:spcAft>
                <a:spcPts val="0"/>
              </a:spcAft>
              <a:buClr>
                <a:srgbClr val="666666"/>
              </a:buClr>
              <a:buSzPts val="2200"/>
              <a:buFont typeface="Open Sans"/>
              <a:buChar char="●"/>
            </a:pPr>
            <a:r>
              <a:rPr b="1" lang="en-GB" sz="2200">
                <a:solidFill>
                  <a:srgbClr val="666666"/>
                </a:solidFill>
                <a:latin typeface="Open Sans"/>
                <a:ea typeface="Open Sans"/>
                <a:cs typeface="Open Sans"/>
                <a:sym typeface="Open Sans"/>
              </a:rPr>
              <a:t>This is known as a </a:t>
            </a:r>
            <a:r>
              <a:rPr b="1" i="1" lang="en-GB" sz="2200">
                <a:solidFill>
                  <a:srgbClr val="666666"/>
                </a:solidFill>
                <a:latin typeface="Open Sans"/>
                <a:ea typeface="Open Sans"/>
                <a:cs typeface="Open Sans"/>
                <a:sym typeface="Open Sans"/>
              </a:rPr>
              <a:t>double free error</a:t>
            </a:r>
            <a:r>
              <a:rPr b="1" lang="en-GB" sz="2200">
                <a:solidFill>
                  <a:srgbClr val="666666"/>
                </a:solidFill>
                <a:latin typeface="Open Sans"/>
                <a:ea typeface="Open Sans"/>
                <a:cs typeface="Open Sans"/>
                <a:sym typeface="Open Sans"/>
              </a:rPr>
              <a:t>.</a:t>
            </a:r>
            <a:endParaRPr b="1" sz="2200">
              <a:solidFill>
                <a:srgbClr val="666666"/>
              </a:solidFill>
              <a:latin typeface="Open Sans"/>
              <a:ea typeface="Open Sans"/>
              <a:cs typeface="Open Sans"/>
              <a:sym typeface="Open Sans"/>
            </a:endParaRPr>
          </a:p>
          <a:p>
            <a:pPr indent="-368300" lvl="0" marL="457200" rtl="0" algn="just">
              <a:lnSpc>
                <a:spcPct val="150000"/>
              </a:lnSpc>
              <a:spcBef>
                <a:spcPts val="0"/>
              </a:spcBef>
              <a:spcAft>
                <a:spcPts val="0"/>
              </a:spcAft>
              <a:buClr>
                <a:srgbClr val="666666"/>
              </a:buClr>
              <a:buSzPts val="2200"/>
              <a:buFont typeface="Open Sans"/>
              <a:buChar char="●"/>
            </a:pPr>
            <a:r>
              <a:rPr b="1" lang="en-GB" sz="2200">
                <a:solidFill>
                  <a:srgbClr val="666666"/>
                </a:solidFill>
                <a:latin typeface="Open Sans"/>
                <a:ea typeface="Open Sans"/>
                <a:cs typeface="Open Sans"/>
                <a:sym typeface="Open Sans"/>
              </a:rPr>
              <a:t>Freeing memory twice can lead to memory corruption.</a:t>
            </a:r>
            <a:endParaRPr b="1" sz="2200">
              <a:solidFill>
                <a:srgbClr val="666666"/>
              </a:solidFill>
              <a:latin typeface="Open Sans"/>
              <a:ea typeface="Open Sans"/>
              <a:cs typeface="Open Sans"/>
              <a:sym typeface="Open Sans"/>
            </a:endParaRPr>
          </a:p>
        </p:txBody>
      </p:sp>
      <p:pic>
        <p:nvPicPr>
          <p:cNvPr id="1164" name="Google Shape;1164;p1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156"/>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170" name="Google Shape;1170;p156"/>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1600"/>
              </a:spcBef>
              <a:spcAft>
                <a:spcPts val="0"/>
              </a:spcAft>
              <a:buNone/>
            </a:pPr>
            <a:r>
              <a:rPr lang="en-GB" sz="2400">
                <a:latin typeface="Roboto"/>
                <a:ea typeface="Roboto"/>
                <a:cs typeface="Roboto"/>
                <a:sym typeface="Roboto"/>
              </a:rPr>
              <a:t>Instead of trying to copy the allocated memory, Rust considers s1 to no longer be valid and, therefore, Rust doesn’t need to free anything when s1 goes out of scope.</a:t>
            </a:r>
            <a:endParaRPr sz="2400">
              <a:latin typeface="Roboto"/>
              <a:ea typeface="Roboto"/>
              <a:cs typeface="Roboto"/>
              <a:sym typeface="Roboto"/>
            </a:endParaRPr>
          </a:p>
          <a:p>
            <a:pPr indent="0" lvl="0" marL="0" rtl="0" algn="ctr">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1600"/>
              </a:spcAft>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171" name="Google Shape;1171;p156"/>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72" name="Google Shape;1172;p156"/>
          <p:cNvSpPr/>
          <p:nvPr/>
        </p:nvSpPr>
        <p:spPr>
          <a:xfrm>
            <a:off x="4154050" y="40570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73" name="Google Shape;1173;p156"/>
          <p:cNvPicPr preferRelativeResize="0"/>
          <p:nvPr/>
        </p:nvPicPr>
        <p:blipFill/>
        <p:spPr>
          <a:xfrm>
            <a:off x="440450" y="1249400"/>
            <a:ext cx="3526350" cy="3331383"/>
          </a:xfrm>
          <a:prstGeom prst="rect">
            <a:avLst/>
          </a:prstGeom>
          <a:noFill/>
          <a:ln>
            <a:noFill/>
          </a:ln>
        </p:spPr>
      </p:pic>
      <p:pic>
        <p:nvPicPr>
          <p:cNvPr id="1174" name="Google Shape;1174;p156"/>
          <p:cNvPicPr preferRelativeResize="0"/>
          <p:nvPr/>
        </p:nvPicPr>
        <p:blipFill rotWithShape="1">
          <a:blip r:embed="rId3">
            <a:alphaModFix/>
          </a:blip>
          <a:srcRect b="0" l="0" r="0" t="0"/>
          <a:stretch/>
        </p:blipFill>
        <p:spPr>
          <a:xfrm>
            <a:off x="440450" y="1249400"/>
            <a:ext cx="3526350" cy="3331375"/>
          </a:xfrm>
          <a:prstGeom prst="rect">
            <a:avLst/>
          </a:prstGeom>
          <a:noFill/>
          <a:ln>
            <a:noFill/>
          </a:ln>
        </p:spPr>
      </p:pic>
      <p:pic>
        <p:nvPicPr>
          <p:cNvPr id="1175" name="Google Shape;1175;p15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Google Shape;1180;p157"/>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SzPts val="2800"/>
              <a:buNone/>
            </a:pPr>
            <a:r>
              <a:rPr lang="en-GB"/>
              <a:t>Move</a:t>
            </a:r>
            <a:endParaRPr/>
          </a:p>
        </p:txBody>
      </p:sp>
      <p:sp>
        <p:nvSpPr>
          <p:cNvPr id="1181" name="Google Shape;1181;p157"/>
          <p:cNvSpPr txBox="1"/>
          <p:nvPr>
            <p:ph idx="2" type="body"/>
          </p:nvPr>
        </p:nvSpPr>
        <p:spPr>
          <a:xfrm rot="-286">
            <a:off x="5185800" y="771429"/>
            <a:ext cx="3607500" cy="22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300"/>
              <a:buFont typeface="Arial"/>
              <a:buNone/>
            </a:pPr>
            <a:r>
              <a:rPr lang="en-GB" sz="2400">
                <a:latin typeface="Roboto"/>
                <a:ea typeface="Roboto"/>
                <a:cs typeface="Roboto"/>
                <a:sym typeface="Roboto"/>
              </a:rPr>
              <a:t>You’ll get an </a:t>
            </a:r>
            <a:r>
              <a:rPr b="1" lang="en-GB" sz="2400">
                <a:latin typeface="Roboto"/>
                <a:ea typeface="Roboto"/>
                <a:cs typeface="Roboto"/>
                <a:sym typeface="Roboto"/>
              </a:rPr>
              <a:t>error</a:t>
            </a:r>
            <a:r>
              <a:rPr lang="en-GB" sz="2400">
                <a:latin typeface="Roboto"/>
                <a:ea typeface="Roboto"/>
                <a:cs typeface="Roboto"/>
                <a:sym typeface="Roboto"/>
              </a:rPr>
              <a:t> because Rust prevents you from using the </a:t>
            </a:r>
            <a:r>
              <a:rPr b="1" lang="en-GB" sz="2400">
                <a:latin typeface="Roboto"/>
                <a:ea typeface="Roboto"/>
                <a:cs typeface="Roboto"/>
                <a:sym typeface="Roboto"/>
              </a:rPr>
              <a:t>invalidated reference</a:t>
            </a:r>
            <a:endParaRPr b="1" sz="2400">
              <a:latin typeface="Roboto"/>
              <a:ea typeface="Roboto"/>
              <a:cs typeface="Roboto"/>
              <a:sym typeface="Roboto"/>
            </a:endParaRPr>
          </a:p>
          <a:p>
            <a:pPr indent="0" lvl="0" marL="0" rtl="0" algn="l">
              <a:spcBef>
                <a:spcPts val="1600"/>
              </a:spcBef>
              <a:spcAft>
                <a:spcPts val="1600"/>
              </a:spcAft>
              <a:buNone/>
            </a:pPr>
            <a:r>
              <a:t/>
            </a:r>
            <a:endParaRPr sz="2400">
              <a:latin typeface="Roboto"/>
              <a:ea typeface="Roboto"/>
              <a:cs typeface="Roboto"/>
              <a:sym typeface="Roboto"/>
            </a:endParaRPr>
          </a:p>
        </p:txBody>
      </p:sp>
      <p:cxnSp>
        <p:nvCxnSpPr>
          <p:cNvPr id="1182" name="Google Shape;1182;p157"/>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183" name="Google Shape;1183;p157"/>
          <p:cNvSpPr txBox="1"/>
          <p:nvPr/>
        </p:nvSpPr>
        <p:spPr>
          <a:xfrm>
            <a:off x="1246800" y="2868725"/>
            <a:ext cx="6650400" cy="20883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s1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s2 = s1;</a:t>
            </a:r>
            <a:endParaRPr b="1" sz="2400">
              <a:solidFill>
                <a:srgbClr val="6E6B5E"/>
              </a:solidFill>
              <a:latin typeface="Courier New"/>
              <a:ea typeface="Courier New"/>
              <a:cs typeface="Courier New"/>
              <a:sym typeface="Courier New"/>
            </a:endParaRPr>
          </a:p>
          <a:p>
            <a:pPr indent="0" lvl="0" marL="457200" rtl="0" algn="l">
              <a:spcBef>
                <a:spcPts val="0"/>
              </a:spcBef>
              <a:spcAft>
                <a:spcPts val="0"/>
              </a:spcAft>
              <a:buNone/>
            </a:pPr>
            <a:r>
              <a:rPr b="1" lang="en-GB" sz="2400">
                <a:solidFill>
                  <a:srgbClr val="B65611"/>
                </a:solidFill>
                <a:latin typeface="Courier New"/>
                <a:ea typeface="Courier New"/>
                <a:cs typeface="Courier New"/>
                <a:sym typeface="Courier New"/>
              </a:rPr>
              <a:t>println!</a:t>
            </a:r>
            <a:r>
              <a:rPr b="1" lang="en-GB" sz="2400">
                <a:solidFill>
                  <a:srgbClr val="6E6B5E"/>
                </a:solidFill>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 world!"</a:t>
            </a:r>
            <a:r>
              <a:rPr b="1" lang="en-GB" sz="2400">
                <a:solidFill>
                  <a:srgbClr val="6E6B5E"/>
                </a:solidFill>
                <a:latin typeface="Courier New"/>
                <a:ea typeface="Courier New"/>
                <a:cs typeface="Courier New"/>
                <a:sym typeface="Courier New"/>
              </a:rPr>
              <a:t>, s1);</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pic>
        <p:nvPicPr>
          <p:cNvPr id="1184" name="Google Shape;1184;p157"/>
          <p:cNvPicPr preferRelativeResize="0"/>
          <p:nvPr/>
        </p:nvPicPr>
        <p:blipFill/>
        <p:spPr>
          <a:xfrm>
            <a:off x="2170250" y="672125"/>
            <a:ext cx="2119951" cy="1426200"/>
          </a:xfrm>
          <a:prstGeom prst="rect">
            <a:avLst/>
          </a:prstGeom>
          <a:noFill/>
          <a:ln>
            <a:noFill/>
          </a:ln>
        </p:spPr>
      </p:pic>
      <p:pic>
        <p:nvPicPr>
          <p:cNvPr id="1185" name="Google Shape;1185;p157"/>
          <p:cNvPicPr preferRelativeResize="0"/>
          <p:nvPr/>
        </p:nvPicPr>
        <p:blipFill rotWithShape="1">
          <a:blip r:embed="rId3">
            <a:alphaModFix/>
          </a:blip>
          <a:srcRect b="0" l="0" r="0" t="0"/>
          <a:stretch/>
        </p:blipFill>
        <p:spPr>
          <a:xfrm>
            <a:off x="2170250" y="672125"/>
            <a:ext cx="2119951" cy="1426200"/>
          </a:xfrm>
          <a:prstGeom prst="rect">
            <a:avLst/>
          </a:prstGeom>
          <a:noFill/>
          <a:ln>
            <a:noFill/>
          </a:ln>
        </p:spPr>
      </p:pic>
      <p:pic>
        <p:nvPicPr>
          <p:cNvPr id="1186" name="Google Shape;1186;p15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idx="1" type="body"/>
          </p:nvPr>
        </p:nvSpPr>
        <p:spPr>
          <a:xfrm>
            <a:off x="311700" y="1636000"/>
            <a:ext cx="8520600" cy="2933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chemeClr val="lt1"/>
                </a:highlight>
              </a:rPr>
              <a:t>We can shadow a variable by using the same variable’s name and repeating the use of “let” keyword.</a:t>
            </a:r>
            <a:endParaRPr sz="2400">
              <a:solidFill>
                <a:srgbClr val="000000"/>
              </a:solidFill>
              <a:highlight>
                <a:schemeClr val="lt1"/>
              </a:highlight>
            </a:endParaRPr>
          </a:p>
          <a:p>
            <a:pPr indent="0" lvl="0" marL="0" rtl="0" algn="l">
              <a:spcBef>
                <a:spcPts val="1600"/>
              </a:spcBef>
              <a:spcAft>
                <a:spcPts val="1600"/>
              </a:spcAft>
              <a:buNone/>
            </a:pPr>
            <a:r>
              <a:t/>
            </a:r>
            <a:endParaRPr/>
          </a:p>
        </p:txBody>
      </p:sp>
      <p:pic>
        <p:nvPicPr>
          <p:cNvPr id="185" name="Google Shape;185;p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0" name="Shape 1190"/>
        <p:cNvGrpSpPr/>
        <p:nvPr/>
      </p:nvGrpSpPr>
      <p:grpSpPr>
        <a:xfrm>
          <a:off x="0" y="0"/>
          <a:ext cx="0" cy="0"/>
          <a:chOff x="0" y="0"/>
          <a:chExt cx="0" cy="0"/>
        </a:xfrm>
      </p:grpSpPr>
      <p:sp>
        <p:nvSpPr>
          <p:cNvPr id="1191" name="Google Shape;1191;p15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Move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192" name="Google Shape;1192;p158"/>
          <p:cNvSpPr txBox="1"/>
          <p:nvPr/>
        </p:nvSpPr>
        <p:spPr>
          <a:xfrm>
            <a:off x="279450" y="1318450"/>
            <a:ext cx="8585100" cy="3517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error[E0382]: use of moved value: `s1`</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--&gt; src/main.rs:5:28</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3 |     let s2 = s1;</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value moved here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4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5 |     println!("{}, world!", s1);</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value used here after move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note: move occurs because `s1` has type `std::string::String`, which does</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not implement the `Copy` trait</a:t>
            </a:r>
            <a:endParaRPr b="1" sz="1800">
              <a:solidFill>
                <a:srgbClr val="B854D4"/>
              </a:solidFill>
              <a:latin typeface="Courier New"/>
              <a:ea typeface="Courier New"/>
              <a:cs typeface="Courier New"/>
              <a:sym typeface="Courier New"/>
            </a:endParaRPr>
          </a:p>
        </p:txBody>
      </p:sp>
      <p:pic>
        <p:nvPicPr>
          <p:cNvPr id="1193" name="Google Shape;1193;p158"/>
          <p:cNvPicPr preferRelativeResize="0"/>
          <p:nvPr/>
        </p:nvPicPr>
        <p:blipFill/>
        <p:spPr>
          <a:xfrm>
            <a:off x="6379225" y="1370150"/>
            <a:ext cx="2119951" cy="1426200"/>
          </a:xfrm>
          <a:prstGeom prst="rect">
            <a:avLst/>
          </a:prstGeom>
          <a:noFill/>
          <a:ln>
            <a:noFill/>
          </a:ln>
        </p:spPr>
      </p:pic>
      <p:pic>
        <p:nvPicPr>
          <p:cNvPr id="1194" name="Google Shape;1194;p158"/>
          <p:cNvPicPr preferRelativeResize="0"/>
          <p:nvPr/>
        </p:nvPicPr>
        <p:blipFill rotWithShape="1">
          <a:blip r:embed="rId3">
            <a:alphaModFix/>
          </a:blip>
          <a:srcRect b="0" l="0" r="0" t="0"/>
          <a:stretch/>
        </p:blipFill>
        <p:spPr>
          <a:xfrm>
            <a:off x="6379225" y="1370150"/>
            <a:ext cx="2119951" cy="1426200"/>
          </a:xfrm>
          <a:prstGeom prst="rect">
            <a:avLst/>
          </a:prstGeom>
          <a:noFill/>
          <a:ln>
            <a:noFill/>
          </a:ln>
        </p:spPr>
      </p:pic>
      <p:pic>
        <p:nvPicPr>
          <p:cNvPr id="1195" name="Google Shape;1195;p15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159"/>
          <p:cNvSpPr txBox="1"/>
          <p:nvPr>
            <p:ph type="title"/>
          </p:nvPr>
        </p:nvSpPr>
        <p:spPr>
          <a:xfrm>
            <a:off x="152175" y="321800"/>
            <a:ext cx="4314000" cy="927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Move</a:t>
            </a:r>
            <a:endParaRPr/>
          </a:p>
        </p:txBody>
      </p:sp>
      <p:sp>
        <p:nvSpPr>
          <p:cNvPr id="1201" name="Google Shape;1201;p159"/>
          <p:cNvSpPr txBox="1"/>
          <p:nvPr>
            <p:ph idx="2" type="body"/>
          </p:nvPr>
        </p:nvSpPr>
        <p:spPr>
          <a:xfrm rot="-230">
            <a:off x="4566250" y="724118"/>
            <a:ext cx="4486500" cy="369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latin typeface="Roboto"/>
                <a:ea typeface="Roboto"/>
                <a:cs typeface="Roboto"/>
                <a:sym typeface="Roboto"/>
              </a:rPr>
              <a:t>This differs from shallow copy as Rust also invalidates the first variable, instead it’s known as a </a:t>
            </a:r>
            <a:r>
              <a:rPr b="1" i="1" lang="en-GB" sz="3000" u="sng">
                <a:latin typeface="Roboto"/>
                <a:ea typeface="Roboto"/>
                <a:cs typeface="Roboto"/>
                <a:sym typeface="Roboto"/>
              </a:rPr>
              <a:t>move</a:t>
            </a:r>
            <a:r>
              <a:rPr lang="en-GB" sz="2400">
                <a:latin typeface="Roboto"/>
                <a:ea typeface="Roboto"/>
                <a:cs typeface="Roboto"/>
                <a:sym typeface="Roboto"/>
              </a:rPr>
              <a:t>. </a:t>
            </a:r>
            <a:endParaRPr sz="2400">
              <a:latin typeface="Roboto"/>
              <a:ea typeface="Roboto"/>
              <a:cs typeface="Roboto"/>
              <a:sym typeface="Roboto"/>
            </a:endParaRPr>
          </a:p>
          <a:p>
            <a:pPr indent="0" lvl="0" marL="0" rtl="0" algn="ctr">
              <a:spcBef>
                <a:spcPts val="1600"/>
              </a:spcBef>
              <a:spcAft>
                <a:spcPts val="0"/>
              </a:spcAft>
              <a:buNone/>
            </a:pPr>
            <a:r>
              <a:rPr lang="en-GB" sz="2400">
                <a:latin typeface="Roboto"/>
                <a:ea typeface="Roboto"/>
                <a:cs typeface="Roboto"/>
                <a:sym typeface="Roboto"/>
              </a:rPr>
              <a:t>In this example, we would say that s1 was moved into s2.</a:t>
            </a:r>
            <a:endParaRPr sz="2400">
              <a:latin typeface="Roboto"/>
              <a:ea typeface="Roboto"/>
              <a:cs typeface="Roboto"/>
              <a:sym typeface="Roboto"/>
            </a:endParaRPr>
          </a:p>
          <a:p>
            <a:pPr indent="0" lvl="0" marL="0" rtl="0" algn="ctr">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1600"/>
              </a:spcAft>
              <a:buNone/>
            </a:pPr>
            <a:r>
              <a:rPr i="1" lang="en-GB" sz="2000">
                <a:latin typeface="Roboto"/>
                <a:ea typeface="Roboto"/>
                <a:cs typeface="Roboto"/>
                <a:sym typeface="Roboto"/>
              </a:rPr>
              <a:t>Fig: Representation in memory</a:t>
            </a:r>
            <a:endParaRPr sz="2000">
              <a:latin typeface="Roboto"/>
              <a:ea typeface="Roboto"/>
              <a:cs typeface="Roboto"/>
              <a:sym typeface="Roboto"/>
            </a:endParaRPr>
          </a:p>
        </p:txBody>
      </p:sp>
      <p:cxnSp>
        <p:nvCxnSpPr>
          <p:cNvPr id="1202" name="Google Shape;1202;p159"/>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203" name="Google Shape;1203;p159"/>
          <p:cNvSpPr/>
          <p:nvPr/>
        </p:nvSpPr>
        <p:spPr>
          <a:xfrm>
            <a:off x="4154050" y="4057075"/>
            <a:ext cx="439200" cy="273000"/>
          </a:xfrm>
          <a:prstGeom prst="leftArrow">
            <a:avLst>
              <a:gd fmla="val 50000" name="adj1"/>
              <a:gd fmla="val 50000" name="adj2"/>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04" name="Google Shape;1204;p159"/>
          <p:cNvPicPr preferRelativeResize="0"/>
          <p:nvPr/>
        </p:nvPicPr>
        <p:blipFill/>
        <p:spPr>
          <a:xfrm>
            <a:off x="633425" y="1200350"/>
            <a:ext cx="3454477" cy="3708350"/>
          </a:xfrm>
          <a:prstGeom prst="rect">
            <a:avLst/>
          </a:prstGeom>
          <a:noFill/>
          <a:ln>
            <a:noFill/>
          </a:ln>
        </p:spPr>
      </p:pic>
      <p:pic>
        <p:nvPicPr>
          <p:cNvPr id="1205" name="Google Shape;1205;p159"/>
          <p:cNvPicPr preferRelativeResize="0"/>
          <p:nvPr/>
        </p:nvPicPr>
        <p:blipFill rotWithShape="1">
          <a:blip r:embed="rId3">
            <a:alphaModFix/>
          </a:blip>
          <a:srcRect b="0" l="0" r="0" t="0"/>
          <a:stretch/>
        </p:blipFill>
        <p:spPr>
          <a:xfrm>
            <a:off x="633425" y="1200350"/>
            <a:ext cx="3454477" cy="3708350"/>
          </a:xfrm>
          <a:prstGeom prst="rect">
            <a:avLst/>
          </a:prstGeom>
          <a:noFill/>
          <a:ln>
            <a:noFill/>
          </a:ln>
        </p:spPr>
      </p:pic>
      <p:pic>
        <p:nvPicPr>
          <p:cNvPr id="1206" name="Google Shape;1206;p15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0" name="Shape 1210"/>
        <p:cNvGrpSpPr/>
        <p:nvPr/>
      </p:nvGrpSpPr>
      <p:grpSpPr>
        <a:xfrm>
          <a:off x="0" y="0"/>
          <a:ext cx="0" cy="0"/>
          <a:chOff x="0" y="0"/>
          <a:chExt cx="0" cy="0"/>
        </a:xfrm>
      </p:grpSpPr>
      <p:sp>
        <p:nvSpPr>
          <p:cNvPr id="1211" name="Google Shape;1211;p16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Clone</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212" name="Google Shape;1212;p160"/>
          <p:cNvSpPr txBox="1"/>
          <p:nvPr/>
        </p:nvSpPr>
        <p:spPr>
          <a:xfrm>
            <a:off x="286450" y="2469525"/>
            <a:ext cx="8520600" cy="22548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666666"/>
              </a:buClr>
              <a:buSzPts val="2400"/>
              <a:buFont typeface="Roboto"/>
              <a:buChar char="●"/>
            </a:pPr>
            <a:r>
              <a:rPr b="1" lang="en-GB" sz="2400">
                <a:solidFill>
                  <a:srgbClr val="666666"/>
                </a:solidFill>
                <a:latin typeface="Open Sans"/>
                <a:ea typeface="Open Sans"/>
                <a:cs typeface="Open Sans"/>
                <a:sym typeface="Open Sans"/>
              </a:rPr>
              <a:t>If we do want to deeply copy the heap data of the String, not just the stack data, we can use a common method called clone.</a:t>
            </a:r>
            <a:endParaRPr b="1" sz="2400">
              <a:solidFill>
                <a:srgbClr val="666666"/>
              </a:solidFill>
              <a:latin typeface="Open Sans"/>
              <a:ea typeface="Open Sans"/>
              <a:cs typeface="Open Sans"/>
              <a:sym typeface="Open Sans"/>
            </a:endParaRPr>
          </a:p>
          <a:p>
            <a:pPr indent="-381000" lvl="0" marL="457200" rtl="0" algn="l">
              <a:lnSpc>
                <a:spcPct val="115000"/>
              </a:lnSpc>
              <a:spcBef>
                <a:spcPts val="1600"/>
              </a:spcBef>
              <a:spcAft>
                <a:spcPts val="1600"/>
              </a:spcAft>
              <a:buClr>
                <a:srgbClr val="666666"/>
              </a:buClr>
              <a:buSzPts val="2400"/>
              <a:buFont typeface="Open Sans"/>
              <a:buChar char="●"/>
            </a:pPr>
            <a:r>
              <a:rPr b="1" lang="en-GB" sz="2400">
                <a:solidFill>
                  <a:srgbClr val="666666"/>
                </a:solidFill>
                <a:latin typeface="Open Sans"/>
                <a:ea typeface="Open Sans"/>
                <a:cs typeface="Open Sans"/>
                <a:sym typeface="Open Sans"/>
              </a:rPr>
              <a:t>This works just fine and explicitly produces the behavior, the heap data does get copied.</a:t>
            </a:r>
            <a:endParaRPr b="1" sz="2200">
              <a:solidFill>
                <a:srgbClr val="666666"/>
              </a:solidFill>
              <a:latin typeface="Open Sans"/>
              <a:ea typeface="Open Sans"/>
              <a:cs typeface="Open Sans"/>
              <a:sym typeface="Open Sans"/>
            </a:endParaRPr>
          </a:p>
        </p:txBody>
      </p:sp>
      <p:sp>
        <p:nvSpPr>
          <p:cNvPr id="1213" name="Google Shape;1213;p160"/>
          <p:cNvSpPr txBox="1"/>
          <p:nvPr/>
        </p:nvSpPr>
        <p:spPr>
          <a:xfrm>
            <a:off x="1571900" y="278800"/>
            <a:ext cx="7348800" cy="1889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  let</a:t>
            </a:r>
            <a:r>
              <a:rPr b="1" lang="en-GB" sz="2400">
                <a:solidFill>
                  <a:srgbClr val="6E6B5E"/>
                </a:solidFill>
                <a:highlight>
                  <a:srgbClr val="F1F1F1"/>
                </a:highlight>
                <a:latin typeface="Courier New"/>
                <a:ea typeface="Courier New"/>
                <a:cs typeface="Courier New"/>
                <a:sym typeface="Courier New"/>
              </a:rPr>
              <a:t> s1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  let</a:t>
            </a:r>
            <a:r>
              <a:rPr b="1" lang="en-GB" sz="2400">
                <a:solidFill>
                  <a:srgbClr val="6E6B5E"/>
                </a:solidFill>
                <a:highlight>
                  <a:srgbClr val="F1F1F1"/>
                </a:highlight>
                <a:latin typeface="Courier New"/>
                <a:ea typeface="Courier New"/>
                <a:cs typeface="Courier New"/>
                <a:sym typeface="Courier New"/>
              </a:rPr>
              <a:t> s2 = s1.clone();</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B65611"/>
                </a:solidFill>
                <a:latin typeface="Courier New"/>
                <a:ea typeface="Courier New"/>
                <a:cs typeface="Courier New"/>
                <a:sym typeface="Courier New"/>
              </a:rPr>
              <a:t>  println!</a:t>
            </a:r>
            <a:r>
              <a:rPr b="1" lang="en-GB" sz="2400">
                <a:solidFill>
                  <a:srgbClr val="6E6B5E"/>
                </a:solidFill>
                <a:highlight>
                  <a:srgbClr val="F1F1F1"/>
                </a:highlight>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"s1 = {}, s2 = {}"</a:t>
            </a:r>
            <a:r>
              <a:rPr b="1" lang="en-GB" sz="2400">
                <a:solidFill>
                  <a:srgbClr val="6E6B5E"/>
                </a:solidFill>
                <a:highlight>
                  <a:srgbClr val="F1F1F1"/>
                </a:highlight>
                <a:latin typeface="Courier New"/>
                <a:ea typeface="Courier New"/>
                <a:cs typeface="Courier New"/>
                <a:sym typeface="Courier New"/>
              </a:rPr>
              <a:t>, s1, s2);</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pic>
        <p:nvPicPr>
          <p:cNvPr id="1214" name="Google Shape;1214;p1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8" name="Shape 1218"/>
        <p:cNvGrpSpPr/>
        <p:nvPr/>
      </p:nvGrpSpPr>
      <p:grpSpPr>
        <a:xfrm>
          <a:off x="0" y="0"/>
          <a:ext cx="0" cy="0"/>
          <a:chOff x="0" y="0"/>
          <a:chExt cx="0" cy="0"/>
        </a:xfrm>
      </p:grpSpPr>
      <p:sp>
        <p:nvSpPr>
          <p:cNvPr id="1219" name="Google Shape;1219;p161"/>
          <p:cNvSpPr txBox="1"/>
          <p:nvPr>
            <p:ph type="title"/>
          </p:nvPr>
        </p:nvSpPr>
        <p:spPr>
          <a:xfrm>
            <a:off x="311700" y="445025"/>
            <a:ext cx="2551200" cy="14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 Only Data: Copy</a:t>
            </a:r>
            <a:endParaRPr>
              <a:solidFill>
                <a:schemeClr val="lt1"/>
              </a:solidFill>
              <a:latin typeface="Merriweather"/>
              <a:ea typeface="Merriweather"/>
              <a:cs typeface="Merriweather"/>
              <a:sym typeface="Merriweather"/>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a:p>
            <a:pPr indent="0" lvl="0" marL="0" rtl="0" algn="l">
              <a:lnSpc>
                <a:spcPct val="100000"/>
              </a:lnSpc>
              <a:spcBef>
                <a:spcPts val="0"/>
              </a:spcBef>
              <a:spcAft>
                <a:spcPts val="0"/>
              </a:spcAft>
              <a:buSzPts val="3600"/>
              <a:buNone/>
            </a:pPr>
            <a:r>
              <a:t/>
            </a:r>
            <a:endParaRPr/>
          </a:p>
        </p:txBody>
      </p:sp>
      <p:sp>
        <p:nvSpPr>
          <p:cNvPr id="1220" name="Google Shape;1220;p161"/>
          <p:cNvSpPr txBox="1"/>
          <p:nvPr/>
        </p:nvSpPr>
        <p:spPr>
          <a:xfrm>
            <a:off x="2303300" y="459750"/>
            <a:ext cx="6736500" cy="2418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1B8F8B"/>
              </a:buClr>
              <a:buSzPts val="2200"/>
              <a:buFont typeface="Open Sans"/>
              <a:buChar char="●"/>
            </a:pPr>
            <a:r>
              <a:rPr lang="en-GB" sz="2200">
                <a:solidFill>
                  <a:srgbClr val="1B8F8B"/>
                </a:solidFill>
                <a:latin typeface="Open Sans"/>
                <a:ea typeface="Open Sans"/>
                <a:cs typeface="Open Sans"/>
                <a:sym typeface="Open Sans"/>
              </a:rPr>
              <a:t>We don’t have a call to clone, but x is still valid and wasn’t moved into y.</a:t>
            </a:r>
            <a:endParaRPr sz="2200">
              <a:solidFill>
                <a:srgbClr val="1B8F8B"/>
              </a:solidFill>
              <a:latin typeface="Open Sans"/>
              <a:ea typeface="Open Sans"/>
              <a:cs typeface="Open Sans"/>
              <a:sym typeface="Open Sans"/>
            </a:endParaRPr>
          </a:p>
          <a:p>
            <a:pPr indent="-368300" lvl="0" marL="457200" rtl="0" algn="l">
              <a:lnSpc>
                <a:spcPct val="115000"/>
              </a:lnSpc>
              <a:spcBef>
                <a:spcPts val="0"/>
              </a:spcBef>
              <a:spcAft>
                <a:spcPts val="0"/>
              </a:spcAft>
              <a:buClr>
                <a:srgbClr val="1B8F8B"/>
              </a:buClr>
              <a:buSzPts val="2200"/>
              <a:buFont typeface="Open Sans"/>
              <a:buChar char="●"/>
            </a:pPr>
            <a:r>
              <a:rPr lang="en-GB" sz="2200">
                <a:solidFill>
                  <a:srgbClr val="1B8F8B"/>
                </a:solidFill>
                <a:latin typeface="Open Sans"/>
                <a:ea typeface="Open Sans"/>
                <a:cs typeface="Open Sans"/>
                <a:sym typeface="Open Sans"/>
              </a:rPr>
              <a:t>Reason  such types like integers</a:t>
            </a:r>
            <a:endParaRPr sz="2200">
              <a:solidFill>
                <a:srgbClr val="1B8F8B"/>
              </a:solidFill>
              <a:latin typeface="Open Sans"/>
              <a:ea typeface="Open Sans"/>
              <a:cs typeface="Open Sans"/>
              <a:sym typeface="Open Sans"/>
            </a:endParaRPr>
          </a:p>
          <a:p>
            <a:pPr indent="-368300" lvl="0" marL="457200" rtl="0" algn="l">
              <a:lnSpc>
                <a:spcPct val="115000"/>
              </a:lnSpc>
              <a:spcBef>
                <a:spcPts val="0"/>
              </a:spcBef>
              <a:spcAft>
                <a:spcPts val="0"/>
              </a:spcAft>
              <a:buClr>
                <a:srgbClr val="1B8F8B"/>
              </a:buClr>
              <a:buSzPts val="2200"/>
              <a:buFont typeface="Roboto"/>
              <a:buChar char="●"/>
            </a:pPr>
            <a:r>
              <a:rPr lang="en-GB" sz="2200">
                <a:solidFill>
                  <a:srgbClr val="1B8F8B"/>
                </a:solidFill>
                <a:latin typeface="Open Sans"/>
                <a:ea typeface="Open Sans"/>
                <a:cs typeface="Open Sans"/>
                <a:sym typeface="Open Sans"/>
              </a:rPr>
              <a:t>have </a:t>
            </a:r>
            <a:r>
              <a:rPr b="1" lang="en-GB" sz="2200">
                <a:solidFill>
                  <a:srgbClr val="1B8F8B"/>
                </a:solidFill>
                <a:latin typeface="Open Sans"/>
                <a:ea typeface="Open Sans"/>
                <a:cs typeface="Open Sans"/>
                <a:sym typeface="Open Sans"/>
              </a:rPr>
              <a:t>known size</a:t>
            </a:r>
            <a:r>
              <a:rPr lang="en-GB" sz="2200">
                <a:solidFill>
                  <a:srgbClr val="1B8F8B"/>
                </a:solidFill>
                <a:latin typeface="Open Sans"/>
                <a:ea typeface="Open Sans"/>
                <a:cs typeface="Open Sans"/>
                <a:sym typeface="Open Sans"/>
              </a:rPr>
              <a:t> at compile time</a:t>
            </a:r>
            <a:endParaRPr sz="2200">
              <a:solidFill>
                <a:srgbClr val="1B8F8B"/>
              </a:solidFill>
              <a:latin typeface="Open Sans"/>
              <a:ea typeface="Open Sans"/>
              <a:cs typeface="Open Sans"/>
              <a:sym typeface="Open Sans"/>
            </a:endParaRPr>
          </a:p>
          <a:p>
            <a:pPr indent="-368300" lvl="0" marL="457200" rtl="0" algn="l">
              <a:lnSpc>
                <a:spcPct val="115000"/>
              </a:lnSpc>
              <a:spcBef>
                <a:spcPts val="0"/>
              </a:spcBef>
              <a:spcAft>
                <a:spcPts val="0"/>
              </a:spcAft>
              <a:buClr>
                <a:srgbClr val="1B8F8B"/>
              </a:buClr>
              <a:buSzPts val="2200"/>
              <a:buFont typeface="Roboto"/>
              <a:buChar char="●"/>
            </a:pPr>
            <a:r>
              <a:rPr lang="en-GB" sz="2200">
                <a:solidFill>
                  <a:srgbClr val="1B8F8B"/>
                </a:solidFill>
                <a:latin typeface="Open Sans"/>
                <a:ea typeface="Open Sans"/>
                <a:cs typeface="Open Sans"/>
                <a:sym typeface="Open Sans"/>
              </a:rPr>
              <a:t>are stored entirely on the </a:t>
            </a:r>
            <a:r>
              <a:rPr b="1" lang="en-GB" sz="2200">
                <a:solidFill>
                  <a:srgbClr val="1B8F8B"/>
                </a:solidFill>
                <a:latin typeface="Open Sans"/>
                <a:ea typeface="Open Sans"/>
                <a:cs typeface="Open Sans"/>
                <a:sym typeface="Open Sans"/>
              </a:rPr>
              <a:t>stack, </a:t>
            </a:r>
            <a:r>
              <a:rPr lang="en-GB" sz="2200">
                <a:solidFill>
                  <a:srgbClr val="1B8F8B"/>
                </a:solidFill>
                <a:latin typeface="Open Sans"/>
                <a:ea typeface="Open Sans"/>
                <a:cs typeface="Open Sans"/>
                <a:sym typeface="Open Sans"/>
              </a:rPr>
              <a:t>so copies are quick to make. </a:t>
            </a:r>
            <a:endParaRPr b="1" sz="2200">
              <a:solidFill>
                <a:srgbClr val="1B8F8B"/>
              </a:solidFill>
              <a:latin typeface="Open Sans"/>
              <a:ea typeface="Open Sans"/>
              <a:cs typeface="Open Sans"/>
              <a:sym typeface="Open Sans"/>
            </a:endParaRPr>
          </a:p>
        </p:txBody>
      </p:sp>
      <p:sp>
        <p:nvSpPr>
          <p:cNvPr id="1221" name="Google Shape;1221;p161"/>
          <p:cNvSpPr txBox="1"/>
          <p:nvPr/>
        </p:nvSpPr>
        <p:spPr>
          <a:xfrm>
            <a:off x="528125" y="2898150"/>
            <a:ext cx="7572600" cy="2049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  let</a:t>
            </a:r>
            <a:r>
              <a:rPr b="1" lang="en-GB" sz="2400">
                <a:solidFill>
                  <a:srgbClr val="6E6B5E"/>
                </a:solidFill>
                <a:highlight>
                  <a:srgbClr val="F1F1F1"/>
                </a:highlight>
                <a:latin typeface="Courier New"/>
                <a:ea typeface="Courier New"/>
                <a:cs typeface="Courier New"/>
                <a:sym typeface="Courier New"/>
              </a:rPr>
              <a:t> x = </a:t>
            </a:r>
            <a:r>
              <a:rPr b="1" lang="en-GB" sz="2400">
                <a:solidFill>
                  <a:srgbClr val="B65611"/>
                </a:solidFill>
                <a:latin typeface="Courier New"/>
                <a:ea typeface="Courier New"/>
                <a:cs typeface="Courier New"/>
                <a:sym typeface="Courier New"/>
              </a:rPr>
              <a:t>5</a:t>
            </a: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  let</a:t>
            </a:r>
            <a:r>
              <a:rPr b="1" lang="en-GB" sz="2400">
                <a:solidFill>
                  <a:srgbClr val="6E6B5E"/>
                </a:solidFill>
                <a:highlight>
                  <a:srgbClr val="F1F1F1"/>
                </a:highlight>
                <a:latin typeface="Courier New"/>
                <a:ea typeface="Courier New"/>
                <a:cs typeface="Courier New"/>
                <a:sym typeface="Courier New"/>
              </a:rPr>
              <a:t> y = x;</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65611"/>
                </a:solidFill>
                <a:latin typeface="Courier New"/>
                <a:ea typeface="Courier New"/>
                <a:cs typeface="Courier New"/>
                <a:sym typeface="Courier New"/>
              </a:rPr>
              <a:t>println!</a:t>
            </a:r>
            <a:r>
              <a:rPr b="1" lang="en-GB" sz="2400">
                <a:solidFill>
                  <a:srgbClr val="6E6B5E"/>
                </a:solidFill>
                <a:highlight>
                  <a:srgbClr val="F1F1F1"/>
                </a:highlight>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"x = {}, y = {}"</a:t>
            </a:r>
            <a:r>
              <a:rPr b="1" lang="en-GB" sz="2400">
                <a:solidFill>
                  <a:srgbClr val="6E6B5E"/>
                </a:solidFill>
                <a:highlight>
                  <a:srgbClr val="F1F1F1"/>
                </a:highlight>
                <a:latin typeface="Courier New"/>
                <a:ea typeface="Courier New"/>
                <a:cs typeface="Courier New"/>
                <a:sym typeface="Courier New"/>
              </a:rPr>
              <a:t>, x, y);</a:t>
            </a:r>
            <a:r>
              <a:rPr b="1" lang="en-GB" sz="2400">
                <a:solidFill>
                  <a:srgbClr val="6E6B5E"/>
                </a:solidFill>
                <a:latin typeface="Courier New"/>
                <a:ea typeface="Courier New"/>
                <a:cs typeface="Courier New"/>
                <a:sym typeface="Courier New"/>
              </a:rPr>
              <a:t>}</a:t>
            </a:r>
            <a:endParaRPr b="1" sz="2400">
              <a:solidFill>
                <a:srgbClr val="FFFFFF"/>
              </a:solidFill>
              <a:latin typeface="Merriweather"/>
              <a:ea typeface="Merriweather"/>
              <a:cs typeface="Merriweather"/>
              <a:sym typeface="Merriweather"/>
            </a:endParaRPr>
          </a:p>
        </p:txBody>
      </p:sp>
      <p:pic>
        <p:nvPicPr>
          <p:cNvPr id="1222" name="Google Shape;1222;p1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162"/>
          <p:cNvSpPr txBox="1"/>
          <p:nvPr>
            <p:ph type="title"/>
          </p:nvPr>
        </p:nvSpPr>
        <p:spPr>
          <a:xfrm>
            <a:off x="617850" y="1347700"/>
            <a:ext cx="3430500" cy="133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sz="3600"/>
              <a:t>Stack Only Data: Copy</a:t>
            </a:r>
            <a:endParaRPr/>
          </a:p>
        </p:txBody>
      </p:sp>
      <p:sp>
        <p:nvSpPr>
          <p:cNvPr id="1228" name="Google Shape;1228;p162"/>
          <p:cNvSpPr txBox="1"/>
          <p:nvPr>
            <p:ph idx="2" type="body"/>
          </p:nvPr>
        </p:nvSpPr>
        <p:spPr>
          <a:xfrm rot="-230">
            <a:off x="4566200" y="-885875"/>
            <a:ext cx="4486500" cy="588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300"/>
              <a:buFont typeface="Arial"/>
              <a:buNone/>
            </a:pPr>
            <a:r>
              <a:t/>
            </a:r>
            <a:endParaRPr>
              <a:latin typeface="Roboto"/>
              <a:ea typeface="Roboto"/>
              <a:cs typeface="Roboto"/>
              <a:sym typeface="Roboto"/>
            </a:endParaRPr>
          </a:p>
          <a:p>
            <a:pPr indent="0" lvl="0" marL="0" rtl="0" algn="ctr">
              <a:lnSpc>
                <a:spcPct val="100000"/>
              </a:lnSpc>
              <a:spcBef>
                <a:spcPts val="1600"/>
              </a:spcBef>
              <a:spcAft>
                <a:spcPts val="0"/>
              </a:spcAft>
              <a:buClr>
                <a:srgbClr val="000000"/>
              </a:buClr>
              <a:buSzPts val="1300"/>
              <a:buFont typeface="Arial"/>
              <a:buNone/>
            </a:pPr>
            <a:r>
              <a:t/>
            </a:r>
            <a:endParaRPr>
              <a:latin typeface="Roboto"/>
              <a:ea typeface="Roboto"/>
              <a:cs typeface="Roboto"/>
              <a:sym typeface="Roboto"/>
            </a:endParaRPr>
          </a:p>
          <a:p>
            <a:pPr indent="0" lvl="0" marL="0" rtl="0" algn="ctr">
              <a:lnSpc>
                <a:spcPct val="100000"/>
              </a:lnSpc>
              <a:spcBef>
                <a:spcPts val="1600"/>
              </a:spcBef>
              <a:spcAft>
                <a:spcPts val="0"/>
              </a:spcAft>
              <a:buClr>
                <a:srgbClr val="000000"/>
              </a:buClr>
              <a:buSzPts val="1300"/>
              <a:buFont typeface="Arial"/>
              <a:buNone/>
            </a:pPr>
            <a:r>
              <a:rPr lang="en-GB">
                <a:latin typeface="Roboto"/>
                <a:ea typeface="Roboto"/>
                <a:cs typeface="Roboto"/>
                <a:sym typeface="Roboto"/>
              </a:rPr>
              <a:t>So what types are Copy?</a:t>
            </a:r>
            <a:endParaRPr>
              <a:latin typeface="Roboto"/>
              <a:ea typeface="Roboto"/>
              <a:cs typeface="Roboto"/>
              <a:sym typeface="Roboto"/>
            </a:endParaRPr>
          </a:p>
          <a:p>
            <a:pPr indent="-342900" lvl="0" marL="457200" rtl="0" algn="l">
              <a:spcBef>
                <a:spcPts val="1600"/>
              </a:spcBef>
              <a:spcAft>
                <a:spcPts val="0"/>
              </a:spcAft>
              <a:buClr>
                <a:schemeClr val="lt1"/>
              </a:buClr>
              <a:buSzPts val="1800"/>
              <a:buFont typeface="Roboto"/>
              <a:buChar char="●"/>
            </a:pPr>
            <a:r>
              <a:rPr lang="en-GB">
                <a:latin typeface="Roboto"/>
                <a:ea typeface="Roboto"/>
                <a:cs typeface="Roboto"/>
                <a:sym typeface="Roboto"/>
              </a:rPr>
              <a:t>All integer</a:t>
            </a:r>
            <a:endParaRPr>
              <a:latin typeface="Roboto"/>
              <a:ea typeface="Roboto"/>
              <a:cs typeface="Roboto"/>
              <a:sym typeface="Roboto"/>
            </a:endParaRPr>
          </a:p>
          <a:p>
            <a:pPr indent="-342900" lvl="0" marL="457200" rtl="0" algn="l">
              <a:lnSpc>
                <a:spcPct val="150000"/>
              </a:lnSpc>
              <a:spcBef>
                <a:spcPts val="1600"/>
              </a:spcBef>
              <a:spcAft>
                <a:spcPts val="0"/>
              </a:spcAft>
              <a:buClr>
                <a:schemeClr val="lt1"/>
              </a:buClr>
              <a:buSzPts val="1800"/>
              <a:buFont typeface="Roboto"/>
              <a:buChar char="●"/>
            </a:pPr>
            <a:r>
              <a:rPr lang="en-GB">
                <a:latin typeface="Roboto"/>
                <a:ea typeface="Roboto"/>
                <a:cs typeface="Roboto"/>
                <a:sym typeface="Roboto"/>
              </a:rPr>
              <a:t>Boolean</a:t>
            </a:r>
            <a:endParaRPr>
              <a:latin typeface="Roboto"/>
              <a:ea typeface="Roboto"/>
              <a:cs typeface="Roboto"/>
              <a:sym typeface="Roboto"/>
            </a:endParaRPr>
          </a:p>
          <a:p>
            <a:pPr indent="-342900" lvl="0" marL="457200" rtl="0" algn="l">
              <a:lnSpc>
                <a:spcPct val="150000"/>
              </a:lnSpc>
              <a:spcBef>
                <a:spcPts val="1600"/>
              </a:spcBef>
              <a:spcAft>
                <a:spcPts val="0"/>
              </a:spcAft>
              <a:buClr>
                <a:schemeClr val="lt1"/>
              </a:buClr>
              <a:buSzPts val="1800"/>
              <a:buFont typeface="Roboto"/>
              <a:buChar char="●"/>
            </a:pPr>
            <a:r>
              <a:rPr lang="en-GB">
                <a:latin typeface="Roboto"/>
                <a:ea typeface="Roboto"/>
                <a:cs typeface="Roboto"/>
                <a:sym typeface="Roboto"/>
              </a:rPr>
              <a:t>All floating point</a:t>
            </a:r>
            <a:endParaRPr>
              <a:latin typeface="Roboto"/>
              <a:ea typeface="Roboto"/>
              <a:cs typeface="Roboto"/>
              <a:sym typeface="Roboto"/>
            </a:endParaRPr>
          </a:p>
          <a:p>
            <a:pPr indent="-342900" lvl="0" marL="457200" rtl="0" algn="l">
              <a:lnSpc>
                <a:spcPct val="150000"/>
              </a:lnSpc>
              <a:spcBef>
                <a:spcPts val="1600"/>
              </a:spcBef>
              <a:spcAft>
                <a:spcPts val="0"/>
              </a:spcAft>
              <a:buClr>
                <a:schemeClr val="lt1"/>
              </a:buClr>
              <a:buSzPts val="1800"/>
              <a:buFont typeface="Roboto"/>
              <a:buChar char="●"/>
            </a:pPr>
            <a:r>
              <a:rPr lang="en-GB">
                <a:latin typeface="Roboto"/>
                <a:ea typeface="Roboto"/>
                <a:cs typeface="Roboto"/>
                <a:sym typeface="Roboto"/>
              </a:rPr>
              <a:t>Character</a:t>
            </a:r>
            <a:endParaRPr>
              <a:latin typeface="Roboto"/>
              <a:ea typeface="Roboto"/>
              <a:cs typeface="Roboto"/>
              <a:sym typeface="Roboto"/>
            </a:endParaRPr>
          </a:p>
          <a:p>
            <a:pPr indent="-342900" lvl="0" marL="457200" rtl="0" algn="l">
              <a:lnSpc>
                <a:spcPct val="150000"/>
              </a:lnSpc>
              <a:spcBef>
                <a:spcPts val="1600"/>
              </a:spcBef>
              <a:spcAft>
                <a:spcPts val="0"/>
              </a:spcAft>
              <a:buClr>
                <a:schemeClr val="lt1"/>
              </a:buClr>
              <a:buSzPts val="1800"/>
              <a:buFont typeface="Roboto"/>
              <a:buChar char="●"/>
            </a:pPr>
            <a:r>
              <a:rPr lang="en-GB">
                <a:latin typeface="Roboto"/>
                <a:ea typeface="Roboto"/>
                <a:cs typeface="Roboto"/>
                <a:sym typeface="Roboto"/>
              </a:rPr>
              <a:t>Tuples, if they contain types that are also Copy. i.e</a:t>
            </a:r>
            <a:endParaRPr>
              <a:latin typeface="Roboto"/>
              <a:ea typeface="Roboto"/>
              <a:cs typeface="Roboto"/>
              <a:sym typeface="Roboto"/>
            </a:endParaRPr>
          </a:p>
          <a:p>
            <a:pPr indent="-342900" lvl="2" marL="1371600" rtl="0" algn="l">
              <a:lnSpc>
                <a:spcPct val="100000"/>
              </a:lnSpc>
              <a:spcBef>
                <a:spcPts val="1600"/>
              </a:spcBef>
              <a:spcAft>
                <a:spcPts val="0"/>
              </a:spcAft>
              <a:buClr>
                <a:schemeClr val="lt1"/>
              </a:buClr>
              <a:buSzPts val="1800"/>
              <a:buFont typeface="Roboto"/>
              <a:buChar char="■"/>
            </a:pPr>
            <a:r>
              <a:rPr lang="en-GB" sz="1800">
                <a:latin typeface="Roboto"/>
                <a:ea typeface="Roboto"/>
                <a:cs typeface="Roboto"/>
                <a:sym typeface="Roboto"/>
              </a:rPr>
              <a:t>(i32, i32) is Copy, </a:t>
            </a:r>
            <a:endParaRPr sz="1800">
              <a:latin typeface="Roboto"/>
              <a:ea typeface="Roboto"/>
              <a:cs typeface="Roboto"/>
              <a:sym typeface="Roboto"/>
            </a:endParaRPr>
          </a:p>
          <a:p>
            <a:pPr indent="-342900" lvl="2" marL="1371600" rtl="0" algn="l">
              <a:lnSpc>
                <a:spcPct val="100000"/>
              </a:lnSpc>
              <a:spcBef>
                <a:spcPts val="1600"/>
              </a:spcBef>
              <a:spcAft>
                <a:spcPts val="1600"/>
              </a:spcAft>
              <a:buClr>
                <a:schemeClr val="lt1"/>
              </a:buClr>
              <a:buSzPts val="1800"/>
              <a:buFont typeface="Roboto"/>
              <a:buChar char="■"/>
            </a:pPr>
            <a:r>
              <a:rPr lang="en-GB" sz="1800">
                <a:latin typeface="Roboto"/>
                <a:ea typeface="Roboto"/>
                <a:cs typeface="Roboto"/>
                <a:sym typeface="Roboto"/>
              </a:rPr>
              <a:t>(i32, String) is not.</a:t>
            </a:r>
            <a:endParaRPr sz="1800">
              <a:latin typeface="Roboto"/>
              <a:ea typeface="Roboto"/>
              <a:cs typeface="Roboto"/>
              <a:sym typeface="Roboto"/>
            </a:endParaRPr>
          </a:p>
        </p:txBody>
      </p:sp>
      <p:cxnSp>
        <p:nvCxnSpPr>
          <p:cNvPr id="1229" name="Google Shape;1229;p162"/>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230" name="Google Shape;1230;p1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163"/>
          <p:cNvSpPr txBox="1"/>
          <p:nvPr>
            <p:ph type="title"/>
          </p:nvPr>
        </p:nvSpPr>
        <p:spPr>
          <a:xfrm>
            <a:off x="617850" y="1347700"/>
            <a:ext cx="3430500" cy="1335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sz="3600"/>
              <a:t>Ownership &amp; Function</a:t>
            </a:r>
            <a:endParaRPr sz="3600"/>
          </a:p>
        </p:txBody>
      </p:sp>
      <p:cxnSp>
        <p:nvCxnSpPr>
          <p:cNvPr id="1236" name="Google Shape;1236;p163"/>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1237" name="Google Shape;1237;p1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16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Ownership &amp; Function</a:t>
            </a:r>
            <a:endParaRPr b="0" sz="2800">
              <a:solidFill>
                <a:schemeClr val="lt1"/>
              </a:solidFill>
              <a:latin typeface="Roboto"/>
              <a:ea typeface="Roboto"/>
              <a:cs typeface="Roboto"/>
              <a:sym typeface="Roboto"/>
            </a:endParaRPr>
          </a:p>
          <a:p>
            <a:pPr indent="0" lvl="0" marL="0" rtl="0" algn="l">
              <a:spcBef>
                <a:spcPts val="0"/>
              </a:spcBef>
              <a:spcAft>
                <a:spcPts val="0"/>
              </a:spcAft>
              <a:buSzPts val="2800"/>
              <a:buNone/>
            </a:pPr>
            <a:r>
              <a:t/>
            </a:r>
            <a:endParaRPr/>
          </a:p>
        </p:txBody>
      </p:sp>
      <p:sp>
        <p:nvSpPr>
          <p:cNvPr id="1243" name="Google Shape;1243;p164"/>
          <p:cNvSpPr txBox="1"/>
          <p:nvPr/>
        </p:nvSpPr>
        <p:spPr>
          <a:xfrm>
            <a:off x="286450" y="1337125"/>
            <a:ext cx="8520600" cy="33873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1B8F8B"/>
              </a:buClr>
              <a:buSzPts val="2400"/>
              <a:buFont typeface="Open Sans"/>
              <a:buChar char="●"/>
            </a:pPr>
            <a:r>
              <a:rPr b="1" lang="en-GB" sz="2400">
                <a:solidFill>
                  <a:srgbClr val="1B8F8B"/>
                </a:solidFill>
                <a:latin typeface="Open Sans"/>
                <a:ea typeface="Open Sans"/>
                <a:cs typeface="Open Sans"/>
                <a:sym typeface="Open Sans"/>
              </a:rPr>
              <a:t>The concept of ownership in a function is as same as the assigning a value to  a variable.</a:t>
            </a:r>
            <a:endParaRPr b="1" sz="2400">
              <a:solidFill>
                <a:srgbClr val="1B8F8B"/>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b="1" sz="2400">
              <a:solidFill>
                <a:srgbClr val="1B8F8B"/>
              </a:solidFill>
              <a:latin typeface="Open Sans"/>
              <a:ea typeface="Open Sans"/>
              <a:cs typeface="Open Sans"/>
              <a:sym typeface="Open Sans"/>
            </a:endParaRPr>
          </a:p>
          <a:p>
            <a:pPr indent="-381000" lvl="0" marL="457200" rtl="0" algn="l">
              <a:lnSpc>
                <a:spcPct val="115000"/>
              </a:lnSpc>
              <a:spcBef>
                <a:spcPts val="0"/>
              </a:spcBef>
              <a:spcAft>
                <a:spcPts val="0"/>
              </a:spcAft>
              <a:buClr>
                <a:srgbClr val="1B8F8B"/>
              </a:buClr>
              <a:buSzPts val="2400"/>
              <a:buFont typeface="Open Sans"/>
              <a:buChar char="●"/>
            </a:pPr>
            <a:r>
              <a:rPr b="1" lang="en-GB" sz="2400">
                <a:solidFill>
                  <a:srgbClr val="1B8F8B"/>
                </a:solidFill>
                <a:latin typeface="Open Sans"/>
                <a:ea typeface="Open Sans"/>
                <a:cs typeface="Open Sans"/>
                <a:sym typeface="Open Sans"/>
              </a:rPr>
              <a:t>Assigning a value to a function will take it ownership and you would not be able to reuse it</a:t>
            </a:r>
            <a:endParaRPr b="1" sz="2400">
              <a:solidFill>
                <a:srgbClr val="666666"/>
              </a:solidFill>
              <a:latin typeface="Open Sans"/>
              <a:ea typeface="Open Sans"/>
              <a:cs typeface="Open Sans"/>
              <a:sym typeface="Open Sans"/>
            </a:endParaRPr>
          </a:p>
        </p:txBody>
      </p:sp>
      <p:pic>
        <p:nvPicPr>
          <p:cNvPr id="1244" name="Google Shape;1244;p1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165"/>
          <p:cNvSpPr txBox="1"/>
          <p:nvPr>
            <p:ph type="title"/>
          </p:nvPr>
        </p:nvSpPr>
        <p:spPr>
          <a:xfrm>
            <a:off x="311700" y="312025"/>
            <a:ext cx="8520600" cy="70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lang="en-GB"/>
              <a:t>Ownership &amp; Function</a:t>
            </a:r>
            <a:endParaRPr/>
          </a:p>
        </p:txBody>
      </p:sp>
      <p:sp>
        <p:nvSpPr>
          <p:cNvPr id="1250" name="Google Shape;1250;p165"/>
          <p:cNvSpPr txBox="1"/>
          <p:nvPr/>
        </p:nvSpPr>
        <p:spPr>
          <a:xfrm>
            <a:off x="212225" y="1087525"/>
            <a:ext cx="8673000" cy="3767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main</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takes_ownership(s);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x = </a:t>
            </a:r>
            <a:r>
              <a:rPr b="1" lang="en-GB" sz="2000">
                <a:solidFill>
                  <a:srgbClr val="B65611"/>
                </a:solidFill>
                <a:latin typeface="Courier New"/>
                <a:ea typeface="Courier New"/>
                <a:cs typeface="Courier New"/>
                <a:sym typeface="Courier New"/>
              </a:rPr>
              <a:t>5</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makes_copy(x);</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takes_ownership</a:t>
            </a:r>
            <a:r>
              <a:rPr b="1" lang="en-GB" sz="2000">
                <a:solidFill>
                  <a:srgbClr val="6E6B5E"/>
                </a:solidFill>
                <a:highlight>
                  <a:srgbClr val="F1F1F1"/>
                </a:highlight>
                <a:latin typeface="Courier New"/>
                <a:ea typeface="Courier New"/>
                <a:cs typeface="Courier New"/>
                <a:sym typeface="Courier New"/>
              </a:rPr>
              <a:t>(some_string: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65611"/>
                </a:solidFill>
                <a:latin typeface="Courier New"/>
                <a:ea typeface="Courier New"/>
                <a:cs typeface="Courier New"/>
                <a:sym typeface="Courier New"/>
              </a:rPr>
              <a:t>println!</a:t>
            </a:r>
            <a:r>
              <a:rPr b="1" lang="en-GB" sz="2000">
                <a:solidFill>
                  <a:srgbClr val="6E6B5E"/>
                </a:solidFill>
                <a:highlight>
                  <a:srgbClr val="F1F1F1"/>
                </a:highlight>
                <a:latin typeface="Courier New"/>
                <a:ea typeface="Courier New"/>
                <a:cs typeface="Courier New"/>
                <a:sym typeface="Courier New"/>
              </a:rPr>
              <a:t>(</a:t>
            </a:r>
            <a:r>
              <a:rPr b="1" lang="en-GB" sz="2000">
                <a:solidFill>
                  <a:srgbClr val="60AC39"/>
                </a:solidFill>
                <a:latin typeface="Courier New"/>
                <a:ea typeface="Courier New"/>
                <a:cs typeface="Courier New"/>
                <a:sym typeface="Courier New"/>
              </a:rPr>
              <a:t>"{}"</a:t>
            </a:r>
            <a:r>
              <a:rPr b="1" lang="en-GB" sz="2000">
                <a:solidFill>
                  <a:srgbClr val="6E6B5E"/>
                </a:solidFill>
                <a:highlight>
                  <a:srgbClr val="F1F1F1"/>
                </a:highlight>
                <a:latin typeface="Courier New"/>
                <a:ea typeface="Courier New"/>
                <a:cs typeface="Courier New"/>
                <a:sym typeface="Courier New"/>
              </a:rPr>
              <a:t>, some_string);</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makes_copy</a:t>
            </a:r>
            <a:r>
              <a:rPr b="1" lang="en-GB" sz="2000">
                <a:solidFill>
                  <a:srgbClr val="6E6B5E"/>
                </a:solidFill>
                <a:highlight>
                  <a:srgbClr val="F1F1F1"/>
                </a:highlight>
                <a:latin typeface="Courier New"/>
                <a:ea typeface="Courier New"/>
                <a:cs typeface="Courier New"/>
                <a:sym typeface="Courier New"/>
              </a:rPr>
              <a:t>(some_integer: </a:t>
            </a:r>
            <a:r>
              <a:rPr b="1" lang="en-GB" sz="2000">
                <a:solidFill>
                  <a:srgbClr val="B65611"/>
                </a:solidFill>
                <a:latin typeface="Courier New"/>
                <a:ea typeface="Courier New"/>
                <a:cs typeface="Courier New"/>
                <a:sym typeface="Courier New"/>
              </a:rPr>
              <a:t>i32</a:t>
            </a:r>
            <a:r>
              <a:rPr b="1" lang="en-GB" sz="2000">
                <a:solidFill>
                  <a:srgbClr val="6E6B5E"/>
                </a:solidFill>
                <a:highlight>
                  <a:srgbClr val="F1F1F1"/>
                </a:highlight>
                <a:latin typeface="Courier New"/>
                <a:ea typeface="Courier New"/>
                <a:cs typeface="Courier New"/>
                <a:sym typeface="Courier New"/>
              </a:rPr>
              <a:t>) {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65611"/>
                </a:solidFill>
                <a:latin typeface="Courier New"/>
                <a:ea typeface="Courier New"/>
                <a:cs typeface="Courier New"/>
                <a:sym typeface="Courier New"/>
              </a:rPr>
              <a:t>println!</a:t>
            </a:r>
            <a:r>
              <a:rPr b="1" lang="en-GB" sz="2000">
                <a:solidFill>
                  <a:srgbClr val="6E6B5E"/>
                </a:solidFill>
                <a:highlight>
                  <a:srgbClr val="F1F1F1"/>
                </a:highlight>
                <a:latin typeface="Courier New"/>
                <a:ea typeface="Courier New"/>
                <a:cs typeface="Courier New"/>
                <a:sym typeface="Courier New"/>
              </a:rPr>
              <a:t>(</a:t>
            </a:r>
            <a:r>
              <a:rPr b="1" lang="en-GB" sz="2000">
                <a:solidFill>
                  <a:srgbClr val="60AC39"/>
                </a:solidFill>
                <a:latin typeface="Courier New"/>
                <a:ea typeface="Courier New"/>
                <a:cs typeface="Courier New"/>
                <a:sym typeface="Courier New"/>
              </a:rPr>
              <a:t>"{}"</a:t>
            </a:r>
            <a:r>
              <a:rPr b="1" lang="en-GB" sz="2000">
                <a:solidFill>
                  <a:srgbClr val="6E6B5E"/>
                </a:solidFill>
                <a:highlight>
                  <a:srgbClr val="F1F1F1"/>
                </a:highlight>
                <a:latin typeface="Courier New"/>
                <a:ea typeface="Courier New"/>
                <a:cs typeface="Courier New"/>
                <a:sym typeface="Courier New"/>
              </a:rPr>
              <a:t>, some_integer);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B854D4"/>
              </a:solidFill>
              <a:latin typeface="Courier New"/>
              <a:ea typeface="Courier New"/>
              <a:cs typeface="Courier New"/>
              <a:sym typeface="Courier New"/>
            </a:endParaRPr>
          </a:p>
        </p:txBody>
      </p:sp>
      <p:pic>
        <p:nvPicPr>
          <p:cNvPr id="1251" name="Google Shape;1251;p1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5" name="Shape 1255"/>
        <p:cNvGrpSpPr/>
        <p:nvPr/>
      </p:nvGrpSpPr>
      <p:grpSpPr>
        <a:xfrm>
          <a:off x="0" y="0"/>
          <a:ext cx="0" cy="0"/>
          <a:chOff x="0" y="0"/>
          <a:chExt cx="0" cy="0"/>
        </a:xfrm>
      </p:grpSpPr>
      <p:sp>
        <p:nvSpPr>
          <p:cNvPr id="1256" name="Google Shape;1256;p166"/>
          <p:cNvSpPr txBox="1"/>
          <p:nvPr>
            <p:ph idx="4294967295" type="title"/>
          </p:nvPr>
        </p:nvSpPr>
        <p:spPr>
          <a:xfrm>
            <a:off x="311725" y="1961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3600">
                <a:solidFill>
                  <a:srgbClr val="434343"/>
                </a:solidFill>
                <a:latin typeface="PT Sans Narrow"/>
                <a:ea typeface="PT Sans Narrow"/>
                <a:cs typeface="PT Sans Narrow"/>
                <a:sym typeface="PT Sans Narrow"/>
              </a:rPr>
              <a:t>Ownership &amp; Function</a:t>
            </a:r>
            <a:endParaRPr b="1"/>
          </a:p>
        </p:txBody>
      </p:sp>
      <p:sp>
        <p:nvSpPr>
          <p:cNvPr id="1257" name="Google Shape;1257;p166"/>
          <p:cNvSpPr txBox="1"/>
          <p:nvPr>
            <p:ph idx="4294967295" type="title"/>
          </p:nvPr>
        </p:nvSpPr>
        <p:spPr>
          <a:xfrm>
            <a:off x="159300" y="1138225"/>
            <a:ext cx="8673000" cy="3072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    takes_ownership(s);             </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x = </a:t>
            </a:r>
            <a:r>
              <a:rPr b="1" lang="en-GB" sz="2400">
                <a:solidFill>
                  <a:srgbClr val="B65611"/>
                </a:solidFill>
                <a:latin typeface="Courier New"/>
                <a:ea typeface="Courier New"/>
                <a:cs typeface="Courier New"/>
                <a:sym typeface="Courier New"/>
              </a:rPr>
              <a:t>5</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    makes_copy(x);</a:t>
            </a:r>
            <a:endParaRPr b="1" sz="2400">
              <a:solidFill>
                <a:srgbClr val="6E6B5E"/>
              </a:solidFill>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latin typeface="Courier New"/>
                <a:ea typeface="Courier New"/>
                <a:cs typeface="Courier New"/>
                <a:sym typeface="Courier New"/>
              </a:rPr>
              <a:t>}</a:t>
            </a:r>
            <a:r>
              <a:rPr b="1" lang="en-GB" sz="2400">
                <a:solidFill>
                  <a:srgbClr val="6E6B5E"/>
                </a:solidFill>
                <a:highlight>
                  <a:srgbClr val="F1F1F1"/>
                </a:highlight>
                <a:latin typeface="Courier New"/>
                <a:ea typeface="Courier New"/>
                <a:cs typeface="Courier New"/>
                <a:sym typeface="Courier New"/>
              </a:rPr>
              <a:t> </a:t>
            </a:r>
            <a:endParaRPr b="1" sz="2000">
              <a:solidFill>
                <a:srgbClr val="B854D4"/>
              </a:solidFill>
              <a:latin typeface="Courier New"/>
              <a:ea typeface="Courier New"/>
              <a:cs typeface="Courier New"/>
              <a:sym typeface="Courier New"/>
            </a:endParaRPr>
          </a:p>
        </p:txBody>
      </p:sp>
      <p:sp>
        <p:nvSpPr>
          <p:cNvPr id="1258" name="Google Shape;1258;p166"/>
          <p:cNvSpPr/>
          <p:nvPr/>
        </p:nvSpPr>
        <p:spPr>
          <a:xfrm>
            <a:off x="5247975" y="1290725"/>
            <a:ext cx="3279900" cy="431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a:t>
            </a:r>
            <a:r>
              <a:rPr b="0" i="0" lang="en-GB" sz="2400" u="none" cap="none" strike="noStrike">
                <a:latin typeface="Roboto"/>
                <a:ea typeface="Roboto"/>
                <a:cs typeface="Roboto"/>
                <a:sym typeface="Roboto"/>
              </a:rPr>
              <a:t> comes into scope</a:t>
            </a:r>
            <a:endParaRPr b="0" i="0" sz="2400" u="none" cap="none" strike="noStrike">
              <a:latin typeface="Roboto"/>
              <a:ea typeface="Roboto"/>
              <a:cs typeface="Roboto"/>
              <a:sym typeface="Roboto"/>
            </a:endParaRPr>
          </a:p>
        </p:txBody>
      </p:sp>
      <p:sp>
        <p:nvSpPr>
          <p:cNvPr id="1259" name="Google Shape;1259;p166"/>
          <p:cNvSpPr/>
          <p:nvPr/>
        </p:nvSpPr>
        <p:spPr>
          <a:xfrm>
            <a:off x="5101275" y="1766275"/>
            <a:ext cx="146700" cy="227700"/>
          </a:xfrm>
          <a:prstGeom prst="down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166"/>
          <p:cNvSpPr/>
          <p:nvPr/>
        </p:nvSpPr>
        <p:spPr>
          <a:xfrm>
            <a:off x="6018875" y="958950"/>
            <a:ext cx="2919900" cy="2751900"/>
          </a:xfrm>
          <a:prstGeom prst="rect">
            <a:avLst/>
          </a:prstGeom>
          <a:solidFill>
            <a:schemeClr val="dk1"/>
          </a:solidFill>
          <a:ln cap="flat" cmpd="sng" w="9525">
            <a:solidFill>
              <a:schemeClr val="dk1"/>
            </a:solidFill>
            <a:prstDash val="solid"/>
            <a:round/>
            <a:headEnd len="sm" w="sm" type="none"/>
            <a:tailEnd len="sm" w="sm" type="none"/>
          </a:ln>
          <a:effectLst>
            <a:outerShdw blurRad="57150" rotWithShape="0" algn="bl" dir="5400000" dist="19050">
              <a:srgbClr val="000000">
                <a:alpha val="498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a:t>
            </a:r>
            <a:r>
              <a:rPr b="0" i="0" lang="en-GB" sz="2400" u="none" cap="none" strike="noStrike">
                <a:latin typeface="Roboto"/>
                <a:ea typeface="Roboto"/>
                <a:cs typeface="Roboto"/>
                <a:sym typeface="Roboto"/>
              </a:rPr>
              <a:t> value moves into the function</a:t>
            </a:r>
            <a:endParaRPr b="0" i="0" sz="2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“takes_ownership()</a:t>
            </a:r>
            <a:r>
              <a:rPr b="0" i="0" lang="en-GB" sz="2400" u="none" cap="none" strike="noStrike">
                <a:latin typeface="Roboto"/>
                <a:ea typeface="Roboto"/>
                <a:cs typeface="Roboto"/>
                <a:sym typeface="Roboto"/>
              </a:rPr>
              <a:t>”</a:t>
            </a:r>
            <a:endParaRPr b="0" i="0" sz="2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...and so is no longer valid after this</a:t>
            </a:r>
            <a:endParaRPr b="0" i="0" sz="2400" u="none" cap="none" strike="noStrike">
              <a:latin typeface="Roboto"/>
              <a:ea typeface="Roboto"/>
              <a:cs typeface="Roboto"/>
              <a:sym typeface="Roboto"/>
            </a:endParaRPr>
          </a:p>
        </p:txBody>
      </p:sp>
      <p:sp>
        <p:nvSpPr>
          <p:cNvPr id="1261" name="Google Shape;1261;p166"/>
          <p:cNvSpPr/>
          <p:nvPr/>
        </p:nvSpPr>
        <p:spPr>
          <a:xfrm>
            <a:off x="3255600" y="2807975"/>
            <a:ext cx="2116200" cy="1773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66"/>
          <p:cNvSpPr/>
          <p:nvPr/>
        </p:nvSpPr>
        <p:spPr>
          <a:xfrm>
            <a:off x="5371925" y="2470600"/>
            <a:ext cx="2844900" cy="825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“x”</a:t>
            </a:r>
            <a:r>
              <a:rPr b="0" i="0" lang="en-GB" sz="2400" u="none" cap="none" strike="noStrike">
                <a:latin typeface="Roboto"/>
                <a:ea typeface="Roboto"/>
                <a:cs typeface="Roboto"/>
                <a:sym typeface="Roboto"/>
              </a:rPr>
              <a:t> comes into scope</a:t>
            </a:r>
            <a:endParaRPr b="0" i="0" sz="2400" u="none" cap="none" strike="noStrike">
              <a:latin typeface="Roboto"/>
              <a:ea typeface="Roboto"/>
              <a:cs typeface="Roboto"/>
              <a:sym typeface="Roboto"/>
            </a:endParaRPr>
          </a:p>
        </p:txBody>
      </p:sp>
      <p:sp>
        <p:nvSpPr>
          <p:cNvPr id="1263" name="Google Shape;1263;p166"/>
          <p:cNvSpPr/>
          <p:nvPr/>
        </p:nvSpPr>
        <p:spPr>
          <a:xfrm>
            <a:off x="4441475" y="2622950"/>
            <a:ext cx="4053600" cy="1995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“x”</a:t>
            </a:r>
            <a:r>
              <a:rPr b="0" i="0" lang="en-GB" sz="2400" u="none" cap="none" strike="noStrike">
                <a:latin typeface="Roboto"/>
                <a:ea typeface="Roboto"/>
                <a:cs typeface="Roboto"/>
                <a:sym typeface="Roboto"/>
              </a:rPr>
              <a:t> would move into the function </a:t>
            </a:r>
            <a:endParaRPr b="0" i="0" sz="2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makes_copy()</a:t>
            </a:r>
            <a:endParaRPr b="0" i="0" sz="2400" u="none" cap="none" strike="noStrike">
              <a:highlight>
                <a:srgbClr val="D9D9D9"/>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but i32 is </a:t>
            </a:r>
            <a:r>
              <a:rPr b="1" i="0" lang="en-GB" sz="2400" u="none" cap="none" strike="noStrike">
                <a:latin typeface="Roboto"/>
                <a:ea typeface="Roboto"/>
                <a:cs typeface="Roboto"/>
                <a:sym typeface="Roboto"/>
              </a:rPr>
              <a:t>“Copy”</a:t>
            </a:r>
            <a:r>
              <a:rPr b="0" i="0" lang="en-GB" sz="2400" u="none" cap="none" strike="noStrike">
                <a:latin typeface="Roboto"/>
                <a:ea typeface="Roboto"/>
                <a:cs typeface="Roboto"/>
                <a:sym typeface="Roboto"/>
              </a:rPr>
              <a:t>, so can be</a:t>
            </a:r>
            <a:endParaRPr b="0" i="0" sz="2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used afterwards</a:t>
            </a:r>
            <a:endParaRPr b="0" i="0" sz="2400" u="none" cap="none" strike="noStrike">
              <a:highlight>
                <a:srgbClr val="F1F1F1"/>
              </a:highlight>
              <a:latin typeface="Courier New"/>
              <a:ea typeface="Courier New"/>
              <a:cs typeface="Courier New"/>
              <a:sym typeface="Courier New"/>
            </a:endParaRPr>
          </a:p>
        </p:txBody>
      </p:sp>
      <p:sp>
        <p:nvSpPr>
          <p:cNvPr id="1264" name="Google Shape;1264;p166"/>
          <p:cNvSpPr/>
          <p:nvPr/>
        </p:nvSpPr>
        <p:spPr>
          <a:xfrm>
            <a:off x="3510025" y="3200600"/>
            <a:ext cx="1062000" cy="227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66"/>
          <p:cNvSpPr/>
          <p:nvPr/>
        </p:nvSpPr>
        <p:spPr>
          <a:xfrm>
            <a:off x="4441475" y="2415650"/>
            <a:ext cx="1577400" cy="2073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66"/>
          <p:cNvSpPr/>
          <p:nvPr/>
        </p:nvSpPr>
        <p:spPr>
          <a:xfrm>
            <a:off x="480775" y="3483150"/>
            <a:ext cx="1023300" cy="227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66"/>
          <p:cNvSpPr/>
          <p:nvPr/>
        </p:nvSpPr>
        <p:spPr>
          <a:xfrm>
            <a:off x="1504200" y="3316475"/>
            <a:ext cx="6817500" cy="825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a:t>
            </a:r>
            <a:r>
              <a:rPr b="0" i="0" lang="en-GB" sz="2400" u="none" cap="none" strike="noStrike">
                <a:highlight>
                  <a:srgbClr val="D9D9D9"/>
                </a:highlight>
                <a:latin typeface="Roboto"/>
                <a:ea typeface="Roboto"/>
                <a:cs typeface="Roboto"/>
                <a:sym typeface="Roboto"/>
              </a:rPr>
              <a:t>x</a:t>
            </a:r>
            <a:r>
              <a:rPr b="0" i="0" lang="en-GB" sz="2400" u="none" cap="none" strike="noStrike">
                <a:latin typeface="Roboto"/>
                <a:ea typeface="Roboto"/>
                <a:cs typeface="Roboto"/>
                <a:sym typeface="Roboto"/>
              </a:rPr>
              <a:t> goes out of scope, then </a:t>
            </a:r>
            <a:r>
              <a:rPr b="0" i="0" lang="en-GB" sz="2400" u="none" cap="none" strike="noStrike">
                <a:highlight>
                  <a:srgbClr val="D9D9D9"/>
                </a:highlight>
                <a:latin typeface="Roboto"/>
                <a:ea typeface="Roboto"/>
                <a:cs typeface="Roboto"/>
                <a:sym typeface="Roboto"/>
              </a:rPr>
              <a:t>s</a:t>
            </a:r>
            <a:r>
              <a:rPr b="0" i="0" lang="en-GB" sz="2400" u="none" cap="none" strike="noStrike">
                <a:latin typeface="Roboto"/>
                <a:ea typeface="Roboto"/>
                <a:cs typeface="Roboto"/>
                <a:sym typeface="Roboto"/>
              </a:rPr>
              <a:t>. But because </a:t>
            </a:r>
            <a:r>
              <a:rPr b="0" i="0" lang="en-GB" sz="2400" u="none" cap="none" strike="noStrike">
                <a:highlight>
                  <a:srgbClr val="D9D9D9"/>
                </a:highlight>
                <a:latin typeface="Roboto"/>
                <a:ea typeface="Roboto"/>
                <a:cs typeface="Roboto"/>
                <a:sym typeface="Roboto"/>
              </a:rPr>
              <a:t>s</a:t>
            </a:r>
            <a:r>
              <a:rPr b="0" i="0" lang="en-GB" sz="2400" u="none" cap="none" strike="noStrike">
                <a:latin typeface="Roboto"/>
                <a:ea typeface="Roboto"/>
                <a:cs typeface="Roboto"/>
                <a:sym typeface="Roboto"/>
              </a:rPr>
              <a:t>'s value was moved, nothing special happens.</a:t>
            </a:r>
            <a:endParaRPr b="0" i="0" sz="2400" u="none" cap="none" strike="noStrike">
              <a:highlight>
                <a:srgbClr val="F1F1F1"/>
              </a:highlight>
              <a:latin typeface="Courier New"/>
              <a:ea typeface="Courier New"/>
              <a:cs typeface="Courier New"/>
              <a:sym typeface="Courier New"/>
            </a:endParaRPr>
          </a:p>
        </p:txBody>
      </p:sp>
      <p:pic>
        <p:nvPicPr>
          <p:cNvPr id="1268" name="Google Shape;1268;p1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
                                        <p:tgtEl>
                                          <p:spTgt spid="1258"/>
                                        </p:tgtEl>
                                      </p:cBhvr>
                                    </p:animEffect>
                                  </p:childTnLst>
                                </p:cTn>
                              </p:par>
                              <p:par>
                                <p:cTn fill="hold" nodeType="withEffect" presetClass="entr" presetID="10" presetSubtype="0">
                                  <p:stCondLst>
                                    <p:cond delay="0"/>
                                  </p:stCondLst>
                                  <p:childTnLst>
                                    <p:set>
                                      <p:cBhvr>
                                        <p:cTn dur="1" fill="hold">
                                          <p:stCondLst>
                                            <p:cond delay="0"/>
                                          </p:stCondLst>
                                        </p:cTn>
                                        <p:tgtEl>
                                          <p:spTgt spid="1259"/>
                                        </p:tgtEl>
                                        <p:attrNameLst>
                                          <p:attrName>style.visibility</p:attrName>
                                        </p:attrNameLst>
                                      </p:cBhvr>
                                      <p:to>
                                        <p:strVal val="visible"/>
                                      </p:to>
                                    </p:set>
                                    <p:animEffect filter="fade" transition="in">
                                      <p:cBhvr>
                                        <p:cTn dur="1"/>
                                        <p:tgtEl>
                                          <p:spTgt spid="1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58"/>
                                        </p:tgtEl>
                                        <p:attrNameLst>
                                          <p:attrName>ppt_x</p:attrName>
                                        </p:attrNameLst>
                                      </p:cBhvr>
                                      <p:tavLst>
                                        <p:tav fmla="" tm="0">
                                          <p:val>
                                            <p:strVal val="#ppt_x"/>
                                          </p:val>
                                        </p:tav>
                                        <p:tav fmla="" tm="100000">
                                          <p:val>
                                            <p:strVal val="#ppt_x-1"/>
                                          </p:val>
                                        </p:tav>
                                      </p:tavLst>
                                    </p:anim>
                                    <p:set>
                                      <p:cBhvr>
                                        <p:cTn dur="1" fill="hold">
                                          <p:stCondLst>
                                            <p:cond delay="1"/>
                                          </p:stCondLst>
                                        </p:cTn>
                                        <p:tgtEl>
                                          <p:spTgt spid="125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59"/>
                                        </p:tgtEl>
                                        <p:attrNameLst>
                                          <p:attrName>ppt_x</p:attrName>
                                        </p:attrNameLst>
                                      </p:cBhvr>
                                      <p:tavLst>
                                        <p:tav fmla="" tm="0">
                                          <p:val>
                                            <p:strVal val="#ppt_x"/>
                                          </p:val>
                                        </p:tav>
                                        <p:tav fmla="" tm="100000">
                                          <p:val>
                                            <p:strVal val="#ppt_x-1"/>
                                          </p:val>
                                        </p:tav>
                                      </p:tavLst>
                                    </p:anim>
                                    <p:set>
                                      <p:cBhvr>
                                        <p:cTn dur="1" fill="hold">
                                          <p:stCondLst>
                                            <p:cond delay="1"/>
                                          </p:stCondLst>
                                        </p:cTn>
                                        <p:tgtEl>
                                          <p:spTgt spid="125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60"/>
                                        </p:tgtEl>
                                        <p:attrNameLst>
                                          <p:attrName>style.visibility</p:attrName>
                                        </p:attrNameLst>
                                      </p:cBhvr>
                                      <p:to>
                                        <p:strVal val="visible"/>
                                      </p:to>
                                    </p:set>
                                    <p:animEffect filter="fade" transition="in">
                                      <p:cBhvr>
                                        <p:cTn dur="1"/>
                                        <p:tgtEl>
                                          <p:spTgt spid="1260"/>
                                        </p:tgtEl>
                                      </p:cBhvr>
                                    </p:animEffect>
                                  </p:childTnLst>
                                </p:cTn>
                              </p:par>
                              <p:par>
                                <p:cTn fill="hold" nodeType="withEffect" presetClass="entr" presetID="10" presetSubtype="0">
                                  <p:stCondLst>
                                    <p:cond delay="0"/>
                                  </p:stCondLst>
                                  <p:childTnLst>
                                    <p:set>
                                      <p:cBhvr>
                                        <p:cTn dur="1" fill="hold">
                                          <p:stCondLst>
                                            <p:cond delay="0"/>
                                          </p:stCondLst>
                                        </p:cTn>
                                        <p:tgtEl>
                                          <p:spTgt spid="1265"/>
                                        </p:tgtEl>
                                        <p:attrNameLst>
                                          <p:attrName>style.visibility</p:attrName>
                                        </p:attrNameLst>
                                      </p:cBhvr>
                                      <p:to>
                                        <p:strVal val="visible"/>
                                      </p:to>
                                    </p:set>
                                    <p:animEffect filter="fade" transition="in">
                                      <p:cBhvr>
                                        <p:cTn dur="1000"/>
                                        <p:tgtEl>
                                          <p:spTgt spid="1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60"/>
                                        </p:tgtEl>
                                        <p:attrNameLst>
                                          <p:attrName>ppt_x</p:attrName>
                                        </p:attrNameLst>
                                      </p:cBhvr>
                                      <p:tavLst>
                                        <p:tav fmla="" tm="0">
                                          <p:val>
                                            <p:strVal val="#ppt_x"/>
                                          </p:val>
                                        </p:tav>
                                        <p:tav fmla="" tm="100000">
                                          <p:val>
                                            <p:strVal val="#ppt_x-1"/>
                                          </p:val>
                                        </p:tav>
                                      </p:tavLst>
                                    </p:anim>
                                    <p:set>
                                      <p:cBhvr>
                                        <p:cTn dur="1" fill="hold">
                                          <p:stCondLst>
                                            <p:cond delay="1"/>
                                          </p:stCondLst>
                                        </p:cTn>
                                        <p:tgtEl>
                                          <p:spTgt spid="126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65"/>
                                        </p:tgtEl>
                                        <p:attrNameLst>
                                          <p:attrName>ppt_x</p:attrName>
                                        </p:attrNameLst>
                                      </p:cBhvr>
                                      <p:tavLst>
                                        <p:tav fmla="" tm="0">
                                          <p:val>
                                            <p:strVal val="#ppt_x"/>
                                          </p:val>
                                        </p:tav>
                                        <p:tav fmla="" tm="100000">
                                          <p:val>
                                            <p:strVal val="#ppt_x-1"/>
                                          </p:val>
                                        </p:tav>
                                      </p:tavLst>
                                    </p:anim>
                                    <p:set>
                                      <p:cBhvr>
                                        <p:cTn dur="1" fill="hold">
                                          <p:stCondLst>
                                            <p:cond delay="1"/>
                                          </p:stCondLst>
                                        </p:cTn>
                                        <p:tgtEl>
                                          <p:spTgt spid="126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2"/>
                                        </p:tgtEl>
                                        <p:attrNameLst>
                                          <p:attrName>style.visibility</p:attrName>
                                        </p:attrNameLst>
                                      </p:cBhvr>
                                      <p:to>
                                        <p:strVal val="visible"/>
                                      </p:to>
                                    </p:set>
                                    <p:animEffect filter="fade" transition="in">
                                      <p:cBhvr>
                                        <p:cTn dur="1"/>
                                        <p:tgtEl>
                                          <p:spTgt spid="1262"/>
                                        </p:tgtEl>
                                      </p:cBhvr>
                                    </p:animEffect>
                                  </p:childTnLst>
                                </p:cTn>
                              </p:par>
                              <p:par>
                                <p:cTn fill="hold" nodeType="withEffect" presetClass="entr" presetID="10" presetSubtype="0">
                                  <p:stCondLst>
                                    <p:cond delay="0"/>
                                  </p:stCondLst>
                                  <p:childTnLst>
                                    <p:set>
                                      <p:cBhvr>
                                        <p:cTn dur="1" fill="hold">
                                          <p:stCondLst>
                                            <p:cond delay="0"/>
                                          </p:stCondLst>
                                        </p:cTn>
                                        <p:tgtEl>
                                          <p:spTgt spid="1261"/>
                                        </p:tgtEl>
                                        <p:attrNameLst>
                                          <p:attrName>style.visibility</p:attrName>
                                        </p:attrNameLst>
                                      </p:cBhvr>
                                      <p:to>
                                        <p:strVal val="visible"/>
                                      </p:to>
                                    </p:set>
                                    <p:animEffect filter="fade" transition="in">
                                      <p:cBhvr>
                                        <p:cTn dur="1"/>
                                        <p:tgtEl>
                                          <p:spTgt spid="1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62"/>
                                        </p:tgtEl>
                                        <p:attrNameLst>
                                          <p:attrName>ppt_x</p:attrName>
                                        </p:attrNameLst>
                                      </p:cBhvr>
                                      <p:tavLst>
                                        <p:tav fmla="" tm="0">
                                          <p:val>
                                            <p:strVal val="#ppt_x"/>
                                          </p:val>
                                        </p:tav>
                                        <p:tav fmla="" tm="100000">
                                          <p:val>
                                            <p:strVal val="#ppt_x-1"/>
                                          </p:val>
                                        </p:tav>
                                      </p:tavLst>
                                    </p:anim>
                                    <p:set>
                                      <p:cBhvr>
                                        <p:cTn dur="1" fill="hold">
                                          <p:stCondLst>
                                            <p:cond delay="1"/>
                                          </p:stCondLst>
                                        </p:cTn>
                                        <p:tgtEl>
                                          <p:spTgt spid="126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61"/>
                                        </p:tgtEl>
                                        <p:attrNameLst>
                                          <p:attrName>ppt_x</p:attrName>
                                        </p:attrNameLst>
                                      </p:cBhvr>
                                      <p:tavLst>
                                        <p:tav fmla="" tm="0">
                                          <p:val>
                                            <p:strVal val="#ppt_x"/>
                                          </p:val>
                                        </p:tav>
                                        <p:tav fmla="" tm="100000">
                                          <p:val>
                                            <p:strVal val="#ppt_x-1"/>
                                          </p:val>
                                        </p:tav>
                                      </p:tavLst>
                                    </p:anim>
                                    <p:set>
                                      <p:cBhvr>
                                        <p:cTn dur="1" fill="hold">
                                          <p:stCondLst>
                                            <p:cond delay="1"/>
                                          </p:stCondLst>
                                        </p:cTn>
                                        <p:tgtEl>
                                          <p:spTgt spid="12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4"/>
                                        </p:tgtEl>
                                        <p:attrNameLst>
                                          <p:attrName>style.visibility</p:attrName>
                                        </p:attrNameLst>
                                      </p:cBhvr>
                                      <p:to>
                                        <p:strVal val="visible"/>
                                      </p:to>
                                    </p:set>
                                    <p:animEffect filter="fade" transition="in">
                                      <p:cBhvr>
                                        <p:cTn dur="1"/>
                                        <p:tgtEl>
                                          <p:spTgt spid="1264"/>
                                        </p:tgtEl>
                                      </p:cBhvr>
                                    </p:animEffect>
                                  </p:childTnLst>
                                </p:cTn>
                              </p:par>
                              <p:par>
                                <p:cTn fill="hold" nodeType="withEffect" presetClass="entr" presetID="10" presetSubtype="0">
                                  <p:stCondLst>
                                    <p:cond delay="0"/>
                                  </p:stCondLst>
                                  <p:childTnLst>
                                    <p:set>
                                      <p:cBhvr>
                                        <p:cTn dur="1" fill="hold">
                                          <p:stCondLst>
                                            <p:cond delay="0"/>
                                          </p:stCondLst>
                                        </p:cTn>
                                        <p:tgtEl>
                                          <p:spTgt spid="1263"/>
                                        </p:tgtEl>
                                        <p:attrNameLst>
                                          <p:attrName>style.visibility</p:attrName>
                                        </p:attrNameLst>
                                      </p:cBhvr>
                                      <p:to>
                                        <p:strVal val="visible"/>
                                      </p:to>
                                    </p:set>
                                    <p:animEffect filter="fade" transition="in">
                                      <p:cBhvr>
                                        <p:cTn dur="1"/>
                                        <p:tgtEl>
                                          <p:spTgt spid="1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63"/>
                                        </p:tgtEl>
                                        <p:attrNameLst>
                                          <p:attrName>ppt_x</p:attrName>
                                        </p:attrNameLst>
                                      </p:cBhvr>
                                      <p:tavLst>
                                        <p:tav fmla="" tm="0">
                                          <p:val>
                                            <p:strVal val="#ppt_x"/>
                                          </p:val>
                                        </p:tav>
                                        <p:tav fmla="" tm="100000">
                                          <p:val>
                                            <p:strVal val="#ppt_x-1"/>
                                          </p:val>
                                        </p:tav>
                                      </p:tavLst>
                                    </p:anim>
                                    <p:set>
                                      <p:cBhvr>
                                        <p:cTn dur="1" fill="hold">
                                          <p:stCondLst>
                                            <p:cond delay="1"/>
                                          </p:stCondLst>
                                        </p:cTn>
                                        <p:tgtEl>
                                          <p:spTgt spid="1263"/>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64"/>
                                        </p:tgtEl>
                                        <p:attrNameLst>
                                          <p:attrName>ppt_x</p:attrName>
                                        </p:attrNameLst>
                                      </p:cBhvr>
                                      <p:tavLst>
                                        <p:tav fmla="" tm="0">
                                          <p:val>
                                            <p:strVal val="#ppt_x"/>
                                          </p:val>
                                        </p:tav>
                                        <p:tav fmla="" tm="100000">
                                          <p:val>
                                            <p:strVal val="#ppt_x-1"/>
                                          </p:val>
                                        </p:tav>
                                      </p:tavLst>
                                    </p:anim>
                                    <p:set>
                                      <p:cBhvr>
                                        <p:cTn dur="1" fill="hold">
                                          <p:stCondLst>
                                            <p:cond delay="1"/>
                                          </p:stCondLst>
                                        </p:cTn>
                                        <p:tgtEl>
                                          <p:spTgt spid="126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267"/>
                                        </p:tgtEl>
                                        <p:attrNameLst>
                                          <p:attrName>style.visibility</p:attrName>
                                        </p:attrNameLst>
                                      </p:cBhvr>
                                      <p:to>
                                        <p:strVal val="visible"/>
                                      </p:to>
                                    </p:set>
                                    <p:animEffect filter="fade" transition="in">
                                      <p:cBhvr>
                                        <p:cTn dur="1"/>
                                        <p:tgtEl>
                                          <p:spTgt spid="1267"/>
                                        </p:tgtEl>
                                      </p:cBhvr>
                                    </p:animEffect>
                                  </p:childTnLst>
                                </p:cTn>
                              </p:par>
                              <p:par>
                                <p:cTn fill="hold" nodeType="withEffect" presetClass="entr" presetID="10" presetSubtype="0">
                                  <p:stCondLst>
                                    <p:cond delay="0"/>
                                  </p:stCondLst>
                                  <p:childTnLst>
                                    <p:set>
                                      <p:cBhvr>
                                        <p:cTn dur="1" fill="hold">
                                          <p:stCondLst>
                                            <p:cond delay="0"/>
                                          </p:stCondLst>
                                        </p:cTn>
                                        <p:tgtEl>
                                          <p:spTgt spid="1266"/>
                                        </p:tgtEl>
                                        <p:attrNameLst>
                                          <p:attrName>style.visibility</p:attrName>
                                        </p:attrNameLst>
                                      </p:cBhvr>
                                      <p:to>
                                        <p:strVal val="visible"/>
                                      </p:to>
                                    </p:set>
                                    <p:animEffect filter="fade" transition="in">
                                      <p:cBhvr>
                                        <p:cTn dur="1"/>
                                        <p:tgtEl>
                                          <p:spTgt spid="1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67"/>
                                        </p:tgtEl>
                                        <p:attrNameLst>
                                          <p:attrName>ppt_x</p:attrName>
                                        </p:attrNameLst>
                                      </p:cBhvr>
                                      <p:tavLst>
                                        <p:tav fmla="" tm="0">
                                          <p:val>
                                            <p:strVal val="#ppt_x"/>
                                          </p:val>
                                        </p:tav>
                                        <p:tav fmla="" tm="100000">
                                          <p:val>
                                            <p:strVal val="#ppt_x-1"/>
                                          </p:val>
                                        </p:tav>
                                      </p:tavLst>
                                    </p:anim>
                                    <p:set>
                                      <p:cBhvr>
                                        <p:cTn dur="1" fill="hold">
                                          <p:stCondLst>
                                            <p:cond delay="1"/>
                                          </p:stCondLst>
                                        </p:cTn>
                                        <p:tgtEl>
                                          <p:spTgt spid="126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66"/>
                                        </p:tgtEl>
                                        <p:attrNameLst>
                                          <p:attrName>ppt_x</p:attrName>
                                        </p:attrNameLst>
                                      </p:cBhvr>
                                      <p:tavLst>
                                        <p:tav fmla="" tm="0">
                                          <p:val>
                                            <p:strVal val="#ppt_x"/>
                                          </p:val>
                                        </p:tav>
                                        <p:tav fmla="" tm="100000">
                                          <p:val>
                                            <p:strVal val="#ppt_x-1"/>
                                          </p:val>
                                        </p:tav>
                                      </p:tavLst>
                                    </p:anim>
                                    <p:set>
                                      <p:cBhvr>
                                        <p:cTn dur="1" fill="hold">
                                          <p:stCondLst>
                                            <p:cond delay="1"/>
                                          </p:stCondLst>
                                        </p:cTn>
                                        <p:tgtEl>
                                          <p:spTgt spid="126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2" name="Shape 1272"/>
        <p:cNvGrpSpPr/>
        <p:nvPr/>
      </p:nvGrpSpPr>
      <p:grpSpPr>
        <a:xfrm>
          <a:off x="0" y="0"/>
          <a:ext cx="0" cy="0"/>
          <a:chOff x="0" y="0"/>
          <a:chExt cx="0" cy="0"/>
        </a:xfrm>
      </p:grpSpPr>
      <p:sp>
        <p:nvSpPr>
          <p:cNvPr id="1273" name="Google Shape;1273;p167"/>
          <p:cNvSpPr txBox="1"/>
          <p:nvPr>
            <p:ph idx="4294967295" type="title"/>
          </p:nvPr>
        </p:nvSpPr>
        <p:spPr>
          <a:xfrm>
            <a:off x="159300" y="1068975"/>
            <a:ext cx="8673000" cy="3231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takes_ownership</a:t>
            </a:r>
            <a:r>
              <a:rPr b="1" lang="en-GB" sz="2400">
                <a:solidFill>
                  <a:srgbClr val="6E6B5E"/>
                </a:solidFill>
                <a:highlight>
                  <a:srgbClr val="F1F1F1"/>
                </a:highlight>
                <a:latin typeface="Courier New"/>
                <a:ea typeface="Courier New"/>
                <a:cs typeface="Courier New"/>
                <a:sym typeface="Courier New"/>
              </a:rPr>
              <a:t>(some_string: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 {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65611"/>
                </a:solidFill>
                <a:latin typeface="Courier New"/>
                <a:ea typeface="Courier New"/>
                <a:cs typeface="Courier New"/>
                <a:sym typeface="Courier New"/>
              </a:rPr>
              <a:t>println!</a:t>
            </a:r>
            <a:r>
              <a:rPr b="1" lang="en-GB" sz="2400">
                <a:solidFill>
                  <a:srgbClr val="6E6B5E"/>
                </a:solidFill>
                <a:highlight>
                  <a:srgbClr val="F1F1F1"/>
                </a:highlight>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a:t>
            </a:r>
            <a:r>
              <a:rPr b="1" lang="en-GB" sz="2400">
                <a:solidFill>
                  <a:srgbClr val="6E6B5E"/>
                </a:solidFill>
                <a:highlight>
                  <a:srgbClr val="F1F1F1"/>
                </a:highlight>
                <a:latin typeface="Courier New"/>
                <a:ea typeface="Courier New"/>
                <a:cs typeface="Courier New"/>
                <a:sym typeface="Courier New"/>
              </a:rPr>
              <a:t>, some_string);</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makes_copy</a:t>
            </a:r>
            <a:r>
              <a:rPr b="1" lang="en-GB" sz="2400">
                <a:solidFill>
                  <a:srgbClr val="6E6B5E"/>
                </a:solidFill>
                <a:highlight>
                  <a:srgbClr val="F1F1F1"/>
                </a:highlight>
                <a:latin typeface="Courier New"/>
                <a:ea typeface="Courier New"/>
                <a:cs typeface="Courier New"/>
                <a:sym typeface="Courier New"/>
              </a:rPr>
              <a:t>(some_integer: </a:t>
            </a:r>
            <a:r>
              <a:rPr b="1" lang="en-GB" sz="2400">
                <a:solidFill>
                  <a:srgbClr val="B65611"/>
                </a:solidFill>
                <a:latin typeface="Courier New"/>
                <a:ea typeface="Courier New"/>
                <a:cs typeface="Courier New"/>
                <a:sym typeface="Courier New"/>
              </a:rPr>
              <a:t>i32</a:t>
            </a:r>
            <a:r>
              <a:rPr b="1" lang="en-GB" sz="2400">
                <a:solidFill>
                  <a:srgbClr val="6E6B5E"/>
                </a:solidFill>
                <a:highlight>
                  <a:srgbClr val="F1F1F1"/>
                </a:highlight>
                <a:latin typeface="Courier New"/>
                <a:ea typeface="Courier New"/>
                <a:cs typeface="Courier New"/>
                <a:sym typeface="Courier New"/>
              </a:rPr>
              <a:t>) {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65611"/>
                </a:solidFill>
                <a:latin typeface="Courier New"/>
                <a:ea typeface="Courier New"/>
                <a:cs typeface="Courier New"/>
                <a:sym typeface="Courier New"/>
              </a:rPr>
              <a:t>println!</a:t>
            </a:r>
            <a:r>
              <a:rPr b="1" lang="en-GB" sz="2400">
                <a:solidFill>
                  <a:srgbClr val="6E6B5E"/>
                </a:solidFill>
                <a:highlight>
                  <a:srgbClr val="F1F1F1"/>
                </a:highlight>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a:t>
            </a:r>
            <a:r>
              <a:rPr b="1" lang="en-GB" sz="2400">
                <a:solidFill>
                  <a:srgbClr val="6E6B5E"/>
                </a:solidFill>
                <a:highlight>
                  <a:srgbClr val="F1F1F1"/>
                </a:highlight>
                <a:latin typeface="Courier New"/>
                <a:ea typeface="Courier New"/>
                <a:cs typeface="Courier New"/>
                <a:sym typeface="Courier New"/>
              </a:rPr>
              <a:t>, some_integer);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a:t>
            </a:r>
            <a:endParaRPr b="1" sz="2400">
              <a:solidFill>
                <a:srgbClr val="B854D4"/>
              </a:solidFill>
              <a:latin typeface="Courier New"/>
              <a:ea typeface="Courier New"/>
              <a:cs typeface="Courier New"/>
              <a:sym typeface="Courier New"/>
            </a:endParaRPr>
          </a:p>
        </p:txBody>
      </p:sp>
      <p:sp>
        <p:nvSpPr>
          <p:cNvPr id="1274" name="Google Shape;1274;p167"/>
          <p:cNvSpPr txBox="1"/>
          <p:nvPr>
            <p:ph idx="4294967295" type="title"/>
          </p:nvPr>
        </p:nvSpPr>
        <p:spPr>
          <a:xfrm>
            <a:off x="311725" y="119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2800"/>
              <a:buNone/>
            </a:pPr>
            <a:r>
              <a:rPr b="1" lang="en-GB" sz="3600">
                <a:solidFill>
                  <a:srgbClr val="434343"/>
                </a:solidFill>
                <a:latin typeface="PT Sans Narrow"/>
                <a:ea typeface="PT Sans Narrow"/>
                <a:cs typeface="PT Sans Narrow"/>
                <a:sym typeface="PT Sans Narrow"/>
              </a:rPr>
              <a:t>Ownership &amp; Function</a:t>
            </a:r>
            <a:endParaRPr b="1" sz="3600">
              <a:solidFill>
                <a:srgbClr val="434343"/>
              </a:solidFill>
              <a:latin typeface="PT Sans Narrow"/>
              <a:ea typeface="PT Sans Narrow"/>
              <a:cs typeface="PT Sans Narrow"/>
              <a:sym typeface="PT Sans Narrow"/>
            </a:endParaRPr>
          </a:p>
        </p:txBody>
      </p:sp>
      <p:sp>
        <p:nvSpPr>
          <p:cNvPr id="1275" name="Google Shape;1275;p167"/>
          <p:cNvSpPr/>
          <p:nvPr/>
        </p:nvSpPr>
        <p:spPr>
          <a:xfrm>
            <a:off x="748375" y="868650"/>
            <a:ext cx="4586400" cy="550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“some_string” comes into scope</a:t>
            </a:r>
            <a:endParaRPr b="0" i="0" sz="2400" u="none" cap="none" strike="noStrike">
              <a:latin typeface="Roboto"/>
              <a:ea typeface="Roboto"/>
              <a:cs typeface="Roboto"/>
              <a:sym typeface="Roboto"/>
            </a:endParaRPr>
          </a:p>
        </p:txBody>
      </p:sp>
      <p:sp>
        <p:nvSpPr>
          <p:cNvPr id="1276" name="Google Shape;1276;p167"/>
          <p:cNvSpPr/>
          <p:nvPr/>
        </p:nvSpPr>
        <p:spPr>
          <a:xfrm rot="-5400000">
            <a:off x="5099725" y="1416850"/>
            <a:ext cx="318300" cy="1518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67"/>
          <p:cNvSpPr/>
          <p:nvPr/>
        </p:nvSpPr>
        <p:spPr>
          <a:xfrm>
            <a:off x="606900" y="2388150"/>
            <a:ext cx="4202400" cy="227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67"/>
          <p:cNvSpPr/>
          <p:nvPr/>
        </p:nvSpPr>
        <p:spPr>
          <a:xfrm>
            <a:off x="5182975" y="2102750"/>
            <a:ext cx="3604800" cy="6237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chemeClr val="lt1"/>
                </a:solidFill>
                <a:latin typeface="Roboto"/>
                <a:ea typeface="Roboto"/>
                <a:cs typeface="Roboto"/>
                <a:sym typeface="Roboto"/>
              </a:rPr>
              <a:t>some_integer comes into scope</a:t>
            </a:r>
            <a:endParaRPr b="0" i="0" sz="2400" u="none" cap="none" strike="noStrike">
              <a:solidFill>
                <a:schemeClr val="lt1"/>
              </a:solidFill>
              <a:latin typeface="Roboto"/>
              <a:ea typeface="Roboto"/>
              <a:cs typeface="Roboto"/>
              <a:sym typeface="Roboto"/>
            </a:endParaRPr>
          </a:p>
        </p:txBody>
      </p:sp>
      <p:sp>
        <p:nvSpPr>
          <p:cNvPr id="1279" name="Google Shape;1279;p167"/>
          <p:cNvSpPr/>
          <p:nvPr/>
        </p:nvSpPr>
        <p:spPr>
          <a:xfrm>
            <a:off x="466350" y="3517025"/>
            <a:ext cx="4483500" cy="227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67"/>
          <p:cNvSpPr/>
          <p:nvPr/>
        </p:nvSpPr>
        <p:spPr>
          <a:xfrm>
            <a:off x="4614525" y="1710888"/>
            <a:ext cx="4053600" cy="1020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Drop is called and “some_string” goes out of scope.</a:t>
            </a:r>
            <a:endParaRPr b="0" i="0" sz="2400" u="none" cap="none" strike="noStrike">
              <a:latin typeface="Roboto"/>
              <a:ea typeface="Roboto"/>
              <a:cs typeface="Roboto"/>
              <a:sym typeface="Roboto"/>
            </a:endParaRPr>
          </a:p>
        </p:txBody>
      </p:sp>
      <p:sp>
        <p:nvSpPr>
          <p:cNvPr id="1281" name="Google Shape;1281;p167"/>
          <p:cNvSpPr/>
          <p:nvPr/>
        </p:nvSpPr>
        <p:spPr>
          <a:xfrm>
            <a:off x="4809300" y="2908175"/>
            <a:ext cx="4053600" cy="1140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“some_integer” goes out of scope. Nothing special happens.</a:t>
            </a:r>
            <a:endParaRPr b="0" i="0" sz="2400" u="none" cap="none" strike="noStrike">
              <a:latin typeface="Roboto"/>
              <a:ea typeface="Roboto"/>
              <a:cs typeface="Roboto"/>
              <a:sym typeface="Roboto"/>
            </a:endParaRPr>
          </a:p>
        </p:txBody>
      </p:sp>
      <p:sp>
        <p:nvSpPr>
          <p:cNvPr id="1282" name="Google Shape;1282;p167"/>
          <p:cNvSpPr/>
          <p:nvPr/>
        </p:nvSpPr>
        <p:spPr>
          <a:xfrm rot="-5400000">
            <a:off x="5144850" y="2735100"/>
            <a:ext cx="172500" cy="1260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83" name="Google Shape;1283;p1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6"/>
                                        </p:tgtEl>
                                        <p:attrNameLst>
                                          <p:attrName>style.visibility</p:attrName>
                                        </p:attrNameLst>
                                      </p:cBhvr>
                                      <p:to>
                                        <p:strVal val="visible"/>
                                      </p:to>
                                    </p:set>
                                    <p:animEffect filter="fade" transition="in">
                                      <p:cBhvr>
                                        <p:cTn dur="1"/>
                                        <p:tgtEl>
                                          <p:spTgt spid="1276"/>
                                        </p:tgtEl>
                                      </p:cBhvr>
                                    </p:animEffect>
                                  </p:childTnLst>
                                </p:cTn>
                              </p:par>
                              <p:par>
                                <p:cTn fill="hold" nodeType="withEffect" presetClass="entr" presetID="10" presetSubtype="0">
                                  <p:stCondLst>
                                    <p:cond delay="0"/>
                                  </p:stCondLst>
                                  <p:childTnLst>
                                    <p:set>
                                      <p:cBhvr>
                                        <p:cTn dur="1" fill="hold">
                                          <p:stCondLst>
                                            <p:cond delay="0"/>
                                          </p:stCondLst>
                                        </p:cTn>
                                        <p:tgtEl>
                                          <p:spTgt spid="1275"/>
                                        </p:tgtEl>
                                        <p:attrNameLst>
                                          <p:attrName>style.visibility</p:attrName>
                                        </p:attrNameLst>
                                      </p:cBhvr>
                                      <p:to>
                                        <p:strVal val="visible"/>
                                      </p:to>
                                    </p:set>
                                    <p:animEffect filter="fade" transition="in">
                                      <p:cBhvr>
                                        <p:cTn dur="1"/>
                                        <p:tgtEl>
                                          <p:spTgt spid="1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76"/>
                                        </p:tgtEl>
                                        <p:attrNameLst>
                                          <p:attrName>ppt_x</p:attrName>
                                        </p:attrNameLst>
                                      </p:cBhvr>
                                      <p:tavLst>
                                        <p:tav fmla="" tm="0">
                                          <p:val>
                                            <p:strVal val="#ppt_x"/>
                                          </p:val>
                                        </p:tav>
                                        <p:tav fmla="" tm="100000">
                                          <p:val>
                                            <p:strVal val="#ppt_x-1"/>
                                          </p:val>
                                        </p:tav>
                                      </p:tavLst>
                                    </p:anim>
                                    <p:set>
                                      <p:cBhvr>
                                        <p:cTn dur="1" fill="hold">
                                          <p:stCondLst>
                                            <p:cond delay="1"/>
                                          </p:stCondLst>
                                        </p:cTn>
                                        <p:tgtEl>
                                          <p:spTgt spid="127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75"/>
                                        </p:tgtEl>
                                        <p:attrNameLst>
                                          <p:attrName>ppt_x</p:attrName>
                                        </p:attrNameLst>
                                      </p:cBhvr>
                                      <p:tavLst>
                                        <p:tav fmla="" tm="0">
                                          <p:val>
                                            <p:strVal val="#ppt_x"/>
                                          </p:val>
                                        </p:tav>
                                        <p:tav fmla="" tm="100000">
                                          <p:val>
                                            <p:strVal val="#ppt_x-1"/>
                                          </p:val>
                                        </p:tav>
                                      </p:tavLst>
                                    </p:anim>
                                    <p:set>
                                      <p:cBhvr>
                                        <p:cTn dur="1" fill="hold">
                                          <p:stCondLst>
                                            <p:cond delay="1"/>
                                          </p:stCondLst>
                                        </p:cTn>
                                        <p:tgtEl>
                                          <p:spTgt spid="12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0"/>
                                        </p:tgtEl>
                                        <p:attrNameLst>
                                          <p:attrName>style.visibility</p:attrName>
                                        </p:attrNameLst>
                                      </p:cBhvr>
                                      <p:to>
                                        <p:strVal val="visible"/>
                                      </p:to>
                                    </p:set>
                                    <p:animEffect filter="fade" transition="in">
                                      <p:cBhvr>
                                        <p:cTn dur="1"/>
                                        <p:tgtEl>
                                          <p:spTgt spid="1280"/>
                                        </p:tgtEl>
                                      </p:cBhvr>
                                    </p:animEffect>
                                  </p:childTnLst>
                                </p:cTn>
                              </p:par>
                              <p:par>
                                <p:cTn fill="hold" nodeType="withEffect" presetClass="entr" presetID="10" presetSubtype="0">
                                  <p:stCondLst>
                                    <p:cond delay="0"/>
                                  </p:stCondLst>
                                  <p:childTnLst>
                                    <p:set>
                                      <p:cBhvr>
                                        <p:cTn dur="1" fill="hold">
                                          <p:stCondLst>
                                            <p:cond delay="0"/>
                                          </p:stCondLst>
                                        </p:cTn>
                                        <p:tgtEl>
                                          <p:spTgt spid="1277"/>
                                        </p:tgtEl>
                                        <p:attrNameLst>
                                          <p:attrName>style.visibility</p:attrName>
                                        </p:attrNameLst>
                                      </p:cBhvr>
                                      <p:to>
                                        <p:strVal val="visible"/>
                                      </p:to>
                                    </p:set>
                                    <p:animEffect filter="fade" transition="in">
                                      <p:cBhvr>
                                        <p:cTn dur="1"/>
                                        <p:tgtEl>
                                          <p:spTgt spid="12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1280"/>
                                        </p:tgtEl>
                                        <p:attrNameLst>
                                          <p:attrName>ppt_x</p:attrName>
                                        </p:attrNameLst>
                                      </p:cBhvr>
                                      <p:tavLst>
                                        <p:tav fmla="" tm="0">
                                          <p:val>
                                            <p:strVal val="#ppt_x"/>
                                          </p:val>
                                        </p:tav>
                                        <p:tav fmla="" tm="100000">
                                          <p:val>
                                            <p:strVal val="#ppt_x-1"/>
                                          </p:val>
                                        </p:tav>
                                      </p:tavLst>
                                    </p:anim>
                                    <p:set>
                                      <p:cBhvr>
                                        <p:cTn dur="1" fill="hold">
                                          <p:stCondLst>
                                            <p:cond delay="100"/>
                                          </p:stCondLst>
                                        </p:cTn>
                                        <p:tgtEl>
                                          <p:spTgt spid="128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77"/>
                                        </p:tgtEl>
                                        <p:attrNameLst>
                                          <p:attrName>ppt_x</p:attrName>
                                        </p:attrNameLst>
                                      </p:cBhvr>
                                      <p:tavLst>
                                        <p:tav fmla="" tm="0">
                                          <p:val>
                                            <p:strVal val="#ppt_x"/>
                                          </p:val>
                                        </p:tav>
                                        <p:tav fmla="" tm="100000">
                                          <p:val>
                                            <p:strVal val="#ppt_x-1"/>
                                          </p:val>
                                        </p:tav>
                                      </p:tavLst>
                                    </p:anim>
                                    <p:set>
                                      <p:cBhvr>
                                        <p:cTn dur="1" fill="hold">
                                          <p:stCondLst>
                                            <p:cond delay="1"/>
                                          </p:stCondLst>
                                        </p:cTn>
                                        <p:tgtEl>
                                          <p:spTgt spid="127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8"/>
                                        </p:tgtEl>
                                        <p:attrNameLst>
                                          <p:attrName>style.visibility</p:attrName>
                                        </p:attrNameLst>
                                      </p:cBhvr>
                                      <p:to>
                                        <p:strVal val="visible"/>
                                      </p:to>
                                    </p:set>
                                    <p:animEffect filter="fade" transition="in">
                                      <p:cBhvr>
                                        <p:cTn dur="1"/>
                                        <p:tgtEl>
                                          <p:spTgt spid="1278"/>
                                        </p:tgtEl>
                                      </p:cBhvr>
                                    </p:animEffect>
                                  </p:childTnLst>
                                </p:cTn>
                              </p:par>
                              <p:par>
                                <p:cTn fill="hold" nodeType="withEffect" presetClass="entr" presetID="10" presetSubtype="0">
                                  <p:stCondLst>
                                    <p:cond delay="0"/>
                                  </p:stCondLst>
                                  <p:childTnLst>
                                    <p:set>
                                      <p:cBhvr>
                                        <p:cTn dur="1" fill="hold">
                                          <p:stCondLst>
                                            <p:cond delay="0"/>
                                          </p:stCondLst>
                                        </p:cTn>
                                        <p:tgtEl>
                                          <p:spTgt spid="1282"/>
                                        </p:tgtEl>
                                        <p:attrNameLst>
                                          <p:attrName>style.visibility</p:attrName>
                                        </p:attrNameLst>
                                      </p:cBhvr>
                                      <p:to>
                                        <p:strVal val="visible"/>
                                      </p:to>
                                    </p:set>
                                    <p:animEffect filter="fade" transition="in">
                                      <p:cBhvr>
                                        <p:cTn dur="1"/>
                                        <p:tgtEl>
                                          <p:spTgt spid="1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78"/>
                                        </p:tgtEl>
                                        <p:attrNameLst>
                                          <p:attrName>ppt_x</p:attrName>
                                        </p:attrNameLst>
                                      </p:cBhvr>
                                      <p:tavLst>
                                        <p:tav fmla="" tm="0">
                                          <p:val>
                                            <p:strVal val="#ppt_x"/>
                                          </p:val>
                                        </p:tav>
                                        <p:tav fmla="" tm="100000">
                                          <p:val>
                                            <p:strVal val="#ppt_x-1"/>
                                          </p:val>
                                        </p:tav>
                                      </p:tavLst>
                                    </p:anim>
                                    <p:set>
                                      <p:cBhvr>
                                        <p:cTn dur="1" fill="hold">
                                          <p:stCondLst>
                                            <p:cond delay="1"/>
                                          </p:stCondLst>
                                        </p:cTn>
                                        <p:tgtEl>
                                          <p:spTgt spid="127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82"/>
                                        </p:tgtEl>
                                        <p:attrNameLst>
                                          <p:attrName>ppt_x</p:attrName>
                                        </p:attrNameLst>
                                      </p:cBhvr>
                                      <p:tavLst>
                                        <p:tav fmla="" tm="0">
                                          <p:val>
                                            <p:strVal val="#ppt_x"/>
                                          </p:val>
                                        </p:tav>
                                        <p:tav fmla="" tm="100000">
                                          <p:val>
                                            <p:strVal val="#ppt_x-1"/>
                                          </p:val>
                                        </p:tav>
                                      </p:tavLst>
                                    </p:anim>
                                    <p:set>
                                      <p:cBhvr>
                                        <p:cTn dur="1" fill="hold">
                                          <p:stCondLst>
                                            <p:cond delay="1"/>
                                          </p:stCondLst>
                                        </p:cTn>
                                        <p:tgtEl>
                                          <p:spTgt spid="12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1"/>
                                        </p:tgtEl>
                                        <p:attrNameLst>
                                          <p:attrName>style.visibility</p:attrName>
                                        </p:attrNameLst>
                                      </p:cBhvr>
                                      <p:to>
                                        <p:strVal val="visible"/>
                                      </p:to>
                                    </p:set>
                                    <p:animEffect filter="fade" transition="in">
                                      <p:cBhvr>
                                        <p:cTn dur="1"/>
                                        <p:tgtEl>
                                          <p:spTgt spid="1281"/>
                                        </p:tgtEl>
                                      </p:cBhvr>
                                    </p:animEffect>
                                  </p:childTnLst>
                                </p:cTn>
                              </p:par>
                              <p:par>
                                <p:cTn fill="hold" nodeType="withEffect" presetClass="entr" presetID="10" presetSubtype="0">
                                  <p:stCondLst>
                                    <p:cond delay="0"/>
                                  </p:stCondLst>
                                  <p:childTnLst>
                                    <p:set>
                                      <p:cBhvr>
                                        <p:cTn dur="1" fill="hold">
                                          <p:stCondLst>
                                            <p:cond delay="0"/>
                                          </p:stCondLst>
                                        </p:cTn>
                                        <p:tgtEl>
                                          <p:spTgt spid="1279"/>
                                        </p:tgtEl>
                                        <p:attrNameLst>
                                          <p:attrName>style.visibility</p:attrName>
                                        </p:attrNameLst>
                                      </p:cBhvr>
                                      <p:to>
                                        <p:strVal val="visible"/>
                                      </p:to>
                                    </p:set>
                                    <p:animEffect filter="fade" transition="in">
                                      <p:cBhvr>
                                        <p:cTn dur="1"/>
                                        <p:tgtEl>
                                          <p:spTgt spid="1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281"/>
                                        </p:tgtEl>
                                        <p:attrNameLst>
                                          <p:attrName>ppt_x</p:attrName>
                                        </p:attrNameLst>
                                      </p:cBhvr>
                                      <p:tavLst>
                                        <p:tav fmla="" tm="0">
                                          <p:val>
                                            <p:strVal val="#ppt_x"/>
                                          </p:val>
                                        </p:tav>
                                        <p:tav fmla="" tm="100000">
                                          <p:val>
                                            <p:strVal val="#ppt_x-1"/>
                                          </p:val>
                                        </p:tav>
                                      </p:tavLst>
                                    </p:anim>
                                    <p:set>
                                      <p:cBhvr>
                                        <p:cTn dur="1" fill="hold">
                                          <p:stCondLst>
                                            <p:cond delay="1"/>
                                          </p:stCondLst>
                                        </p:cTn>
                                        <p:tgtEl>
                                          <p:spTgt spid="1281"/>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279"/>
                                        </p:tgtEl>
                                        <p:attrNameLst>
                                          <p:attrName>ppt_x</p:attrName>
                                        </p:attrNameLst>
                                      </p:cBhvr>
                                      <p:tavLst>
                                        <p:tav fmla="" tm="0">
                                          <p:val>
                                            <p:strVal val="#ppt_x"/>
                                          </p:val>
                                        </p:tav>
                                        <p:tav fmla="" tm="100000">
                                          <p:val>
                                            <p:strVal val="#ppt_x-1"/>
                                          </p:val>
                                        </p:tav>
                                      </p:tavLst>
                                    </p:anim>
                                    <p:set>
                                      <p:cBhvr>
                                        <p:cTn dur="1" fill="hold">
                                          <p:stCondLst>
                                            <p:cond delay="1"/>
                                          </p:stCondLst>
                                        </p:cTn>
                                        <p:tgtEl>
                                          <p:spTgt spid="127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nvSpPr>
        <p:spPr>
          <a:xfrm>
            <a:off x="239925" y="1228075"/>
            <a:ext cx="4197000" cy="3625200"/>
          </a:xfrm>
          <a:prstGeom prst="rect">
            <a:avLst/>
          </a:prstGeom>
          <a:solidFill>
            <a:srgbClr val="EFEFEF"/>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6E6B5E"/>
                </a:solidFill>
              </a:rPr>
              <a:t>  	  </a:t>
            </a:r>
            <a:r>
              <a:rPr lang="en-GB" sz="2400">
                <a:solidFill>
                  <a:srgbClr val="B854D4"/>
                </a:solidFill>
              </a:rPr>
              <a:t>let</a:t>
            </a:r>
            <a:r>
              <a:rPr lang="en-GB" sz="2400">
                <a:solidFill>
                  <a:srgbClr val="6E6B5E"/>
                </a:solidFill>
              </a:rPr>
              <a:t> x = </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B854D4"/>
                </a:solidFill>
              </a:rPr>
              <a:t>  	  let</a:t>
            </a:r>
            <a:r>
              <a:rPr lang="en-GB" sz="2400">
                <a:solidFill>
                  <a:srgbClr val="6E6B5E"/>
                </a:solidFill>
              </a:rPr>
              <a:t> x = x + </a:t>
            </a:r>
            <a:r>
              <a:rPr lang="en-GB" sz="2400">
                <a:solidFill>
                  <a:srgbClr val="B65611"/>
                </a:solidFill>
              </a:rPr>
              <a:t>1</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B854D4"/>
                </a:solidFill>
              </a:rPr>
              <a:t>  	  let</a:t>
            </a:r>
            <a:r>
              <a:rPr lang="en-GB" sz="2400">
                <a:solidFill>
                  <a:srgbClr val="6E6B5E"/>
                </a:solidFill>
              </a:rPr>
              <a:t> x = x * </a:t>
            </a:r>
            <a:r>
              <a:rPr lang="en-GB" sz="2400">
                <a:solidFill>
                  <a:srgbClr val="B65611"/>
                </a:solidFill>
              </a:rPr>
              <a:t>2</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B65611"/>
                </a:solidFill>
              </a:rPr>
              <a:t>  	  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115000"/>
              </a:lnSpc>
              <a:spcBef>
                <a:spcPts val="0"/>
              </a:spcBef>
              <a:spcAft>
                <a:spcPts val="0"/>
              </a:spcAft>
              <a:buClr>
                <a:schemeClr val="dk1"/>
              </a:buClr>
              <a:buSzPts val="1100"/>
              <a:buFont typeface="Arial"/>
              <a:buNone/>
            </a:pPr>
            <a:r>
              <a:rPr lang="en-GB" sz="2400">
                <a:solidFill>
                  <a:srgbClr val="6E6B5E"/>
                </a:solidFill>
              </a:rPr>
              <a:t> }</a:t>
            </a:r>
            <a:endParaRPr/>
          </a:p>
        </p:txBody>
      </p:sp>
      <p:sp>
        <p:nvSpPr>
          <p:cNvPr id="191" name="Google Shape;191;p3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Result:</a:t>
            </a:r>
            <a:endParaRPr sz="2400"/>
          </a:p>
          <a:p>
            <a:pPr indent="0" lvl="0" marL="0" rtl="0" algn="l">
              <a:spcBef>
                <a:spcPts val="1600"/>
              </a:spcBef>
              <a:spcAft>
                <a:spcPts val="0"/>
              </a:spcAft>
              <a:buNone/>
            </a:pPr>
            <a:r>
              <a:rPr lang="en-GB" sz="2400"/>
              <a:t>The value of x is 12</a:t>
            </a:r>
            <a:endParaRPr sz="2400"/>
          </a:p>
          <a:p>
            <a:pPr indent="0" lvl="0" marL="0" rtl="0" algn="l">
              <a:spcBef>
                <a:spcPts val="1600"/>
              </a:spcBef>
              <a:spcAft>
                <a:spcPts val="0"/>
              </a:spcAft>
              <a:buNone/>
            </a:pPr>
            <a:r>
              <a:t/>
            </a:r>
            <a:endParaRPr sz="2400"/>
          </a:p>
          <a:p>
            <a:pPr indent="0" lvl="0" marL="0" rtl="0" algn="l">
              <a:spcBef>
                <a:spcPts val="1600"/>
              </a:spcBef>
              <a:spcAft>
                <a:spcPts val="0"/>
              </a:spcAft>
              <a:buNone/>
            </a:pPr>
            <a:r>
              <a:rPr lang="en-GB" sz="2400"/>
              <a:t>Note: Variable remains immutable.</a:t>
            </a:r>
            <a:endParaRPr sz="2400"/>
          </a:p>
          <a:p>
            <a:pPr indent="0" lvl="0" marL="0" rtl="0" algn="l">
              <a:spcBef>
                <a:spcPts val="1600"/>
              </a:spcBef>
              <a:spcAft>
                <a:spcPts val="1600"/>
              </a:spcAft>
              <a:buNone/>
            </a:pPr>
            <a:r>
              <a:t/>
            </a:r>
            <a:endParaRPr/>
          </a:p>
        </p:txBody>
      </p:sp>
      <p:sp>
        <p:nvSpPr>
          <p:cNvPr id="192" name="Google Shape;192;p33"/>
          <p:cNvSpPr txBox="1"/>
          <p:nvPr>
            <p:ph type="title"/>
          </p:nvPr>
        </p:nvSpPr>
        <p:spPr>
          <a:xfrm>
            <a:off x="315075" y="110000"/>
            <a:ext cx="4045200" cy="888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solidFill>
                  <a:srgbClr val="000000"/>
                </a:solidFill>
              </a:rPr>
              <a:t>Example: Shadowing Variable</a:t>
            </a:r>
            <a:endParaRPr b="1" sz="2400">
              <a:solidFill>
                <a:srgbClr val="000000"/>
              </a:solidFill>
            </a:endParaRPr>
          </a:p>
        </p:txBody>
      </p:sp>
      <p:pic>
        <p:nvPicPr>
          <p:cNvPr id="193" name="Google Shape;193;p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7" name="Shape 1287"/>
        <p:cNvGrpSpPr/>
        <p:nvPr/>
      </p:nvGrpSpPr>
      <p:grpSpPr>
        <a:xfrm>
          <a:off x="0" y="0"/>
          <a:ext cx="0" cy="0"/>
          <a:chOff x="0" y="0"/>
          <a:chExt cx="0" cy="0"/>
        </a:xfrm>
      </p:grpSpPr>
      <p:sp>
        <p:nvSpPr>
          <p:cNvPr id="1288" name="Google Shape;1288;p16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rgbClr val="000000"/>
              </a:buClr>
              <a:buSzPts val="3600"/>
              <a:buFont typeface="Arial"/>
              <a:buNone/>
            </a:pPr>
            <a:r>
              <a:rPr lang="en-GB"/>
              <a:t>Returning values and scope</a:t>
            </a:r>
            <a:endParaRPr sz="2800">
              <a:solidFill>
                <a:schemeClr val="lt1"/>
              </a:solidFill>
              <a:latin typeface="Montserrat"/>
              <a:ea typeface="Montserrat"/>
              <a:cs typeface="Montserrat"/>
              <a:sym typeface="Montserrat"/>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p:txBody>
      </p:sp>
      <p:sp>
        <p:nvSpPr>
          <p:cNvPr id="1289" name="Google Shape;1289;p168"/>
          <p:cNvSpPr txBox="1"/>
          <p:nvPr/>
        </p:nvSpPr>
        <p:spPr>
          <a:xfrm>
            <a:off x="286450" y="1337125"/>
            <a:ext cx="8520600" cy="33873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1B8F8B"/>
              </a:buClr>
              <a:buSzPts val="2400"/>
              <a:buFont typeface="Open Sans"/>
              <a:buChar char="●"/>
            </a:pPr>
            <a:r>
              <a:rPr b="1" lang="en-GB" sz="2400">
                <a:solidFill>
                  <a:srgbClr val="1B8F8B"/>
                </a:solidFill>
                <a:latin typeface="Open Sans"/>
                <a:ea typeface="Open Sans"/>
                <a:cs typeface="Open Sans"/>
                <a:sym typeface="Open Sans"/>
              </a:rPr>
              <a:t>Returning a value in a function also transfer the ownership</a:t>
            </a:r>
            <a:endParaRPr b="1" sz="2400">
              <a:solidFill>
                <a:srgbClr val="1B8F8B"/>
              </a:solidFill>
              <a:latin typeface="Open Sans"/>
              <a:ea typeface="Open Sans"/>
              <a:cs typeface="Open Sans"/>
              <a:sym typeface="Open Sans"/>
            </a:endParaRPr>
          </a:p>
          <a:p>
            <a:pPr indent="-381000" lvl="0" marL="457200" rtl="0" algn="l">
              <a:lnSpc>
                <a:spcPct val="150000"/>
              </a:lnSpc>
              <a:spcBef>
                <a:spcPts val="0"/>
              </a:spcBef>
              <a:spcAft>
                <a:spcPts val="0"/>
              </a:spcAft>
              <a:buClr>
                <a:srgbClr val="1B8F8B"/>
              </a:buClr>
              <a:buSzPts val="2400"/>
              <a:buFont typeface="Open Sans"/>
              <a:buChar char="●"/>
            </a:pPr>
            <a:r>
              <a:rPr i="1" lang="en-GB" sz="2400">
                <a:solidFill>
                  <a:srgbClr val="1B8F8B"/>
                </a:solidFill>
                <a:latin typeface="Open Sans"/>
                <a:ea typeface="Open Sans"/>
                <a:cs typeface="Open Sans"/>
                <a:sym typeface="Open Sans"/>
              </a:rPr>
              <a:t>Whenever a function </a:t>
            </a:r>
            <a:r>
              <a:rPr b="1" i="1" lang="en-GB" sz="2400">
                <a:solidFill>
                  <a:srgbClr val="1B8F8B"/>
                </a:solidFill>
                <a:latin typeface="Open Sans"/>
                <a:ea typeface="Open Sans"/>
                <a:cs typeface="Open Sans"/>
                <a:sym typeface="Open Sans"/>
              </a:rPr>
              <a:t>return a value</a:t>
            </a:r>
            <a:r>
              <a:rPr i="1" lang="en-GB" sz="2400">
                <a:solidFill>
                  <a:srgbClr val="1B8F8B"/>
                </a:solidFill>
                <a:latin typeface="Open Sans"/>
                <a:ea typeface="Open Sans"/>
                <a:cs typeface="Open Sans"/>
                <a:sym typeface="Open Sans"/>
              </a:rPr>
              <a:t> the </a:t>
            </a:r>
            <a:r>
              <a:rPr b="1" i="1" lang="en-GB" sz="2400">
                <a:solidFill>
                  <a:srgbClr val="1B8F8B"/>
                </a:solidFill>
                <a:latin typeface="Open Sans"/>
                <a:ea typeface="Open Sans"/>
                <a:cs typeface="Open Sans"/>
                <a:sym typeface="Open Sans"/>
              </a:rPr>
              <a:t>ownership</a:t>
            </a:r>
            <a:r>
              <a:rPr i="1" lang="en-GB" sz="2400">
                <a:solidFill>
                  <a:srgbClr val="1B8F8B"/>
                </a:solidFill>
                <a:latin typeface="Open Sans"/>
                <a:ea typeface="Open Sans"/>
                <a:cs typeface="Open Sans"/>
                <a:sym typeface="Open Sans"/>
              </a:rPr>
              <a:t> is also </a:t>
            </a:r>
            <a:r>
              <a:rPr b="1" i="1" lang="en-GB" sz="2400">
                <a:solidFill>
                  <a:srgbClr val="1B8F8B"/>
                </a:solidFill>
                <a:latin typeface="Open Sans"/>
                <a:ea typeface="Open Sans"/>
                <a:cs typeface="Open Sans"/>
                <a:sym typeface="Open Sans"/>
              </a:rPr>
              <a:t>returned</a:t>
            </a:r>
            <a:r>
              <a:rPr i="1" lang="en-GB" sz="2400">
                <a:solidFill>
                  <a:srgbClr val="1B8F8B"/>
                </a:solidFill>
                <a:latin typeface="Open Sans"/>
                <a:ea typeface="Open Sans"/>
                <a:cs typeface="Open Sans"/>
                <a:sym typeface="Open Sans"/>
              </a:rPr>
              <a:t>.</a:t>
            </a:r>
            <a:endParaRPr i="1" sz="2400">
              <a:solidFill>
                <a:srgbClr val="1B8F8B"/>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solidFill>
                <a:srgbClr val="1B8F8B"/>
              </a:solidFill>
              <a:latin typeface="Open Sans"/>
              <a:ea typeface="Open Sans"/>
              <a:cs typeface="Open Sans"/>
              <a:sym typeface="Open Sans"/>
            </a:endParaRPr>
          </a:p>
        </p:txBody>
      </p:sp>
      <p:pic>
        <p:nvPicPr>
          <p:cNvPr id="1290" name="Google Shape;1290;p1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4" name="Shape 1294"/>
        <p:cNvGrpSpPr/>
        <p:nvPr/>
      </p:nvGrpSpPr>
      <p:grpSpPr>
        <a:xfrm>
          <a:off x="0" y="0"/>
          <a:ext cx="0" cy="0"/>
          <a:chOff x="0" y="0"/>
          <a:chExt cx="0" cy="0"/>
        </a:xfrm>
      </p:grpSpPr>
      <p:sp>
        <p:nvSpPr>
          <p:cNvPr id="1295" name="Google Shape;1295;p16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3600"/>
              <a:buNone/>
            </a:pPr>
            <a:r>
              <a:rPr lang="en-GB"/>
              <a:t>Returning values and scope</a:t>
            </a:r>
            <a:endParaRPr sz="2800">
              <a:solidFill>
                <a:schemeClr val="lt1"/>
              </a:solidFill>
              <a:latin typeface="Montserrat"/>
              <a:ea typeface="Montserrat"/>
              <a:cs typeface="Montserrat"/>
              <a:sym typeface="Montserrat"/>
            </a:endParaRPr>
          </a:p>
          <a:p>
            <a:pPr indent="0" lvl="0" marL="0" rtl="0" algn="l">
              <a:spcBef>
                <a:spcPts val="0"/>
              </a:spcBef>
              <a:spcAft>
                <a:spcPts val="0"/>
              </a:spcAft>
              <a:buSzPts val="2800"/>
              <a:buNone/>
            </a:pPr>
            <a:r>
              <a:t/>
            </a:r>
            <a:endParaRPr/>
          </a:p>
          <a:p>
            <a:pPr indent="0" lvl="0" marL="0" rtl="0" algn="l">
              <a:spcBef>
                <a:spcPts val="0"/>
              </a:spcBef>
              <a:spcAft>
                <a:spcPts val="0"/>
              </a:spcAft>
              <a:buSzPts val="2800"/>
              <a:buNone/>
            </a:pPr>
            <a:r>
              <a:t/>
            </a:r>
            <a:endParaRPr/>
          </a:p>
        </p:txBody>
      </p:sp>
      <p:sp>
        <p:nvSpPr>
          <p:cNvPr id="1296" name="Google Shape;1296;p169"/>
          <p:cNvSpPr txBox="1"/>
          <p:nvPr/>
        </p:nvSpPr>
        <p:spPr>
          <a:xfrm>
            <a:off x="159300" y="1152100"/>
            <a:ext cx="8673000" cy="3767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main</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s1 = gives_ownership();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s2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s3 = takes_and_gives_back(s2);</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gives_ownership</a:t>
            </a:r>
            <a:r>
              <a:rPr b="1" lang="en-GB" sz="2000">
                <a:solidFill>
                  <a:srgbClr val="6E6B5E"/>
                </a:solidFill>
                <a:highlight>
                  <a:srgbClr val="F1F1F1"/>
                </a:highlight>
                <a:latin typeface="Courier New"/>
                <a:ea typeface="Courier New"/>
                <a:cs typeface="Courier New"/>
                <a:sym typeface="Courier New"/>
              </a:rPr>
              <a:t>() -&gt;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some_string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some_string</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takes_and_gives_back</a:t>
            </a:r>
            <a:r>
              <a:rPr b="1" lang="en-GB" sz="2000">
                <a:solidFill>
                  <a:srgbClr val="6E6B5E"/>
                </a:solidFill>
                <a:highlight>
                  <a:srgbClr val="F1F1F1"/>
                </a:highlight>
                <a:latin typeface="Courier New"/>
                <a:ea typeface="Courier New"/>
                <a:cs typeface="Courier New"/>
                <a:sym typeface="Courier New"/>
              </a:rPr>
              <a:t>(a_string: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-&gt;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    a_string  </a:t>
            </a:r>
            <a:endParaRPr b="1" sz="20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B854D4"/>
              </a:solidFill>
              <a:latin typeface="Courier New"/>
              <a:ea typeface="Courier New"/>
              <a:cs typeface="Courier New"/>
              <a:sym typeface="Courier New"/>
            </a:endParaRPr>
          </a:p>
        </p:txBody>
      </p:sp>
      <p:pic>
        <p:nvPicPr>
          <p:cNvPr id="1297" name="Google Shape;1297;p1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170"/>
          <p:cNvSpPr txBox="1"/>
          <p:nvPr>
            <p:ph idx="4294967295" type="title"/>
          </p:nvPr>
        </p:nvSpPr>
        <p:spPr>
          <a:xfrm>
            <a:off x="235500" y="263050"/>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Return Values and Scope</a:t>
            </a:r>
            <a:endParaRPr b="1" sz="3600">
              <a:solidFill>
                <a:srgbClr val="434343"/>
              </a:solidFill>
              <a:latin typeface="PT Sans Narrow"/>
              <a:ea typeface="PT Sans Narrow"/>
              <a:cs typeface="PT Sans Narrow"/>
              <a:sym typeface="PT Sans Narrow"/>
            </a:endParaRPr>
          </a:p>
        </p:txBody>
      </p:sp>
      <p:sp>
        <p:nvSpPr>
          <p:cNvPr id="1303" name="Google Shape;1303;p170"/>
          <p:cNvSpPr txBox="1"/>
          <p:nvPr>
            <p:ph idx="4294967295" type="title"/>
          </p:nvPr>
        </p:nvSpPr>
        <p:spPr>
          <a:xfrm>
            <a:off x="159300" y="999700"/>
            <a:ext cx="8673000" cy="3520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2800"/>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main</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s1 = gives_ownership();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s2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s3 = takes_and_gives_back(s2);</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t/>
            </a:r>
            <a:endParaRPr b="1" sz="2000">
              <a:solidFill>
                <a:srgbClr val="B854D4"/>
              </a:solidFill>
              <a:latin typeface="Courier New"/>
              <a:ea typeface="Courier New"/>
              <a:cs typeface="Courier New"/>
              <a:sym typeface="Courier New"/>
            </a:endParaRPr>
          </a:p>
        </p:txBody>
      </p:sp>
      <p:sp>
        <p:nvSpPr>
          <p:cNvPr id="1304" name="Google Shape;1304;p170"/>
          <p:cNvSpPr/>
          <p:nvPr/>
        </p:nvSpPr>
        <p:spPr>
          <a:xfrm>
            <a:off x="5170050" y="1164050"/>
            <a:ext cx="3662400" cy="825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latin typeface="Roboto"/>
                <a:ea typeface="Roboto"/>
                <a:cs typeface="Roboto"/>
                <a:sym typeface="Roboto"/>
              </a:rPr>
              <a:t>gives_ownership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its return value into</a:t>
            </a:r>
            <a:r>
              <a:rPr b="0" i="0" lang="en-GB" sz="2400" u="none" cap="none" strike="noStrike">
                <a:solidFill>
                  <a:schemeClr val="lt1"/>
                </a:solidFill>
                <a:latin typeface="Roboto"/>
                <a:ea typeface="Roboto"/>
                <a:cs typeface="Roboto"/>
                <a:sym typeface="Roboto"/>
              </a:rPr>
              <a:t> </a:t>
            </a:r>
            <a:r>
              <a:rPr b="1" i="0" lang="en-GB" sz="2400" u="none" cap="none" strike="noStrike">
                <a:latin typeface="Roboto"/>
                <a:ea typeface="Roboto"/>
                <a:cs typeface="Roboto"/>
                <a:sym typeface="Roboto"/>
              </a:rPr>
              <a:t>s1</a:t>
            </a:r>
            <a:endParaRPr b="1" i="0" sz="2400" u="none" cap="none" strike="noStrike">
              <a:latin typeface="Roboto"/>
              <a:ea typeface="Roboto"/>
              <a:cs typeface="Roboto"/>
              <a:sym typeface="Roboto"/>
            </a:endParaRPr>
          </a:p>
        </p:txBody>
      </p:sp>
      <p:sp>
        <p:nvSpPr>
          <p:cNvPr id="1305" name="Google Shape;1305;p170"/>
          <p:cNvSpPr/>
          <p:nvPr/>
        </p:nvSpPr>
        <p:spPr>
          <a:xfrm>
            <a:off x="4922175" y="1787625"/>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70"/>
          <p:cNvSpPr/>
          <p:nvPr/>
        </p:nvSpPr>
        <p:spPr>
          <a:xfrm>
            <a:off x="5818200" y="2266950"/>
            <a:ext cx="3014100" cy="461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GB" sz="2400" u="none" cap="none" strike="noStrike">
                <a:latin typeface="Roboto"/>
                <a:ea typeface="Roboto"/>
                <a:cs typeface="Roboto"/>
                <a:sym typeface="Roboto"/>
              </a:rPr>
              <a:t>s2 </a:t>
            </a:r>
            <a:r>
              <a:rPr b="0" i="0" lang="en-GB" sz="2400" u="none" cap="none" strike="noStrike">
                <a:latin typeface="Roboto"/>
                <a:ea typeface="Roboto"/>
                <a:cs typeface="Roboto"/>
                <a:sym typeface="Roboto"/>
              </a:rPr>
              <a:t>comes into </a:t>
            </a:r>
            <a:r>
              <a:rPr b="1" i="0" lang="en-GB" sz="2400" u="sng" cap="none" strike="noStrike">
                <a:latin typeface="Roboto"/>
                <a:ea typeface="Roboto"/>
                <a:cs typeface="Roboto"/>
                <a:sym typeface="Roboto"/>
              </a:rPr>
              <a:t>scope</a:t>
            </a:r>
            <a:endParaRPr b="1" i="0" sz="2400" u="sng" cap="none" strike="noStrike">
              <a:latin typeface="Roboto"/>
              <a:ea typeface="Roboto"/>
              <a:cs typeface="Roboto"/>
              <a:sym typeface="Roboto"/>
            </a:endParaRPr>
          </a:p>
        </p:txBody>
      </p:sp>
      <p:sp>
        <p:nvSpPr>
          <p:cNvPr id="1307" name="Google Shape;1307;p170"/>
          <p:cNvSpPr/>
          <p:nvPr/>
        </p:nvSpPr>
        <p:spPr>
          <a:xfrm>
            <a:off x="5570325" y="2412700"/>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70"/>
          <p:cNvSpPr/>
          <p:nvPr/>
        </p:nvSpPr>
        <p:spPr>
          <a:xfrm>
            <a:off x="2744375" y="3356950"/>
            <a:ext cx="6088200" cy="978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s2</a:t>
            </a:r>
            <a:r>
              <a:rPr b="0" i="0" lang="en-GB" sz="2400" u="none" cap="none" strike="noStrike">
                <a:latin typeface="Roboto"/>
                <a:ea typeface="Roboto"/>
                <a:cs typeface="Roboto"/>
                <a:sym typeface="Roboto"/>
              </a:rPr>
              <a:t> is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into </a:t>
            </a:r>
            <a:r>
              <a:rPr b="0" i="0" lang="en-GB" sz="2400" u="none" cap="none" strike="noStrike">
                <a:highlight>
                  <a:srgbClr val="D9D9D9"/>
                </a:highlight>
                <a:latin typeface="Roboto"/>
                <a:ea typeface="Roboto"/>
                <a:cs typeface="Roboto"/>
                <a:sym typeface="Roboto"/>
              </a:rPr>
              <a:t>takes_and_gives_back</a:t>
            </a:r>
            <a:r>
              <a:rPr b="0" i="0" lang="en-GB" sz="2400" u="none" cap="none" strike="noStrike">
                <a:latin typeface="Roboto"/>
                <a:ea typeface="Roboto"/>
                <a:cs typeface="Roboto"/>
                <a:sym typeface="Roboto"/>
              </a:rPr>
              <a:t>, which also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its return value into </a:t>
            </a:r>
            <a:r>
              <a:rPr b="0" i="0" lang="en-GB" sz="2400" u="none" cap="none" strike="noStrike">
                <a:highlight>
                  <a:srgbClr val="D9D9D9"/>
                </a:highlight>
                <a:latin typeface="Roboto"/>
                <a:ea typeface="Roboto"/>
                <a:cs typeface="Roboto"/>
                <a:sym typeface="Roboto"/>
              </a:rPr>
              <a:t>s3</a:t>
            </a:r>
            <a:endParaRPr b="0" i="0" sz="1050" u="none" cap="none" strike="noStrike">
              <a:highlight>
                <a:srgbClr val="D9D9D9"/>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AAAAAA"/>
              </a:solidFill>
              <a:highlight>
                <a:srgbClr val="F1F1F1"/>
              </a:highlight>
              <a:latin typeface="Courier New"/>
              <a:ea typeface="Courier New"/>
              <a:cs typeface="Courier New"/>
              <a:sym typeface="Courier New"/>
            </a:endParaRPr>
          </a:p>
        </p:txBody>
      </p:sp>
      <p:sp>
        <p:nvSpPr>
          <p:cNvPr id="1309" name="Google Shape;1309;p170"/>
          <p:cNvSpPr/>
          <p:nvPr/>
        </p:nvSpPr>
        <p:spPr>
          <a:xfrm>
            <a:off x="5108100" y="3165250"/>
            <a:ext cx="247800" cy="1917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70"/>
          <p:cNvSpPr/>
          <p:nvPr/>
        </p:nvSpPr>
        <p:spPr>
          <a:xfrm>
            <a:off x="660000" y="3492450"/>
            <a:ext cx="7824000" cy="1141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a:t>
            </a:r>
            <a:r>
              <a:rPr b="0" i="0" lang="en-GB" sz="2400" u="none" cap="none" strike="noStrike">
                <a:highlight>
                  <a:srgbClr val="D9D9D9"/>
                </a:highlight>
                <a:latin typeface="Roboto"/>
                <a:ea typeface="Roboto"/>
                <a:cs typeface="Roboto"/>
                <a:sym typeface="Roboto"/>
              </a:rPr>
              <a:t>s3</a:t>
            </a:r>
            <a:r>
              <a:rPr b="0" i="0" lang="en-GB" sz="2400" u="none" cap="none" strike="noStrike">
                <a:latin typeface="Roboto"/>
                <a:ea typeface="Roboto"/>
                <a:cs typeface="Roboto"/>
                <a:sym typeface="Roboto"/>
              </a:rPr>
              <a:t> goes out of scope and is </a:t>
            </a:r>
            <a:r>
              <a:rPr b="1" i="0" lang="en-GB" sz="2400" u="sng" cap="none" strike="noStrike">
                <a:latin typeface="Roboto"/>
                <a:ea typeface="Roboto"/>
                <a:cs typeface="Roboto"/>
                <a:sym typeface="Roboto"/>
              </a:rPr>
              <a:t>dropped</a:t>
            </a:r>
            <a:r>
              <a:rPr b="0" i="0" lang="en-GB" sz="2400" u="none" cap="none" strike="noStrike">
                <a:latin typeface="Roboto"/>
                <a:ea typeface="Roboto"/>
                <a:cs typeface="Roboto"/>
                <a:sym typeface="Roboto"/>
              </a:rPr>
              <a:t>. </a:t>
            </a:r>
            <a:r>
              <a:rPr b="0" i="0" lang="en-GB" sz="2400" u="none" cap="none" strike="noStrike">
                <a:highlight>
                  <a:srgbClr val="D9D9D9"/>
                </a:highlight>
                <a:latin typeface="Roboto"/>
                <a:ea typeface="Roboto"/>
                <a:cs typeface="Roboto"/>
                <a:sym typeface="Roboto"/>
              </a:rPr>
              <a:t>s2</a:t>
            </a:r>
            <a:r>
              <a:rPr b="0" i="0" lang="en-GB" sz="2400" u="none" cap="none" strike="noStrike">
                <a:latin typeface="Roboto"/>
                <a:ea typeface="Roboto"/>
                <a:cs typeface="Roboto"/>
                <a:sym typeface="Roboto"/>
              </a:rPr>
              <a:t> goes out of scope but was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so nothing happens. </a:t>
            </a:r>
            <a:r>
              <a:rPr b="0" i="0" lang="en-GB" sz="2400" u="none" cap="none" strike="noStrike">
                <a:highlight>
                  <a:srgbClr val="D9D9D9"/>
                </a:highlight>
                <a:latin typeface="Roboto"/>
                <a:ea typeface="Roboto"/>
                <a:cs typeface="Roboto"/>
                <a:sym typeface="Roboto"/>
              </a:rPr>
              <a:t>s1</a:t>
            </a:r>
            <a:r>
              <a:rPr b="0" i="0" lang="en-GB" sz="2400" u="none" cap="none" strike="noStrike">
                <a:latin typeface="Roboto"/>
                <a:ea typeface="Roboto"/>
                <a:cs typeface="Roboto"/>
                <a:sym typeface="Roboto"/>
              </a:rPr>
              <a:t> goes out of scope and is </a:t>
            </a:r>
            <a:r>
              <a:rPr b="1" i="0" lang="en-GB" sz="2400" u="sng" cap="none" strike="noStrike">
                <a:latin typeface="Roboto"/>
                <a:ea typeface="Roboto"/>
                <a:cs typeface="Roboto"/>
                <a:sym typeface="Roboto"/>
              </a:rPr>
              <a:t>dropped</a:t>
            </a:r>
            <a:r>
              <a:rPr b="0" i="0" lang="en-GB" sz="2400" u="none" cap="none" strike="noStrike">
                <a:latin typeface="Roboto"/>
                <a:ea typeface="Roboto"/>
                <a:cs typeface="Roboto"/>
                <a:sym typeface="Roboto"/>
              </a:rPr>
              <a:t>.</a:t>
            </a:r>
            <a:endParaRPr b="0" i="0" sz="1050" u="none" cap="none" strike="noStrike">
              <a:highlight>
                <a:srgbClr val="F1F1F1"/>
              </a:highlight>
              <a:latin typeface="Courier New"/>
              <a:ea typeface="Courier New"/>
              <a:cs typeface="Courier New"/>
              <a:sym typeface="Courier New"/>
            </a:endParaRPr>
          </a:p>
        </p:txBody>
      </p:sp>
      <p:sp>
        <p:nvSpPr>
          <p:cNvPr id="1311" name="Google Shape;1311;p170"/>
          <p:cNvSpPr/>
          <p:nvPr/>
        </p:nvSpPr>
        <p:spPr>
          <a:xfrm>
            <a:off x="418075" y="3604325"/>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2" name="Google Shape;1312;p1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4"/>
                                        </p:tgtEl>
                                        <p:attrNameLst>
                                          <p:attrName>style.visibility</p:attrName>
                                        </p:attrNameLst>
                                      </p:cBhvr>
                                      <p:to>
                                        <p:strVal val="visible"/>
                                      </p:to>
                                    </p:set>
                                    <p:animEffect filter="fade" transition="in">
                                      <p:cBhvr>
                                        <p:cTn dur="1000"/>
                                        <p:tgtEl>
                                          <p:spTgt spid="1304"/>
                                        </p:tgtEl>
                                      </p:cBhvr>
                                    </p:animEffect>
                                  </p:childTnLst>
                                </p:cTn>
                              </p:par>
                              <p:par>
                                <p:cTn fill="hold" nodeType="withEffect" presetClass="entr" presetID="10" presetSubtype="0">
                                  <p:stCondLst>
                                    <p:cond delay="0"/>
                                  </p:stCondLst>
                                  <p:childTnLst>
                                    <p:set>
                                      <p:cBhvr>
                                        <p:cTn dur="1" fill="hold">
                                          <p:stCondLst>
                                            <p:cond delay="0"/>
                                          </p:stCondLst>
                                        </p:cTn>
                                        <p:tgtEl>
                                          <p:spTgt spid="1305"/>
                                        </p:tgtEl>
                                        <p:attrNameLst>
                                          <p:attrName>style.visibility</p:attrName>
                                        </p:attrNameLst>
                                      </p:cBhvr>
                                      <p:to>
                                        <p:strVal val="visible"/>
                                      </p:to>
                                    </p:set>
                                    <p:animEffect filter="fade" transition="in">
                                      <p:cBhvr>
                                        <p:cTn dur="1000"/>
                                        <p:tgtEl>
                                          <p:spTgt spid="1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04"/>
                                        </p:tgtEl>
                                        <p:attrNameLst>
                                          <p:attrName>ppt_x</p:attrName>
                                        </p:attrNameLst>
                                      </p:cBhvr>
                                      <p:tavLst>
                                        <p:tav fmla="" tm="0">
                                          <p:val>
                                            <p:strVal val="#ppt_x"/>
                                          </p:val>
                                        </p:tav>
                                        <p:tav fmla="" tm="100000">
                                          <p:val>
                                            <p:strVal val="#ppt_x-1"/>
                                          </p:val>
                                        </p:tav>
                                      </p:tavLst>
                                    </p:anim>
                                    <p:set>
                                      <p:cBhvr>
                                        <p:cTn dur="1" fill="hold">
                                          <p:stCondLst>
                                            <p:cond delay="1"/>
                                          </p:stCondLst>
                                        </p:cTn>
                                        <p:tgtEl>
                                          <p:spTgt spid="1304"/>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500"/>
                                        <p:tgtEl>
                                          <p:spTgt spid="1305"/>
                                        </p:tgtEl>
                                        <p:attrNameLst>
                                          <p:attrName>ppt_x</p:attrName>
                                        </p:attrNameLst>
                                      </p:cBhvr>
                                      <p:tavLst>
                                        <p:tav fmla="" tm="0">
                                          <p:val>
                                            <p:strVal val="#ppt_x"/>
                                          </p:val>
                                        </p:tav>
                                        <p:tav fmla="" tm="100000">
                                          <p:val>
                                            <p:strVal val="#ppt_x-1"/>
                                          </p:val>
                                        </p:tav>
                                      </p:tavLst>
                                    </p:anim>
                                    <p:set>
                                      <p:cBhvr>
                                        <p:cTn dur="1" fill="hold">
                                          <p:stCondLst>
                                            <p:cond delay="500"/>
                                          </p:stCondLst>
                                        </p:cTn>
                                        <p:tgtEl>
                                          <p:spTgt spid="1305"/>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1000"/>
                                        <p:tgtEl>
                                          <p:spTgt spid="1306"/>
                                        </p:tgtEl>
                                      </p:cBhvr>
                                    </p:animEffect>
                                  </p:childTnLst>
                                </p:cTn>
                              </p:par>
                              <p:par>
                                <p:cTn fill="hold" nodeType="with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1000"/>
                                        <p:tgtEl>
                                          <p:spTgt spid="1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06"/>
                                        </p:tgtEl>
                                        <p:attrNameLst>
                                          <p:attrName>ppt_x</p:attrName>
                                        </p:attrNameLst>
                                      </p:cBhvr>
                                      <p:tavLst>
                                        <p:tav fmla="" tm="0">
                                          <p:val>
                                            <p:strVal val="#ppt_x"/>
                                          </p:val>
                                        </p:tav>
                                        <p:tav fmla="" tm="100000">
                                          <p:val>
                                            <p:strVal val="#ppt_x-1"/>
                                          </p:val>
                                        </p:tav>
                                      </p:tavLst>
                                    </p:anim>
                                    <p:set>
                                      <p:cBhvr>
                                        <p:cTn dur="1" fill="hold">
                                          <p:stCondLst>
                                            <p:cond delay="1"/>
                                          </p:stCondLst>
                                        </p:cTn>
                                        <p:tgtEl>
                                          <p:spTgt spid="130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07"/>
                                        </p:tgtEl>
                                        <p:attrNameLst>
                                          <p:attrName>ppt_x</p:attrName>
                                        </p:attrNameLst>
                                      </p:cBhvr>
                                      <p:tavLst>
                                        <p:tav fmla="" tm="0">
                                          <p:val>
                                            <p:strVal val="#ppt_x"/>
                                          </p:val>
                                        </p:tav>
                                        <p:tav fmla="" tm="100000">
                                          <p:val>
                                            <p:strVal val="#ppt_x-1"/>
                                          </p:val>
                                        </p:tav>
                                      </p:tavLst>
                                    </p:anim>
                                    <p:set>
                                      <p:cBhvr>
                                        <p:cTn dur="1" fill="hold">
                                          <p:stCondLst>
                                            <p:cond delay="1"/>
                                          </p:stCondLst>
                                        </p:cTn>
                                        <p:tgtEl>
                                          <p:spTgt spid="130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09"/>
                                        </p:tgtEl>
                                        <p:attrNameLst>
                                          <p:attrName>style.visibility</p:attrName>
                                        </p:attrNameLst>
                                      </p:cBhvr>
                                      <p:to>
                                        <p:strVal val="visible"/>
                                      </p:to>
                                    </p:set>
                                    <p:animEffect filter="fade" transition="in">
                                      <p:cBhvr>
                                        <p:cTn dur="1000"/>
                                        <p:tgtEl>
                                          <p:spTgt spid="1309"/>
                                        </p:tgtEl>
                                      </p:cBhvr>
                                    </p:animEffect>
                                  </p:childTnLst>
                                </p:cTn>
                              </p:par>
                              <p:par>
                                <p:cTn fill="hold" nodeType="with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1000"/>
                                        <p:tgtEl>
                                          <p:spTgt spid="1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08"/>
                                        </p:tgtEl>
                                        <p:attrNameLst>
                                          <p:attrName>ppt_x</p:attrName>
                                        </p:attrNameLst>
                                      </p:cBhvr>
                                      <p:tavLst>
                                        <p:tav fmla="" tm="0">
                                          <p:val>
                                            <p:strVal val="#ppt_x"/>
                                          </p:val>
                                        </p:tav>
                                        <p:tav fmla="" tm="100000">
                                          <p:val>
                                            <p:strVal val="#ppt_x-1"/>
                                          </p:val>
                                        </p:tav>
                                      </p:tavLst>
                                    </p:anim>
                                    <p:set>
                                      <p:cBhvr>
                                        <p:cTn dur="1" fill="hold">
                                          <p:stCondLst>
                                            <p:cond delay="1"/>
                                          </p:stCondLst>
                                        </p:cTn>
                                        <p:tgtEl>
                                          <p:spTgt spid="130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09"/>
                                        </p:tgtEl>
                                        <p:attrNameLst>
                                          <p:attrName>ppt_x</p:attrName>
                                        </p:attrNameLst>
                                      </p:cBhvr>
                                      <p:tavLst>
                                        <p:tav fmla="" tm="0">
                                          <p:val>
                                            <p:strVal val="#ppt_x"/>
                                          </p:val>
                                        </p:tav>
                                        <p:tav fmla="" tm="100000">
                                          <p:val>
                                            <p:strVal val="#ppt_x-1"/>
                                          </p:val>
                                        </p:tav>
                                      </p:tavLst>
                                    </p:anim>
                                    <p:set>
                                      <p:cBhvr>
                                        <p:cTn dur="1" fill="hold">
                                          <p:stCondLst>
                                            <p:cond delay="1"/>
                                          </p:stCondLst>
                                        </p:cTn>
                                        <p:tgtEl>
                                          <p:spTgt spid="130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11"/>
                                        </p:tgtEl>
                                        <p:attrNameLst>
                                          <p:attrName>style.visibility</p:attrName>
                                        </p:attrNameLst>
                                      </p:cBhvr>
                                      <p:to>
                                        <p:strVal val="visible"/>
                                      </p:to>
                                    </p:set>
                                    <p:animEffect filter="fade" transition="in">
                                      <p:cBhvr>
                                        <p:cTn dur="1000"/>
                                        <p:tgtEl>
                                          <p:spTgt spid="1311"/>
                                        </p:tgtEl>
                                      </p:cBhvr>
                                    </p:animEffect>
                                  </p:childTnLst>
                                </p:cTn>
                              </p:par>
                              <p:par>
                                <p:cTn fill="hold" nodeType="withEffect" presetClass="entr" presetID="10" presetSubtype="0">
                                  <p:stCondLst>
                                    <p:cond delay="0"/>
                                  </p:stCondLst>
                                  <p:childTnLst>
                                    <p:set>
                                      <p:cBhvr>
                                        <p:cTn dur="1" fill="hold">
                                          <p:stCondLst>
                                            <p:cond delay="0"/>
                                          </p:stCondLst>
                                        </p:cTn>
                                        <p:tgtEl>
                                          <p:spTgt spid="1310"/>
                                        </p:tgtEl>
                                        <p:attrNameLst>
                                          <p:attrName>style.visibility</p:attrName>
                                        </p:attrNameLst>
                                      </p:cBhvr>
                                      <p:to>
                                        <p:strVal val="visible"/>
                                      </p:to>
                                    </p:set>
                                    <p:animEffect filter="fade" transition="in">
                                      <p:cBhvr>
                                        <p:cTn dur="1000"/>
                                        <p:tgtEl>
                                          <p:spTgt spid="13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10"/>
                                        </p:tgtEl>
                                        <p:attrNameLst>
                                          <p:attrName>ppt_x</p:attrName>
                                        </p:attrNameLst>
                                      </p:cBhvr>
                                      <p:tavLst>
                                        <p:tav fmla="" tm="0">
                                          <p:val>
                                            <p:strVal val="#ppt_x"/>
                                          </p:val>
                                        </p:tav>
                                        <p:tav fmla="" tm="100000">
                                          <p:val>
                                            <p:strVal val="#ppt_x-1"/>
                                          </p:val>
                                        </p:tav>
                                      </p:tavLst>
                                    </p:anim>
                                    <p:set>
                                      <p:cBhvr>
                                        <p:cTn dur="1" fill="hold">
                                          <p:stCondLst>
                                            <p:cond delay="1"/>
                                          </p:stCondLst>
                                        </p:cTn>
                                        <p:tgtEl>
                                          <p:spTgt spid="131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11"/>
                                        </p:tgtEl>
                                        <p:attrNameLst>
                                          <p:attrName>ppt_x</p:attrName>
                                        </p:attrNameLst>
                                      </p:cBhvr>
                                      <p:tavLst>
                                        <p:tav fmla="" tm="0">
                                          <p:val>
                                            <p:strVal val="#ppt_x"/>
                                          </p:val>
                                        </p:tav>
                                        <p:tav fmla="" tm="100000">
                                          <p:val>
                                            <p:strVal val="#ppt_x-1"/>
                                          </p:val>
                                        </p:tav>
                                      </p:tavLst>
                                    </p:anim>
                                    <p:set>
                                      <p:cBhvr>
                                        <p:cTn dur="1" fill="hold">
                                          <p:stCondLst>
                                            <p:cond delay="1"/>
                                          </p:stCondLst>
                                        </p:cTn>
                                        <p:tgtEl>
                                          <p:spTgt spid="13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6" name="Shape 1316"/>
        <p:cNvGrpSpPr/>
        <p:nvPr/>
      </p:nvGrpSpPr>
      <p:grpSpPr>
        <a:xfrm>
          <a:off x="0" y="0"/>
          <a:ext cx="0" cy="0"/>
          <a:chOff x="0" y="0"/>
          <a:chExt cx="0" cy="0"/>
        </a:xfrm>
      </p:grpSpPr>
      <p:sp>
        <p:nvSpPr>
          <p:cNvPr id="1317" name="Google Shape;1317;p171"/>
          <p:cNvSpPr txBox="1"/>
          <p:nvPr>
            <p:ph idx="4294967295"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Return Values and Scope</a:t>
            </a:r>
            <a:endParaRPr b="1" sz="3600">
              <a:solidFill>
                <a:srgbClr val="434343"/>
              </a:solidFill>
              <a:latin typeface="PT Sans Narrow"/>
              <a:ea typeface="PT Sans Narrow"/>
              <a:cs typeface="PT Sans Narrow"/>
              <a:sym typeface="PT Sans Narrow"/>
            </a:endParaRPr>
          </a:p>
        </p:txBody>
      </p:sp>
      <p:sp>
        <p:nvSpPr>
          <p:cNvPr id="1318" name="Google Shape;1318;p171"/>
          <p:cNvSpPr txBox="1"/>
          <p:nvPr>
            <p:ph idx="4294967295" type="title"/>
          </p:nvPr>
        </p:nvSpPr>
        <p:spPr>
          <a:xfrm>
            <a:off x="159300" y="1456900"/>
            <a:ext cx="8673000" cy="2643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2800"/>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gives_ownership</a:t>
            </a:r>
            <a:r>
              <a:rPr b="1" lang="en-GB" sz="2000">
                <a:solidFill>
                  <a:srgbClr val="6E6B5E"/>
                </a:solidFill>
                <a:highlight>
                  <a:srgbClr val="F1F1F1"/>
                </a:highlight>
                <a:latin typeface="Courier New"/>
                <a:ea typeface="Courier New"/>
                <a:cs typeface="Courier New"/>
                <a:sym typeface="Courier New"/>
              </a:rPr>
              <a:t>() -&gt;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t>
            </a:r>
            <a:r>
              <a:rPr b="1" lang="en-GB" sz="2000">
                <a:solidFill>
                  <a:srgbClr val="B854D4"/>
                </a:solidFill>
                <a:latin typeface="Courier New"/>
                <a:ea typeface="Courier New"/>
                <a:cs typeface="Courier New"/>
                <a:sym typeface="Courier New"/>
              </a:rPr>
              <a:t>let</a:t>
            </a:r>
            <a:r>
              <a:rPr b="1" lang="en-GB" sz="2000">
                <a:solidFill>
                  <a:srgbClr val="6E6B5E"/>
                </a:solidFill>
                <a:highlight>
                  <a:srgbClr val="F1F1F1"/>
                </a:highlight>
                <a:latin typeface="Courier New"/>
                <a:ea typeface="Courier New"/>
                <a:cs typeface="Courier New"/>
                <a:sym typeface="Courier New"/>
              </a:rPr>
              <a:t> some_string =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::from(</a:t>
            </a:r>
            <a:r>
              <a:rPr b="1" lang="en-GB" sz="2000">
                <a:solidFill>
                  <a:srgbClr val="60AC39"/>
                </a:solidFill>
                <a:latin typeface="Courier New"/>
                <a:ea typeface="Courier New"/>
                <a:cs typeface="Courier New"/>
                <a:sym typeface="Courier New"/>
              </a:rPr>
              <a:t>"hello"</a:t>
            </a: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some_string</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t/>
            </a:r>
            <a:endParaRPr b="1" sz="2000">
              <a:solidFill>
                <a:srgbClr val="B854D4"/>
              </a:solidFill>
              <a:latin typeface="Courier New"/>
              <a:ea typeface="Courier New"/>
              <a:cs typeface="Courier New"/>
              <a:sym typeface="Courier New"/>
            </a:endParaRPr>
          </a:p>
        </p:txBody>
      </p:sp>
      <p:sp>
        <p:nvSpPr>
          <p:cNvPr id="1319" name="Google Shape;1319;p171"/>
          <p:cNvSpPr/>
          <p:nvPr/>
        </p:nvSpPr>
        <p:spPr>
          <a:xfrm>
            <a:off x="5329400" y="1406875"/>
            <a:ext cx="3709200" cy="1204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gives_ownership</a:t>
            </a:r>
            <a:r>
              <a:rPr b="0" i="0" lang="en-GB" sz="2400" u="none" cap="none" strike="noStrike">
                <a:latin typeface="Roboto"/>
                <a:ea typeface="Roboto"/>
                <a:cs typeface="Roboto"/>
                <a:sym typeface="Roboto"/>
              </a:rPr>
              <a:t> will </a:t>
            </a:r>
            <a:r>
              <a:rPr b="1" i="0" lang="en-GB" sz="2400" u="sng" cap="none" strike="noStrike">
                <a:latin typeface="Roboto"/>
                <a:ea typeface="Roboto"/>
                <a:cs typeface="Roboto"/>
                <a:sym typeface="Roboto"/>
              </a:rPr>
              <a:t>move</a:t>
            </a:r>
            <a:r>
              <a:rPr b="0" i="0" lang="en-GB" sz="2400" u="none" cap="none" strike="noStrike">
                <a:latin typeface="Roboto"/>
                <a:ea typeface="Roboto"/>
                <a:cs typeface="Roboto"/>
                <a:sym typeface="Roboto"/>
              </a:rPr>
              <a:t> its return value into the function that calls it</a:t>
            </a:r>
            <a:endParaRPr b="0" i="0" sz="2400" u="none" cap="none" strike="noStrike">
              <a:highlight>
                <a:srgbClr val="D9D9D9"/>
              </a:highlight>
              <a:latin typeface="Roboto"/>
              <a:ea typeface="Roboto"/>
              <a:cs typeface="Roboto"/>
              <a:sym typeface="Roboto"/>
            </a:endParaRPr>
          </a:p>
        </p:txBody>
      </p:sp>
      <p:sp>
        <p:nvSpPr>
          <p:cNvPr id="1320" name="Google Shape;1320;p171"/>
          <p:cNvSpPr/>
          <p:nvPr/>
        </p:nvSpPr>
        <p:spPr>
          <a:xfrm>
            <a:off x="5081600" y="1637450"/>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71"/>
          <p:cNvSpPr/>
          <p:nvPr/>
        </p:nvSpPr>
        <p:spPr>
          <a:xfrm>
            <a:off x="3116200" y="2702175"/>
            <a:ext cx="4541400" cy="4938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some_string</a:t>
            </a:r>
            <a:r>
              <a:rPr b="0" i="0" lang="en-GB" sz="2400" u="none" cap="none" strike="noStrike">
                <a:latin typeface="Roboto"/>
                <a:ea typeface="Roboto"/>
                <a:cs typeface="Roboto"/>
                <a:sym typeface="Roboto"/>
              </a:rPr>
              <a:t> comes into</a:t>
            </a:r>
            <a:r>
              <a:rPr b="0" i="0" lang="en-GB" sz="2400" u="none" cap="none" strike="noStrike">
                <a:solidFill>
                  <a:schemeClr val="lt1"/>
                </a:solidFill>
                <a:latin typeface="Roboto"/>
                <a:ea typeface="Roboto"/>
                <a:cs typeface="Roboto"/>
                <a:sym typeface="Roboto"/>
              </a:rPr>
              <a:t> </a:t>
            </a:r>
            <a:r>
              <a:rPr b="1" i="0" lang="en-GB" sz="2400" u="sng" cap="none" strike="noStrike">
                <a:solidFill>
                  <a:schemeClr val="lt1"/>
                </a:solidFill>
                <a:latin typeface="Roboto"/>
                <a:ea typeface="Roboto"/>
                <a:cs typeface="Roboto"/>
                <a:sym typeface="Roboto"/>
              </a:rPr>
              <a:t>scope</a:t>
            </a:r>
            <a:endParaRPr b="1" i="0" sz="2400" u="sng" cap="none" strike="noStrike">
              <a:solidFill>
                <a:schemeClr val="lt1"/>
              </a:solidFill>
              <a:highlight>
                <a:srgbClr val="D9D9D9"/>
              </a:highlight>
              <a:latin typeface="Roboto"/>
              <a:ea typeface="Roboto"/>
              <a:cs typeface="Roboto"/>
              <a:sym typeface="Roboto"/>
            </a:endParaRPr>
          </a:p>
        </p:txBody>
      </p:sp>
      <p:sp>
        <p:nvSpPr>
          <p:cNvPr id="1322" name="Google Shape;1322;p171"/>
          <p:cNvSpPr/>
          <p:nvPr/>
        </p:nvSpPr>
        <p:spPr>
          <a:xfrm>
            <a:off x="4260725" y="2510475"/>
            <a:ext cx="247800" cy="1917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71"/>
          <p:cNvSpPr/>
          <p:nvPr/>
        </p:nvSpPr>
        <p:spPr>
          <a:xfrm>
            <a:off x="3959175" y="2701025"/>
            <a:ext cx="5035200" cy="97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some_string</a:t>
            </a:r>
            <a:r>
              <a:rPr b="0" i="0" lang="en-GB" sz="2400" u="none" cap="none" strike="noStrike">
                <a:latin typeface="Roboto"/>
                <a:ea typeface="Roboto"/>
                <a:cs typeface="Roboto"/>
                <a:sym typeface="Roboto"/>
              </a:rPr>
              <a:t> is returned and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out to the calling function</a:t>
            </a:r>
            <a:endParaRPr b="0" i="0" sz="2400" u="none" cap="none" strike="noStrike">
              <a:highlight>
                <a:srgbClr val="D9D9D9"/>
              </a:highlight>
              <a:latin typeface="Roboto"/>
              <a:ea typeface="Roboto"/>
              <a:cs typeface="Roboto"/>
              <a:sym typeface="Roboto"/>
            </a:endParaRPr>
          </a:p>
        </p:txBody>
      </p:sp>
      <p:sp>
        <p:nvSpPr>
          <p:cNvPr id="1324" name="Google Shape;1324;p171"/>
          <p:cNvSpPr/>
          <p:nvPr/>
        </p:nvSpPr>
        <p:spPr>
          <a:xfrm>
            <a:off x="2572700" y="2856650"/>
            <a:ext cx="14613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71"/>
          <p:cNvSpPr/>
          <p:nvPr/>
        </p:nvSpPr>
        <p:spPr>
          <a:xfrm>
            <a:off x="1287525" y="3372250"/>
            <a:ext cx="5290200" cy="97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a:t>
            </a:r>
            <a:r>
              <a:rPr b="0" i="0" lang="en-GB" sz="2400" u="none" cap="none" strike="noStrike">
                <a:highlight>
                  <a:srgbClr val="D9D9D9"/>
                </a:highlight>
                <a:latin typeface="Roboto"/>
                <a:ea typeface="Roboto"/>
                <a:cs typeface="Roboto"/>
                <a:sym typeface="Roboto"/>
              </a:rPr>
              <a:t>some_string</a:t>
            </a:r>
            <a:r>
              <a:rPr b="0" i="0" lang="en-GB" sz="2400" u="none" cap="none" strike="noStrike">
                <a:latin typeface="Roboto"/>
                <a:ea typeface="Roboto"/>
                <a:cs typeface="Roboto"/>
                <a:sym typeface="Roboto"/>
              </a:rPr>
              <a:t> goes out of scope but was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so nothing happens. </a:t>
            </a:r>
            <a:endParaRPr b="0" i="0" sz="2400" u="none" cap="none" strike="noStrike">
              <a:latin typeface="Roboto"/>
              <a:ea typeface="Roboto"/>
              <a:cs typeface="Roboto"/>
              <a:sym typeface="Roboto"/>
            </a:endParaRPr>
          </a:p>
        </p:txBody>
      </p:sp>
      <p:sp>
        <p:nvSpPr>
          <p:cNvPr id="1326" name="Google Shape;1326;p171"/>
          <p:cNvSpPr/>
          <p:nvPr/>
        </p:nvSpPr>
        <p:spPr>
          <a:xfrm>
            <a:off x="450000" y="3471900"/>
            <a:ext cx="8376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27" name="Google Shape;1327;p1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0"/>
                                        </p:tgtEl>
                                        <p:attrNameLst>
                                          <p:attrName>style.visibility</p:attrName>
                                        </p:attrNameLst>
                                      </p:cBhvr>
                                      <p:to>
                                        <p:strVal val="visible"/>
                                      </p:to>
                                    </p:set>
                                    <p:animEffect filter="fade" transition="in">
                                      <p:cBhvr>
                                        <p:cTn dur="1"/>
                                        <p:tgtEl>
                                          <p:spTgt spid="1320"/>
                                        </p:tgtEl>
                                      </p:cBhvr>
                                    </p:animEffect>
                                  </p:childTnLst>
                                </p:cTn>
                              </p:par>
                              <p:par>
                                <p:cTn fill="hold" nodeType="withEffect" presetClass="entr" presetID="10" presetSubtype="0">
                                  <p:stCondLst>
                                    <p:cond delay="0"/>
                                  </p:stCondLst>
                                  <p:childTnLst>
                                    <p:set>
                                      <p:cBhvr>
                                        <p:cTn dur="1" fill="hold">
                                          <p:stCondLst>
                                            <p:cond delay="0"/>
                                          </p:stCondLst>
                                        </p:cTn>
                                        <p:tgtEl>
                                          <p:spTgt spid="1319"/>
                                        </p:tgtEl>
                                        <p:attrNameLst>
                                          <p:attrName>style.visibility</p:attrName>
                                        </p:attrNameLst>
                                      </p:cBhvr>
                                      <p:to>
                                        <p:strVal val="visible"/>
                                      </p:to>
                                    </p:set>
                                    <p:animEffect filter="fade" transition="in">
                                      <p:cBhvr>
                                        <p:cTn dur="1"/>
                                        <p:tgtEl>
                                          <p:spTgt spid="13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19"/>
                                        </p:tgtEl>
                                        <p:attrNameLst>
                                          <p:attrName>ppt_x</p:attrName>
                                        </p:attrNameLst>
                                      </p:cBhvr>
                                      <p:tavLst>
                                        <p:tav fmla="" tm="0">
                                          <p:val>
                                            <p:strVal val="#ppt_x"/>
                                          </p:val>
                                        </p:tav>
                                        <p:tav fmla="" tm="100000">
                                          <p:val>
                                            <p:strVal val="#ppt_x-1"/>
                                          </p:val>
                                        </p:tav>
                                      </p:tavLst>
                                    </p:anim>
                                    <p:set>
                                      <p:cBhvr>
                                        <p:cTn dur="1" fill="hold">
                                          <p:stCondLst>
                                            <p:cond delay="1"/>
                                          </p:stCondLst>
                                        </p:cTn>
                                        <p:tgtEl>
                                          <p:spTgt spid="131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20"/>
                                        </p:tgtEl>
                                        <p:attrNameLst>
                                          <p:attrName>ppt_x</p:attrName>
                                        </p:attrNameLst>
                                      </p:cBhvr>
                                      <p:tavLst>
                                        <p:tav fmla="" tm="0">
                                          <p:val>
                                            <p:strVal val="#ppt_x"/>
                                          </p:val>
                                        </p:tav>
                                        <p:tav fmla="" tm="100000">
                                          <p:val>
                                            <p:strVal val="#ppt_x-1"/>
                                          </p:val>
                                        </p:tav>
                                      </p:tavLst>
                                    </p:anim>
                                    <p:set>
                                      <p:cBhvr>
                                        <p:cTn dur="1" fill="hold">
                                          <p:stCondLst>
                                            <p:cond delay="1"/>
                                          </p:stCondLst>
                                        </p:cTn>
                                        <p:tgtEl>
                                          <p:spTgt spid="132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2"/>
                                        </p:tgtEl>
                                        <p:attrNameLst>
                                          <p:attrName>style.visibility</p:attrName>
                                        </p:attrNameLst>
                                      </p:cBhvr>
                                      <p:to>
                                        <p:strVal val="visible"/>
                                      </p:to>
                                    </p:set>
                                    <p:animEffect filter="fade" transition="in">
                                      <p:cBhvr>
                                        <p:cTn dur="100"/>
                                        <p:tgtEl>
                                          <p:spTgt spid="1322"/>
                                        </p:tgtEl>
                                      </p:cBhvr>
                                    </p:animEffect>
                                  </p:childTnLst>
                                </p:cTn>
                              </p:par>
                              <p:par>
                                <p:cTn fill="hold" nodeType="with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1"/>
                                        <p:tgtEl>
                                          <p:spTgt spid="1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21"/>
                                        </p:tgtEl>
                                        <p:attrNameLst>
                                          <p:attrName>ppt_x</p:attrName>
                                        </p:attrNameLst>
                                      </p:cBhvr>
                                      <p:tavLst>
                                        <p:tav fmla="" tm="0">
                                          <p:val>
                                            <p:strVal val="#ppt_x"/>
                                          </p:val>
                                        </p:tav>
                                        <p:tav fmla="" tm="100000">
                                          <p:val>
                                            <p:strVal val="#ppt_x-1"/>
                                          </p:val>
                                        </p:tav>
                                      </p:tavLst>
                                    </p:anim>
                                    <p:set>
                                      <p:cBhvr>
                                        <p:cTn dur="1" fill="hold">
                                          <p:stCondLst>
                                            <p:cond delay="1"/>
                                          </p:stCondLst>
                                        </p:cTn>
                                        <p:tgtEl>
                                          <p:spTgt spid="1321"/>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
                                        <p:tgtEl>
                                          <p:spTgt spid="1322"/>
                                        </p:tgtEl>
                                        <p:attrNameLst>
                                          <p:attrName>ppt_x</p:attrName>
                                        </p:attrNameLst>
                                      </p:cBhvr>
                                      <p:tavLst>
                                        <p:tav fmla="" tm="0">
                                          <p:val>
                                            <p:strVal val="#ppt_x"/>
                                          </p:val>
                                        </p:tav>
                                        <p:tav fmla="" tm="100000">
                                          <p:val>
                                            <p:strVal val="#ppt_x-1"/>
                                          </p:val>
                                        </p:tav>
                                      </p:tavLst>
                                    </p:anim>
                                    <p:set>
                                      <p:cBhvr>
                                        <p:cTn dur="1" fill="hold">
                                          <p:stCondLst>
                                            <p:cond delay="100"/>
                                          </p:stCondLst>
                                        </p:cTn>
                                        <p:tgtEl>
                                          <p:spTgt spid="1322"/>
                                        </p:tgtEl>
                                        <p:attrNameLst>
                                          <p:attrName>style.visibility</p:attrName>
                                        </p:attrNameLst>
                                      </p:cBhvr>
                                      <p:to>
                                        <p:strVal val="hidden"/>
                                      </p:to>
                                    </p:se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323"/>
                                        </p:tgtEl>
                                        <p:attrNameLst>
                                          <p:attrName>style.visibility</p:attrName>
                                        </p:attrNameLst>
                                      </p:cBhvr>
                                      <p:to>
                                        <p:strVal val="visible"/>
                                      </p:to>
                                    </p:set>
                                    <p:animEffect filter="fade" transition="in">
                                      <p:cBhvr>
                                        <p:cTn dur="1"/>
                                        <p:tgtEl>
                                          <p:spTgt spid="1323"/>
                                        </p:tgtEl>
                                      </p:cBhvr>
                                    </p:animEffect>
                                  </p:childTnLst>
                                </p:cTn>
                              </p:par>
                              <p:par>
                                <p:cTn fill="hold" nodeType="withEffect" presetClass="entr" presetID="10" presetSubtype="0">
                                  <p:stCondLst>
                                    <p:cond delay="0"/>
                                  </p:stCondLst>
                                  <p:childTnLst>
                                    <p:set>
                                      <p:cBhvr>
                                        <p:cTn dur="1" fill="hold">
                                          <p:stCondLst>
                                            <p:cond delay="0"/>
                                          </p:stCondLst>
                                        </p:cTn>
                                        <p:tgtEl>
                                          <p:spTgt spid="1324"/>
                                        </p:tgtEl>
                                        <p:attrNameLst>
                                          <p:attrName>style.visibility</p:attrName>
                                        </p:attrNameLst>
                                      </p:cBhvr>
                                      <p:to>
                                        <p:strVal val="visible"/>
                                      </p:to>
                                    </p:set>
                                    <p:animEffect filter="fade" transition="in">
                                      <p:cBhvr>
                                        <p:cTn dur="1"/>
                                        <p:tgtEl>
                                          <p:spTgt spid="1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23"/>
                                        </p:tgtEl>
                                        <p:attrNameLst>
                                          <p:attrName>ppt_x</p:attrName>
                                        </p:attrNameLst>
                                      </p:cBhvr>
                                      <p:tavLst>
                                        <p:tav fmla="" tm="0">
                                          <p:val>
                                            <p:strVal val="#ppt_x"/>
                                          </p:val>
                                        </p:tav>
                                        <p:tav fmla="" tm="100000">
                                          <p:val>
                                            <p:strVal val="#ppt_x-1"/>
                                          </p:val>
                                        </p:tav>
                                      </p:tavLst>
                                    </p:anim>
                                    <p:set>
                                      <p:cBhvr>
                                        <p:cTn dur="1" fill="hold">
                                          <p:stCondLst>
                                            <p:cond delay="1"/>
                                          </p:stCondLst>
                                        </p:cTn>
                                        <p:tgtEl>
                                          <p:spTgt spid="1323"/>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24"/>
                                        </p:tgtEl>
                                        <p:attrNameLst>
                                          <p:attrName>ppt_x</p:attrName>
                                        </p:attrNameLst>
                                      </p:cBhvr>
                                      <p:tavLst>
                                        <p:tav fmla="" tm="0">
                                          <p:val>
                                            <p:strVal val="#ppt_x"/>
                                          </p:val>
                                        </p:tav>
                                        <p:tav fmla="" tm="100000">
                                          <p:val>
                                            <p:strVal val="#ppt_x-1"/>
                                          </p:val>
                                        </p:tav>
                                      </p:tavLst>
                                    </p:anim>
                                    <p:set>
                                      <p:cBhvr>
                                        <p:cTn dur="1" fill="hold">
                                          <p:stCondLst>
                                            <p:cond delay="1"/>
                                          </p:stCondLst>
                                        </p:cTn>
                                        <p:tgtEl>
                                          <p:spTgt spid="132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
                                        <p:tgtEl>
                                          <p:spTgt spid="1325"/>
                                        </p:tgtEl>
                                      </p:cBhvr>
                                    </p:animEffect>
                                  </p:childTnLst>
                                </p:cTn>
                              </p:par>
                              <p:par>
                                <p:cTn fill="hold" nodeType="withEffect" presetClass="entr" presetID="10" presetSubtype="0">
                                  <p:stCondLst>
                                    <p:cond delay="0"/>
                                  </p:stCondLst>
                                  <p:childTnLst>
                                    <p:set>
                                      <p:cBhvr>
                                        <p:cTn dur="1" fill="hold">
                                          <p:stCondLst>
                                            <p:cond delay="0"/>
                                          </p:stCondLst>
                                        </p:cTn>
                                        <p:tgtEl>
                                          <p:spTgt spid="1326"/>
                                        </p:tgtEl>
                                        <p:attrNameLst>
                                          <p:attrName>style.visibility</p:attrName>
                                        </p:attrNameLst>
                                      </p:cBhvr>
                                      <p:to>
                                        <p:strVal val="visible"/>
                                      </p:to>
                                    </p:set>
                                    <p:animEffect filter="fade" transition="in">
                                      <p:cBhvr>
                                        <p:cTn dur="1"/>
                                        <p:tgtEl>
                                          <p:spTgt spid="13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1325"/>
                                        </p:tgtEl>
                                        <p:attrNameLst>
                                          <p:attrName>ppt_x</p:attrName>
                                        </p:attrNameLst>
                                      </p:cBhvr>
                                      <p:tavLst>
                                        <p:tav fmla="" tm="0">
                                          <p:val>
                                            <p:strVal val="#ppt_x"/>
                                          </p:val>
                                        </p:tav>
                                        <p:tav fmla="" tm="100000">
                                          <p:val>
                                            <p:strVal val="#ppt_x-1"/>
                                          </p:val>
                                        </p:tav>
                                      </p:tavLst>
                                    </p:anim>
                                    <p:set>
                                      <p:cBhvr>
                                        <p:cTn dur="1" fill="hold">
                                          <p:stCondLst>
                                            <p:cond delay="100"/>
                                          </p:stCondLst>
                                        </p:cTn>
                                        <p:tgtEl>
                                          <p:spTgt spid="1325"/>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26"/>
                                        </p:tgtEl>
                                        <p:attrNameLst>
                                          <p:attrName>ppt_x</p:attrName>
                                        </p:attrNameLst>
                                      </p:cBhvr>
                                      <p:tavLst>
                                        <p:tav fmla="" tm="0">
                                          <p:val>
                                            <p:strVal val="#ppt_x"/>
                                          </p:val>
                                        </p:tav>
                                        <p:tav fmla="" tm="100000">
                                          <p:val>
                                            <p:strVal val="#ppt_x-1"/>
                                          </p:val>
                                        </p:tav>
                                      </p:tavLst>
                                    </p:anim>
                                    <p:set>
                                      <p:cBhvr>
                                        <p:cTn dur="1" fill="hold">
                                          <p:stCondLst>
                                            <p:cond delay="1"/>
                                          </p:stCondLst>
                                        </p:cTn>
                                        <p:tgtEl>
                                          <p:spTgt spid="13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172"/>
          <p:cNvSpPr txBox="1"/>
          <p:nvPr>
            <p:ph idx="4294967295" type="title"/>
          </p:nvPr>
        </p:nvSpPr>
        <p:spPr>
          <a:xfrm>
            <a:off x="311725" y="272325"/>
            <a:ext cx="8520600" cy="6237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Return Values and Scope</a:t>
            </a:r>
            <a:endParaRPr b="1" sz="3600">
              <a:solidFill>
                <a:srgbClr val="434343"/>
              </a:solidFill>
              <a:latin typeface="PT Sans Narrow"/>
              <a:ea typeface="PT Sans Narrow"/>
              <a:cs typeface="PT Sans Narrow"/>
              <a:sym typeface="PT Sans Narrow"/>
            </a:endParaRPr>
          </a:p>
        </p:txBody>
      </p:sp>
      <p:sp>
        <p:nvSpPr>
          <p:cNvPr id="1333" name="Google Shape;1333;p172"/>
          <p:cNvSpPr txBox="1"/>
          <p:nvPr>
            <p:ph idx="4294967295" type="title"/>
          </p:nvPr>
        </p:nvSpPr>
        <p:spPr>
          <a:xfrm>
            <a:off x="159300" y="1456900"/>
            <a:ext cx="8673000" cy="2871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B854D4"/>
                </a:solidFill>
                <a:latin typeface="Courier New"/>
                <a:ea typeface="Courier New"/>
                <a:cs typeface="Courier New"/>
                <a:sym typeface="Courier New"/>
              </a:rPr>
              <a:t>fn</a:t>
            </a:r>
            <a:r>
              <a:rPr b="1" lang="en-GB" sz="2000">
                <a:solidFill>
                  <a:srgbClr val="6E6B5E"/>
                </a:solidFill>
                <a:latin typeface="Courier New"/>
                <a:ea typeface="Courier New"/>
                <a:cs typeface="Courier New"/>
                <a:sym typeface="Courier New"/>
              </a:rPr>
              <a:t> </a:t>
            </a:r>
            <a:r>
              <a:rPr b="1" lang="en-GB" sz="2000">
                <a:solidFill>
                  <a:srgbClr val="6684E1"/>
                </a:solidFill>
                <a:latin typeface="Courier New"/>
                <a:ea typeface="Courier New"/>
                <a:cs typeface="Courier New"/>
                <a:sym typeface="Courier New"/>
              </a:rPr>
              <a:t>takes_and_gives_back</a:t>
            </a:r>
            <a:r>
              <a:rPr b="1" lang="en-GB" sz="2000">
                <a:solidFill>
                  <a:srgbClr val="6E6B5E"/>
                </a:solidFill>
                <a:highlight>
                  <a:srgbClr val="F1F1F1"/>
                </a:highlight>
                <a:latin typeface="Courier New"/>
                <a:ea typeface="Courier New"/>
                <a:cs typeface="Courier New"/>
                <a:sym typeface="Courier New"/>
              </a:rPr>
              <a:t>(a_string: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-&gt; </a:t>
            </a:r>
            <a:r>
              <a:rPr b="1" lang="en-GB" sz="2000">
                <a:solidFill>
                  <a:srgbClr val="B65611"/>
                </a:solidFill>
                <a:latin typeface="Courier New"/>
                <a:ea typeface="Courier New"/>
                <a:cs typeface="Courier New"/>
                <a:sym typeface="Courier New"/>
              </a:rPr>
              <a:t>String</a:t>
            </a:r>
            <a:r>
              <a:rPr b="1" lang="en-GB" sz="2000">
                <a:solidFill>
                  <a:srgbClr val="6E6B5E"/>
                </a:solidFill>
                <a:highlight>
                  <a:srgbClr val="F1F1F1"/>
                </a:highlight>
                <a:latin typeface="Courier New"/>
                <a:ea typeface="Courier New"/>
                <a:cs typeface="Courier New"/>
                <a:sym typeface="Courier New"/>
              </a:rPr>
              <a:t>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    a_string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t/>
            </a:r>
            <a:endParaRPr b="1" sz="2000">
              <a:solidFill>
                <a:srgbClr val="6E6B5E"/>
              </a:solidFill>
              <a:highlight>
                <a:srgbClr val="F1F1F1"/>
              </a:highlight>
              <a:latin typeface="Courier New"/>
              <a:ea typeface="Courier New"/>
              <a:cs typeface="Courier New"/>
              <a:sym typeface="Courier New"/>
            </a:endParaRPr>
          </a:p>
          <a:p>
            <a:pPr indent="0" lvl="0" marL="0" rtl="0" algn="l">
              <a:lnSpc>
                <a:spcPct val="200000"/>
              </a:lnSpc>
              <a:spcBef>
                <a:spcPts val="0"/>
              </a:spcBef>
              <a:spcAft>
                <a:spcPts val="0"/>
              </a:spcAft>
              <a:buSzPts val="2800"/>
              <a:buNone/>
            </a:pPr>
            <a:r>
              <a:rPr b="1" lang="en-GB" sz="2000">
                <a:solidFill>
                  <a:srgbClr val="6E6B5E"/>
                </a:solidFill>
                <a:highlight>
                  <a:srgbClr val="F1F1F1"/>
                </a:highlight>
                <a:latin typeface="Courier New"/>
                <a:ea typeface="Courier New"/>
                <a:cs typeface="Courier New"/>
                <a:sym typeface="Courier New"/>
              </a:rPr>
              <a:t>}</a:t>
            </a:r>
            <a:endParaRPr b="1" sz="2000">
              <a:solidFill>
                <a:srgbClr val="B854D4"/>
              </a:solidFill>
              <a:latin typeface="Courier New"/>
              <a:ea typeface="Courier New"/>
              <a:cs typeface="Courier New"/>
              <a:sym typeface="Courier New"/>
            </a:endParaRPr>
          </a:p>
        </p:txBody>
      </p:sp>
      <p:sp>
        <p:nvSpPr>
          <p:cNvPr id="1334" name="Google Shape;1334;p172"/>
          <p:cNvSpPr/>
          <p:nvPr/>
        </p:nvSpPr>
        <p:spPr>
          <a:xfrm>
            <a:off x="1747850" y="972775"/>
            <a:ext cx="4564200" cy="92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takes_and_gives_back</a:t>
            </a:r>
            <a:r>
              <a:rPr b="0" i="0" lang="en-GB" sz="2400" u="none" cap="none" strike="noStrike">
                <a:latin typeface="Roboto"/>
                <a:ea typeface="Roboto"/>
                <a:cs typeface="Roboto"/>
                <a:sym typeface="Roboto"/>
              </a:rPr>
              <a:t> will take a </a:t>
            </a:r>
            <a:r>
              <a:rPr b="0" i="0" lang="en-GB" sz="2400" u="none" cap="none" strike="noStrike">
                <a:highlight>
                  <a:srgbClr val="D9D9D9"/>
                </a:highlight>
                <a:latin typeface="Roboto"/>
                <a:ea typeface="Roboto"/>
                <a:cs typeface="Roboto"/>
                <a:sym typeface="Roboto"/>
              </a:rPr>
              <a:t>String</a:t>
            </a:r>
            <a:r>
              <a:rPr b="0" i="0" lang="en-GB" sz="2400" u="none" cap="none" strike="noStrike">
                <a:latin typeface="Roboto"/>
                <a:ea typeface="Roboto"/>
                <a:cs typeface="Roboto"/>
                <a:sym typeface="Roboto"/>
              </a:rPr>
              <a:t> and return one</a:t>
            </a:r>
            <a:endParaRPr b="0" i="0" sz="2400" u="none" cap="none" strike="noStrike">
              <a:latin typeface="Roboto"/>
              <a:ea typeface="Roboto"/>
              <a:cs typeface="Roboto"/>
              <a:sym typeface="Roboto"/>
            </a:endParaRPr>
          </a:p>
        </p:txBody>
      </p:sp>
      <p:sp>
        <p:nvSpPr>
          <p:cNvPr id="1335" name="Google Shape;1335;p172"/>
          <p:cNvSpPr/>
          <p:nvPr/>
        </p:nvSpPr>
        <p:spPr>
          <a:xfrm>
            <a:off x="3582275" y="2408850"/>
            <a:ext cx="4564200" cy="921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a_string</a:t>
            </a:r>
            <a:r>
              <a:rPr b="0" i="0" lang="en-GB" sz="2400" u="none" cap="none" strike="noStrike">
                <a:latin typeface="Roboto"/>
                <a:ea typeface="Roboto"/>
                <a:cs typeface="Roboto"/>
                <a:sym typeface="Roboto"/>
              </a:rPr>
              <a:t> is returned and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out to the calling function</a:t>
            </a:r>
            <a:endParaRPr b="0" i="0" sz="2400" u="none" cap="none" strike="noStrike">
              <a:latin typeface="Roboto"/>
              <a:ea typeface="Roboto"/>
              <a:cs typeface="Roboto"/>
              <a:sym typeface="Roboto"/>
            </a:endParaRPr>
          </a:p>
        </p:txBody>
      </p:sp>
      <p:sp>
        <p:nvSpPr>
          <p:cNvPr id="1336" name="Google Shape;1336;p172"/>
          <p:cNvSpPr/>
          <p:nvPr/>
        </p:nvSpPr>
        <p:spPr>
          <a:xfrm>
            <a:off x="2900625" y="2403475"/>
            <a:ext cx="3615000" cy="521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a_string</a:t>
            </a:r>
            <a:r>
              <a:rPr b="0" i="0" lang="en-GB" sz="2400" u="none" cap="none" strike="noStrike">
                <a:latin typeface="Roboto"/>
                <a:ea typeface="Roboto"/>
                <a:cs typeface="Roboto"/>
                <a:sym typeface="Roboto"/>
              </a:rPr>
              <a:t> come into </a:t>
            </a:r>
            <a:r>
              <a:rPr b="1" i="0" lang="en-GB" sz="2400" u="sng" cap="none" strike="noStrike">
                <a:latin typeface="Roboto"/>
                <a:ea typeface="Roboto"/>
                <a:cs typeface="Roboto"/>
                <a:sym typeface="Roboto"/>
              </a:rPr>
              <a:t>scope</a:t>
            </a:r>
            <a:endParaRPr b="1" i="0" sz="2400" u="sng" cap="none" strike="noStrike">
              <a:latin typeface="Roboto"/>
              <a:ea typeface="Roboto"/>
              <a:cs typeface="Roboto"/>
              <a:sym typeface="Roboto"/>
            </a:endParaRPr>
          </a:p>
        </p:txBody>
      </p:sp>
      <p:sp>
        <p:nvSpPr>
          <p:cNvPr id="1337" name="Google Shape;1337;p172"/>
          <p:cNvSpPr/>
          <p:nvPr/>
        </p:nvSpPr>
        <p:spPr>
          <a:xfrm>
            <a:off x="1225425" y="3330150"/>
            <a:ext cx="5290200" cy="9741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a:t>
            </a:r>
            <a:r>
              <a:rPr b="0" i="0" lang="en-GB" sz="2400" u="none" cap="none" strike="noStrike">
                <a:highlight>
                  <a:srgbClr val="D9D9D9"/>
                </a:highlight>
                <a:latin typeface="Roboto"/>
                <a:ea typeface="Roboto"/>
                <a:cs typeface="Roboto"/>
                <a:sym typeface="Roboto"/>
              </a:rPr>
              <a:t>a_string</a:t>
            </a:r>
            <a:r>
              <a:rPr b="0" i="0" lang="en-GB" sz="2400" u="none" cap="none" strike="noStrike">
                <a:latin typeface="Roboto"/>
                <a:ea typeface="Roboto"/>
                <a:cs typeface="Roboto"/>
                <a:sym typeface="Roboto"/>
              </a:rPr>
              <a:t> goes out of scope but was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so nothing happens. </a:t>
            </a:r>
            <a:endParaRPr b="0" i="0" sz="2400" u="none" cap="none" strike="noStrike">
              <a:latin typeface="Roboto"/>
              <a:ea typeface="Roboto"/>
              <a:cs typeface="Roboto"/>
              <a:sym typeface="Roboto"/>
            </a:endParaRPr>
          </a:p>
        </p:txBody>
      </p:sp>
      <p:sp>
        <p:nvSpPr>
          <p:cNvPr id="1338" name="Google Shape;1338;p172"/>
          <p:cNvSpPr/>
          <p:nvPr/>
        </p:nvSpPr>
        <p:spPr>
          <a:xfrm>
            <a:off x="4260725" y="2205675"/>
            <a:ext cx="247800" cy="1917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72"/>
          <p:cNvSpPr/>
          <p:nvPr/>
        </p:nvSpPr>
        <p:spPr>
          <a:xfrm>
            <a:off x="2337150" y="2856650"/>
            <a:ext cx="12396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72"/>
          <p:cNvSpPr/>
          <p:nvPr/>
        </p:nvSpPr>
        <p:spPr>
          <a:xfrm>
            <a:off x="471100" y="3761550"/>
            <a:ext cx="754200" cy="239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1" name="Google Shape;1341;p1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4"/>
                                        </p:tgtEl>
                                        <p:attrNameLst>
                                          <p:attrName>style.visibility</p:attrName>
                                        </p:attrNameLst>
                                      </p:cBhvr>
                                      <p:to>
                                        <p:strVal val="visible"/>
                                      </p:to>
                                    </p:set>
                                    <p:animEffect filter="fade" transition="in">
                                      <p:cBhvr>
                                        <p:cTn dur="1"/>
                                        <p:tgtEl>
                                          <p:spTgt spid="1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34"/>
                                        </p:tgtEl>
                                        <p:attrNameLst>
                                          <p:attrName>ppt_x</p:attrName>
                                        </p:attrNameLst>
                                      </p:cBhvr>
                                      <p:tavLst>
                                        <p:tav fmla="" tm="0">
                                          <p:val>
                                            <p:strVal val="#ppt_x"/>
                                          </p:val>
                                        </p:tav>
                                        <p:tav fmla="" tm="100000">
                                          <p:val>
                                            <p:strVal val="#ppt_x-1"/>
                                          </p:val>
                                        </p:tav>
                                      </p:tavLst>
                                    </p:anim>
                                    <p:set>
                                      <p:cBhvr>
                                        <p:cTn dur="1" fill="hold">
                                          <p:stCondLst>
                                            <p:cond delay="1"/>
                                          </p:stCondLst>
                                        </p:cTn>
                                        <p:tgtEl>
                                          <p:spTgt spid="13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38"/>
                                        </p:tgtEl>
                                        <p:attrNameLst>
                                          <p:attrName>style.visibility</p:attrName>
                                        </p:attrNameLst>
                                      </p:cBhvr>
                                      <p:to>
                                        <p:strVal val="visible"/>
                                      </p:to>
                                    </p:set>
                                    <p:animEffect filter="fade" transition="in">
                                      <p:cBhvr>
                                        <p:cTn dur="1"/>
                                        <p:tgtEl>
                                          <p:spTgt spid="1338"/>
                                        </p:tgtEl>
                                      </p:cBhvr>
                                    </p:animEffect>
                                  </p:childTnLst>
                                </p:cTn>
                              </p:par>
                              <p:par>
                                <p:cTn fill="hold" nodeType="withEffect" presetClass="entr" presetID="10" presetSubtype="0">
                                  <p:stCondLst>
                                    <p:cond delay="0"/>
                                  </p:stCondLst>
                                  <p:childTnLst>
                                    <p:set>
                                      <p:cBhvr>
                                        <p:cTn dur="1" fill="hold">
                                          <p:stCondLst>
                                            <p:cond delay="0"/>
                                          </p:stCondLst>
                                        </p:cTn>
                                        <p:tgtEl>
                                          <p:spTgt spid="1336"/>
                                        </p:tgtEl>
                                        <p:attrNameLst>
                                          <p:attrName>style.visibility</p:attrName>
                                        </p:attrNameLst>
                                      </p:cBhvr>
                                      <p:to>
                                        <p:strVal val="visible"/>
                                      </p:to>
                                    </p:set>
                                    <p:animEffect filter="fade" transition="in">
                                      <p:cBhvr>
                                        <p:cTn dur="1"/>
                                        <p:tgtEl>
                                          <p:spTgt spid="1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1336"/>
                                        </p:tgtEl>
                                        <p:attrNameLst>
                                          <p:attrName>ppt_x</p:attrName>
                                        </p:attrNameLst>
                                      </p:cBhvr>
                                      <p:tavLst>
                                        <p:tav fmla="" tm="0">
                                          <p:val>
                                            <p:strVal val="#ppt_x"/>
                                          </p:val>
                                        </p:tav>
                                        <p:tav fmla="" tm="100000">
                                          <p:val>
                                            <p:strVal val="#ppt_x-1"/>
                                          </p:val>
                                        </p:tav>
                                      </p:tavLst>
                                    </p:anim>
                                    <p:set>
                                      <p:cBhvr>
                                        <p:cTn dur="1" fill="hold">
                                          <p:stCondLst>
                                            <p:cond delay="100"/>
                                          </p:stCondLst>
                                        </p:cTn>
                                        <p:tgtEl>
                                          <p:spTgt spid="1336"/>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38"/>
                                        </p:tgtEl>
                                        <p:attrNameLst>
                                          <p:attrName>ppt_x</p:attrName>
                                        </p:attrNameLst>
                                      </p:cBhvr>
                                      <p:tavLst>
                                        <p:tav fmla="" tm="0">
                                          <p:val>
                                            <p:strVal val="#ppt_x"/>
                                          </p:val>
                                        </p:tav>
                                        <p:tav fmla="" tm="100000">
                                          <p:val>
                                            <p:strVal val="#ppt_x-1"/>
                                          </p:val>
                                        </p:tav>
                                      </p:tavLst>
                                    </p:anim>
                                    <p:set>
                                      <p:cBhvr>
                                        <p:cTn dur="1" fill="hold">
                                          <p:stCondLst>
                                            <p:cond delay="1"/>
                                          </p:stCondLst>
                                        </p:cTn>
                                        <p:tgtEl>
                                          <p:spTgt spid="1338"/>
                                        </p:tgtEl>
                                        <p:attrNameLst>
                                          <p:attrName>style.visibility</p:attrName>
                                        </p:attrNameLst>
                                      </p:cBhvr>
                                      <p:to>
                                        <p:strVal val="hidden"/>
                                      </p:to>
                                    </p:set>
                                  </p:childTnLst>
                                </p:cTn>
                              </p:par>
                            </p:childTnLst>
                          </p:cTn>
                        </p:par>
                        <p:par>
                          <p:cTn fill="hold">
                            <p:stCondLst>
                              <p:cond delay="100"/>
                            </p:stCondLst>
                            <p:childTnLst>
                              <p:par>
                                <p:cTn fill="hold" nodeType="afterEffect" presetClass="entr" presetID="10" presetSubtype="0">
                                  <p:stCondLst>
                                    <p:cond delay="0"/>
                                  </p:stCondLst>
                                  <p:childTnLst>
                                    <p:set>
                                      <p:cBhvr>
                                        <p:cTn dur="1" fill="hold">
                                          <p:stCondLst>
                                            <p:cond delay="0"/>
                                          </p:stCondLst>
                                        </p:cTn>
                                        <p:tgtEl>
                                          <p:spTgt spid="1339"/>
                                        </p:tgtEl>
                                        <p:attrNameLst>
                                          <p:attrName>style.visibility</p:attrName>
                                        </p:attrNameLst>
                                      </p:cBhvr>
                                      <p:to>
                                        <p:strVal val="visible"/>
                                      </p:to>
                                    </p:set>
                                    <p:animEffect filter="fade" transition="in">
                                      <p:cBhvr>
                                        <p:cTn dur="1"/>
                                        <p:tgtEl>
                                          <p:spTgt spid="1339"/>
                                        </p:tgtEl>
                                      </p:cBhvr>
                                    </p:animEffect>
                                  </p:childTnLst>
                                </p:cTn>
                              </p:par>
                              <p:par>
                                <p:cTn fill="hold" nodeType="withEffect" presetClass="entr" presetID="10" presetSubtype="0">
                                  <p:stCondLst>
                                    <p:cond delay="0"/>
                                  </p:stCondLst>
                                  <p:childTnLst>
                                    <p:set>
                                      <p:cBhvr>
                                        <p:cTn dur="1" fill="hold">
                                          <p:stCondLst>
                                            <p:cond delay="0"/>
                                          </p:stCondLst>
                                        </p:cTn>
                                        <p:tgtEl>
                                          <p:spTgt spid="1335"/>
                                        </p:tgtEl>
                                        <p:attrNameLst>
                                          <p:attrName>style.visibility</p:attrName>
                                        </p:attrNameLst>
                                      </p:cBhvr>
                                      <p:to>
                                        <p:strVal val="visible"/>
                                      </p:to>
                                    </p:set>
                                    <p:animEffect filter="fade" transition="in">
                                      <p:cBhvr>
                                        <p:cTn dur="1"/>
                                        <p:tgtEl>
                                          <p:spTgt spid="1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39"/>
                                        </p:tgtEl>
                                        <p:attrNameLst>
                                          <p:attrName>ppt_x</p:attrName>
                                        </p:attrNameLst>
                                      </p:cBhvr>
                                      <p:tavLst>
                                        <p:tav fmla="" tm="0">
                                          <p:val>
                                            <p:strVal val="#ppt_x"/>
                                          </p:val>
                                        </p:tav>
                                        <p:tav fmla="" tm="100000">
                                          <p:val>
                                            <p:strVal val="#ppt_x-1"/>
                                          </p:val>
                                        </p:tav>
                                      </p:tavLst>
                                    </p:anim>
                                    <p:set>
                                      <p:cBhvr>
                                        <p:cTn dur="1" fill="hold">
                                          <p:stCondLst>
                                            <p:cond delay="1"/>
                                          </p:stCondLst>
                                        </p:cTn>
                                        <p:tgtEl>
                                          <p:spTgt spid="1339"/>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
                                        <p:tgtEl>
                                          <p:spTgt spid="1335"/>
                                        </p:tgtEl>
                                        <p:attrNameLst>
                                          <p:attrName>ppt_x</p:attrName>
                                        </p:attrNameLst>
                                      </p:cBhvr>
                                      <p:tavLst>
                                        <p:tav fmla="" tm="0">
                                          <p:val>
                                            <p:strVal val="#ppt_x"/>
                                          </p:val>
                                        </p:tav>
                                        <p:tav fmla="" tm="100000">
                                          <p:val>
                                            <p:strVal val="#ppt_x-1"/>
                                          </p:val>
                                        </p:tav>
                                      </p:tavLst>
                                    </p:anim>
                                    <p:set>
                                      <p:cBhvr>
                                        <p:cTn dur="1" fill="hold">
                                          <p:stCondLst>
                                            <p:cond delay="100"/>
                                          </p:stCondLst>
                                        </p:cTn>
                                        <p:tgtEl>
                                          <p:spTgt spid="13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37"/>
                                        </p:tgtEl>
                                        <p:attrNameLst>
                                          <p:attrName>style.visibility</p:attrName>
                                        </p:attrNameLst>
                                      </p:cBhvr>
                                      <p:to>
                                        <p:strVal val="visible"/>
                                      </p:to>
                                    </p:set>
                                    <p:animEffect filter="fade" transition="in">
                                      <p:cBhvr>
                                        <p:cTn dur="1"/>
                                        <p:tgtEl>
                                          <p:spTgt spid="1337"/>
                                        </p:tgtEl>
                                      </p:cBhvr>
                                    </p:animEffect>
                                  </p:childTnLst>
                                </p:cTn>
                              </p:par>
                              <p:par>
                                <p:cTn fill="hold" nodeType="withEffect" presetClass="entr" presetID="10" presetSubtype="0">
                                  <p:stCondLst>
                                    <p:cond delay="0"/>
                                  </p:stCondLst>
                                  <p:childTnLst>
                                    <p:set>
                                      <p:cBhvr>
                                        <p:cTn dur="1" fill="hold">
                                          <p:stCondLst>
                                            <p:cond delay="0"/>
                                          </p:stCondLst>
                                        </p:cTn>
                                        <p:tgtEl>
                                          <p:spTgt spid="1340"/>
                                        </p:tgtEl>
                                        <p:attrNameLst>
                                          <p:attrName>style.visibility</p:attrName>
                                        </p:attrNameLst>
                                      </p:cBhvr>
                                      <p:to>
                                        <p:strVal val="visible"/>
                                      </p:to>
                                    </p:set>
                                    <p:animEffect filter="fade" transition="in">
                                      <p:cBhvr>
                                        <p:cTn dur="1"/>
                                        <p:tgtEl>
                                          <p:spTgt spid="1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37"/>
                                        </p:tgtEl>
                                        <p:attrNameLst>
                                          <p:attrName>ppt_x</p:attrName>
                                        </p:attrNameLst>
                                      </p:cBhvr>
                                      <p:tavLst>
                                        <p:tav fmla="" tm="0">
                                          <p:val>
                                            <p:strVal val="#ppt_x"/>
                                          </p:val>
                                        </p:tav>
                                        <p:tav fmla="" tm="100000">
                                          <p:val>
                                            <p:strVal val="#ppt_x-1"/>
                                          </p:val>
                                        </p:tav>
                                      </p:tavLst>
                                    </p:anim>
                                    <p:set>
                                      <p:cBhvr>
                                        <p:cTn dur="1" fill="hold">
                                          <p:stCondLst>
                                            <p:cond delay="1"/>
                                          </p:stCondLst>
                                        </p:cTn>
                                        <p:tgtEl>
                                          <p:spTgt spid="1337"/>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40"/>
                                        </p:tgtEl>
                                        <p:attrNameLst>
                                          <p:attrName>ppt_x</p:attrName>
                                        </p:attrNameLst>
                                      </p:cBhvr>
                                      <p:tavLst>
                                        <p:tav fmla="" tm="0">
                                          <p:val>
                                            <p:strVal val="#ppt_x"/>
                                          </p:val>
                                        </p:tav>
                                        <p:tav fmla="" tm="100000">
                                          <p:val>
                                            <p:strVal val="#ppt_x-1"/>
                                          </p:val>
                                        </p:tav>
                                      </p:tavLst>
                                    </p:anim>
                                    <p:set>
                                      <p:cBhvr>
                                        <p:cTn dur="1" fill="hold">
                                          <p:stCondLst>
                                            <p:cond delay="1"/>
                                          </p:stCondLst>
                                        </p:cTn>
                                        <p:tgtEl>
                                          <p:spTgt spid="134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5" name="Shape 1345"/>
        <p:cNvGrpSpPr/>
        <p:nvPr/>
      </p:nvGrpSpPr>
      <p:grpSpPr>
        <a:xfrm>
          <a:off x="0" y="0"/>
          <a:ext cx="0" cy="0"/>
          <a:chOff x="0" y="0"/>
          <a:chExt cx="0" cy="0"/>
        </a:xfrm>
      </p:grpSpPr>
      <p:sp>
        <p:nvSpPr>
          <p:cNvPr id="1346" name="Google Shape;1346;p173"/>
          <p:cNvSpPr txBox="1"/>
          <p:nvPr>
            <p:ph idx="4294967295" type="title"/>
          </p:nvPr>
        </p:nvSpPr>
        <p:spPr>
          <a:xfrm>
            <a:off x="311725" y="2723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3600">
                <a:solidFill>
                  <a:srgbClr val="434343"/>
                </a:solidFill>
                <a:latin typeface="PT Sans Narrow"/>
                <a:ea typeface="PT Sans Narrow"/>
                <a:cs typeface="PT Sans Narrow"/>
                <a:sym typeface="PT Sans Narrow"/>
              </a:rPr>
              <a:t>Return Multiple Values</a:t>
            </a:r>
            <a:endParaRPr b="1" sz="3600">
              <a:solidFill>
                <a:srgbClr val="434343"/>
              </a:solidFill>
              <a:latin typeface="PT Sans Narrow"/>
              <a:ea typeface="PT Sans Narrow"/>
              <a:cs typeface="PT Sans Narrow"/>
              <a:sym typeface="PT Sans Narrow"/>
            </a:endParaRPr>
          </a:p>
        </p:txBody>
      </p:sp>
      <p:sp>
        <p:nvSpPr>
          <p:cNvPr id="1347" name="Google Shape;1347;p173"/>
          <p:cNvSpPr txBox="1"/>
          <p:nvPr>
            <p:ph idx="4294967295" type="title"/>
          </p:nvPr>
        </p:nvSpPr>
        <p:spPr>
          <a:xfrm>
            <a:off x="235500" y="1075900"/>
            <a:ext cx="8673000" cy="35361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800"/>
              <a:buNone/>
            </a:pPr>
            <a:r>
              <a:rPr b="1" lang="en-GB" sz="2200">
                <a:solidFill>
                  <a:srgbClr val="B854D4"/>
                </a:solidFill>
                <a:latin typeface="Courier New"/>
                <a:ea typeface="Courier New"/>
                <a:cs typeface="Courier New"/>
                <a:sym typeface="Courier New"/>
              </a:rPr>
              <a:t>fn</a:t>
            </a:r>
            <a:r>
              <a:rPr b="1" lang="en-GB" sz="2200">
                <a:solidFill>
                  <a:srgbClr val="6E6B5E"/>
                </a:solidFill>
                <a:latin typeface="Courier New"/>
                <a:ea typeface="Courier New"/>
                <a:cs typeface="Courier New"/>
                <a:sym typeface="Courier New"/>
              </a:rPr>
              <a:t> </a:t>
            </a:r>
            <a:r>
              <a:rPr b="1" lang="en-GB" sz="2200">
                <a:solidFill>
                  <a:srgbClr val="6684E1"/>
                </a:solidFill>
                <a:latin typeface="Courier New"/>
                <a:ea typeface="Courier New"/>
                <a:cs typeface="Courier New"/>
                <a:sym typeface="Courier New"/>
              </a:rPr>
              <a:t>main</a:t>
            </a:r>
            <a:r>
              <a:rPr b="1" lang="en-GB" sz="2200">
                <a:solidFill>
                  <a:srgbClr val="6E6B5E"/>
                </a:solidFill>
                <a:highlight>
                  <a:srgbClr val="F1F1F1"/>
                </a:highlight>
                <a:latin typeface="Courier New"/>
                <a:ea typeface="Courier New"/>
                <a:cs typeface="Courier New"/>
                <a:sym typeface="Courier New"/>
              </a:rPr>
              <a:t>() {</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a:t>
            </a:r>
            <a:r>
              <a:rPr b="1" lang="en-GB" sz="2200">
                <a:solidFill>
                  <a:srgbClr val="B854D4"/>
                </a:solidFill>
                <a:latin typeface="Courier New"/>
                <a:ea typeface="Courier New"/>
                <a:cs typeface="Courier New"/>
                <a:sym typeface="Courier New"/>
              </a:rPr>
              <a:t>let</a:t>
            </a:r>
            <a:r>
              <a:rPr b="1" lang="en-GB" sz="2200">
                <a:solidFill>
                  <a:srgbClr val="6E6B5E"/>
                </a:solidFill>
                <a:highlight>
                  <a:srgbClr val="F1F1F1"/>
                </a:highlight>
                <a:latin typeface="Courier New"/>
                <a:ea typeface="Courier New"/>
                <a:cs typeface="Courier New"/>
                <a:sym typeface="Courier New"/>
              </a:rPr>
              <a:t> s1 = </a:t>
            </a:r>
            <a:r>
              <a:rPr b="1" lang="en-GB" sz="2200">
                <a:solidFill>
                  <a:srgbClr val="B65611"/>
                </a:solidFill>
                <a:latin typeface="Courier New"/>
                <a:ea typeface="Courier New"/>
                <a:cs typeface="Courier New"/>
                <a:sym typeface="Courier New"/>
              </a:rPr>
              <a:t>String</a:t>
            </a:r>
            <a:r>
              <a:rPr b="1" lang="en-GB" sz="2200">
                <a:solidFill>
                  <a:srgbClr val="6E6B5E"/>
                </a:solidFill>
                <a:highlight>
                  <a:srgbClr val="F1F1F1"/>
                </a:highlight>
                <a:latin typeface="Courier New"/>
                <a:ea typeface="Courier New"/>
                <a:cs typeface="Courier New"/>
                <a:sym typeface="Courier New"/>
              </a:rPr>
              <a:t>::from(</a:t>
            </a:r>
            <a:r>
              <a:rPr b="1" lang="en-GB" sz="2200">
                <a:solidFill>
                  <a:srgbClr val="60AC39"/>
                </a:solidFill>
                <a:latin typeface="Courier New"/>
                <a:ea typeface="Courier New"/>
                <a:cs typeface="Courier New"/>
                <a:sym typeface="Courier New"/>
              </a:rPr>
              <a:t>"hello"</a:t>
            </a:r>
            <a:r>
              <a:rPr b="1" lang="en-GB" sz="2200">
                <a:solidFill>
                  <a:srgbClr val="6E6B5E"/>
                </a:solidFill>
                <a:highlight>
                  <a:srgbClr val="F1F1F1"/>
                </a:highlight>
                <a:latin typeface="Courier New"/>
                <a:ea typeface="Courier New"/>
                <a:cs typeface="Courier New"/>
                <a:sym typeface="Courier New"/>
              </a:rPr>
              <a:t>);</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a:t>
            </a:r>
            <a:r>
              <a:rPr b="1" lang="en-GB" sz="2200">
                <a:solidFill>
                  <a:srgbClr val="B854D4"/>
                </a:solidFill>
                <a:latin typeface="Courier New"/>
                <a:ea typeface="Courier New"/>
                <a:cs typeface="Courier New"/>
                <a:sym typeface="Courier New"/>
              </a:rPr>
              <a:t>let</a:t>
            </a:r>
            <a:r>
              <a:rPr b="1" lang="en-GB" sz="2200">
                <a:solidFill>
                  <a:srgbClr val="6E6B5E"/>
                </a:solidFill>
                <a:highlight>
                  <a:srgbClr val="F1F1F1"/>
                </a:highlight>
                <a:latin typeface="Courier New"/>
                <a:ea typeface="Courier New"/>
                <a:cs typeface="Courier New"/>
                <a:sym typeface="Courier New"/>
              </a:rPr>
              <a:t> (s2, len) = calculate_length(s1);</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a:t>
            </a:r>
            <a:r>
              <a:rPr b="1" lang="en-GB" sz="2200">
                <a:solidFill>
                  <a:srgbClr val="B65611"/>
                </a:solidFill>
                <a:latin typeface="Courier New"/>
                <a:ea typeface="Courier New"/>
                <a:cs typeface="Courier New"/>
                <a:sym typeface="Courier New"/>
              </a:rPr>
              <a:t>println!</a:t>
            </a:r>
            <a:r>
              <a:rPr b="1" lang="en-GB" sz="2200">
                <a:solidFill>
                  <a:srgbClr val="6E6B5E"/>
                </a:solidFill>
                <a:highlight>
                  <a:srgbClr val="F1F1F1"/>
                </a:highlight>
                <a:latin typeface="Courier New"/>
                <a:ea typeface="Courier New"/>
                <a:cs typeface="Courier New"/>
                <a:sym typeface="Courier New"/>
              </a:rPr>
              <a:t>(</a:t>
            </a:r>
            <a:r>
              <a:rPr b="1" lang="en-GB" sz="2200">
                <a:solidFill>
                  <a:srgbClr val="60AC39"/>
                </a:solidFill>
                <a:latin typeface="Courier New"/>
                <a:ea typeface="Courier New"/>
                <a:cs typeface="Courier New"/>
                <a:sym typeface="Courier New"/>
              </a:rPr>
              <a:t>"The length of'{}'is{}."</a:t>
            </a:r>
            <a:r>
              <a:rPr b="1" lang="en-GB" sz="2200">
                <a:solidFill>
                  <a:srgbClr val="6E6B5E"/>
                </a:solidFill>
                <a:highlight>
                  <a:srgbClr val="F1F1F1"/>
                </a:highlight>
                <a:latin typeface="Courier New"/>
                <a:ea typeface="Courier New"/>
                <a:cs typeface="Courier New"/>
                <a:sym typeface="Courier New"/>
              </a:rPr>
              <a:t>,s2,len);</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B854D4"/>
                </a:solidFill>
                <a:latin typeface="Courier New"/>
                <a:ea typeface="Courier New"/>
                <a:cs typeface="Courier New"/>
                <a:sym typeface="Courier New"/>
              </a:rPr>
              <a:t>fn</a:t>
            </a:r>
            <a:r>
              <a:rPr b="1" lang="en-GB" sz="2200">
                <a:solidFill>
                  <a:srgbClr val="6E6B5E"/>
                </a:solidFill>
                <a:latin typeface="Courier New"/>
                <a:ea typeface="Courier New"/>
                <a:cs typeface="Courier New"/>
                <a:sym typeface="Courier New"/>
              </a:rPr>
              <a:t> </a:t>
            </a:r>
            <a:r>
              <a:rPr b="1" lang="en-GB" sz="2200">
                <a:solidFill>
                  <a:srgbClr val="6684E1"/>
                </a:solidFill>
                <a:latin typeface="Courier New"/>
                <a:ea typeface="Courier New"/>
                <a:cs typeface="Courier New"/>
                <a:sym typeface="Courier New"/>
              </a:rPr>
              <a:t>calculate_length</a:t>
            </a:r>
            <a:r>
              <a:rPr b="1" lang="en-GB" sz="2200">
                <a:solidFill>
                  <a:srgbClr val="6E6B5E"/>
                </a:solidFill>
                <a:highlight>
                  <a:srgbClr val="F1F1F1"/>
                </a:highlight>
                <a:latin typeface="Courier New"/>
                <a:ea typeface="Courier New"/>
                <a:cs typeface="Courier New"/>
                <a:sym typeface="Courier New"/>
              </a:rPr>
              <a:t>(s: </a:t>
            </a:r>
            <a:r>
              <a:rPr b="1" lang="en-GB" sz="2200">
                <a:solidFill>
                  <a:srgbClr val="B65611"/>
                </a:solidFill>
                <a:latin typeface="Courier New"/>
                <a:ea typeface="Courier New"/>
                <a:cs typeface="Courier New"/>
                <a:sym typeface="Courier New"/>
              </a:rPr>
              <a:t>String</a:t>
            </a:r>
            <a:r>
              <a:rPr b="1" lang="en-GB" sz="2200">
                <a:solidFill>
                  <a:srgbClr val="6E6B5E"/>
                </a:solidFill>
                <a:highlight>
                  <a:srgbClr val="F1F1F1"/>
                </a:highlight>
                <a:latin typeface="Courier New"/>
                <a:ea typeface="Courier New"/>
                <a:cs typeface="Courier New"/>
                <a:sym typeface="Courier New"/>
              </a:rPr>
              <a:t>)-&gt;(</a:t>
            </a:r>
            <a:r>
              <a:rPr b="1" lang="en-GB" sz="2200">
                <a:solidFill>
                  <a:srgbClr val="B65611"/>
                </a:solidFill>
                <a:latin typeface="Courier New"/>
                <a:ea typeface="Courier New"/>
                <a:cs typeface="Courier New"/>
                <a:sym typeface="Courier New"/>
              </a:rPr>
              <a:t>String</a:t>
            </a:r>
            <a:r>
              <a:rPr b="1" lang="en-GB" sz="2200">
                <a:solidFill>
                  <a:srgbClr val="6E6B5E"/>
                </a:solidFill>
                <a:highlight>
                  <a:srgbClr val="F1F1F1"/>
                </a:highlight>
                <a:latin typeface="Courier New"/>
                <a:ea typeface="Courier New"/>
                <a:cs typeface="Courier New"/>
                <a:sym typeface="Courier New"/>
              </a:rPr>
              <a:t>,</a:t>
            </a:r>
            <a:r>
              <a:rPr b="1" lang="en-GB" sz="2200">
                <a:solidFill>
                  <a:srgbClr val="B65611"/>
                </a:solidFill>
                <a:latin typeface="Courier New"/>
                <a:ea typeface="Courier New"/>
                <a:cs typeface="Courier New"/>
                <a:sym typeface="Courier New"/>
              </a:rPr>
              <a:t>usize</a:t>
            </a:r>
            <a:r>
              <a:rPr b="1" lang="en-GB" sz="2200">
                <a:solidFill>
                  <a:srgbClr val="6E6B5E"/>
                </a:solidFill>
                <a:highlight>
                  <a:srgbClr val="F1F1F1"/>
                </a:highlight>
                <a:latin typeface="Courier New"/>
                <a:ea typeface="Courier New"/>
                <a:cs typeface="Courier New"/>
                <a:sym typeface="Courier New"/>
              </a:rPr>
              <a:t>)</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a:t>
            </a:r>
            <a:r>
              <a:rPr b="1" lang="en-GB" sz="2200">
                <a:solidFill>
                  <a:srgbClr val="B854D4"/>
                </a:solidFill>
                <a:latin typeface="Courier New"/>
                <a:ea typeface="Courier New"/>
                <a:cs typeface="Courier New"/>
                <a:sym typeface="Courier New"/>
              </a:rPr>
              <a:t>let</a:t>
            </a:r>
            <a:r>
              <a:rPr b="1" lang="en-GB" sz="2200">
                <a:solidFill>
                  <a:srgbClr val="6E6B5E"/>
                </a:solidFill>
                <a:highlight>
                  <a:srgbClr val="F1F1F1"/>
                </a:highlight>
                <a:latin typeface="Courier New"/>
                <a:ea typeface="Courier New"/>
                <a:cs typeface="Courier New"/>
                <a:sym typeface="Courier New"/>
              </a:rPr>
              <a:t> length = s.len(); </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    (s, length)</a:t>
            </a:r>
            <a:endParaRPr b="1" sz="2200">
              <a:solidFill>
                <a:srgbClr val="6E6B5E"/>
              </a:solidFill>
              <a:highlight>
                <a:srgbClr val="F1F1F1"/>
              </a:highlight>
              <a:latin typeface="Courier New"/>
              <a:ea typeface="Courier New"/>
              <a:cs typeface="Courier New"/>
              <a:sym typeface="Courier New"/>
            </a:endParaRPr>
          </a:p>
          <a:p>
            <a:pPr indent="0" lvl="0" marL="0" rtl="0" algn="l">
              <a:lnSpc>
                <a:spcPct val="115000"/>
              </a:lnSpc>
              <a:spcBef>
                <a:spcPts val="0"/>
              </a:spcBef>
              <a:spcAft>
                <a:spcPts val="0"/>
              </a:spcAft>
              <a:buSzPts val="2800"/>
              <a:buNone/>
            </a:pPr>
            <a:r>
              <a:rPr b="1" lang="en-GB" sz="2200">
                <a:solidFill>
                  <a:srgbClr val="6E6B5E"/>
                </a:solidFill>
                <a:highlight>
                  <a:srgbClr val="F1F1F1"/>
                </a:highlight>
                <a:latin typeface="Courier New"/>
                <a:ea typeface="Courier New"/>
                <a:cs typeface="Courier New"/>
                <a:sym typeface="Courier New"/>
              </a:rPr>
              <a:t>}</a:t>
            </a:r>
            <a:endParaRPr b="1" sz="2200">
              <a:solidFill>
                <a:srgbClr val="B854D4"/>
              </a:solidFill>
              <a:latin typeface="Courier New"/>
              <a:ea typeface="Courier New"/>
              <a:cs typeface="Courier New"/>
              <a:sym typeface="Courier New"/>
            </a:endParaRPr>
          </a:p>
        </p:txBody>
      </p:sp>
      <p:sp>
        <p:nvSpPr>
          <p:cNvPr id="1348" name="Google Shape;1348;p173"/>
          <p:cNvSpPr/>
          <p:nvPr/>
        </p:nvSpPr>
        <p:spPr>
          <a:xfrm>
            <a:off x="1809850" y="982325"/>
            <a:ext cx="6237300" cy="8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s1</a:t>
            </a:r>
            <a:r>
              <a:rPr b="0" i="0" lang="en-GB" sz="2400" u="none" cap="none" strike="noStrike">
                <a:latin typeface="Roboto"/>
                <a:ea typeface="Roboto"/>
                <a:cs typeface="Roboto"/>
                <a:sym typeface="Roboto"/>
              </a:rPr>
              <a:t> is </a:t>
            </a:r>
            <a:r>
              <a:rPr b="1" i="0" lang="en-GB" sz="2400" u="sng" cap="none" strike="noStrike">
                <a:latin typeface="Roboto"/>
                <a:ea typeface="Roboto"/>
                <a:cs typeface="Roboto"/>
                <a:sym typeface="Roboto"/>
              </a:rPr>
              <a:t>moved</a:t>
            </a:r>
            <a:r>
              <a:rPr b="0" i="0" lang="en-GB" sz="2400" u="none" cap="none" strike="noStrike">
                <a:latin typeface="Roboto"/>
                <a:ea typeface="Roboto"/>
                <a:cs typeface="Roboto"/>
                <a:sym typeface="Roboto"/>
              </a:rPr>
              <a:t> into </a:t>
            </a:r>
            <a:r>
              <a:rPr b="0" i="0" lang="en-GB" sz="2400" u="none" cap="none" strike="noStrike">
                <a:highlight>
                  <a:srgbClr val="D9D9D9"/>
                </a:highlight>
                <a:latin typeface="Roboto"/>
                <a:ea typeface="Roboto"/>
                <a:cs typeface="Roboto"/>
                <a:sym typeface="Roboto"/>
              </a:rPr>
              <a:t>calculate_length</a:t>
            </a:r>
            <a:r>
              <a:rPr b="0" i="0" lang="en-GB" sz="2400" u="none" cap="none" strike="noStrike">
                <a:latin typeface="Roboto"/>
                <a:ea typeface="Roboto"/>
                <a:cs typeface="Roboto"/>
                <a:sym typeface="Roboto"/>
              </a:rPr>
              <a:t>, which also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its return value into tuple </a:t>
            </a:r>
            <a:r>
              <a:rPr b="0" i="0" lang="en-GB" sz="2400" u="none" cap="none" strike="noStrike">
                <a:highlight>
                  <a:srgbClr val="D9D9D9"/>
                </a:highlight>
                <a:latin typeface="Roboto"/>
                <a:ea typeface="Roboto"/>
                <a:cs typeface="Roboto"/>
                <a:sym typeface="Roboto"/>
              </a:rPr>
              <a:t>(s2,len)</a:t>
            </a:r>
            <a:endParaRPr b="0" i="0" sz="2400" u="none" cap="none" strike="noStrike">
              <a:latin typeface="Roboto"/>
              <a:ea typeface="Roboto"/>
              <a:cs typeface="Roboto"/>
              <a:sym typeface="Roboto"/>
            </a:endParaRPr>
          </a:p>
        </p:txBody>
      </p:sp>
      <p:sp>
        <p:nvSpPr>
          <p:cNvPr id="1349" name="Google Shape;1349;p173"/>
          <p:cNvSpPr/>
          <p:nvPr/>
        </p:nvSpPr>
        <p:spPr>
          <a:xfrm rot="-5400000">
            <a:off x="4789075" y="1879975"/>
            <a:ext cx="177600" cy="1518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73"/>
          <p:cNvSpPr/>
          <p:nvPr/>
        </p:nvSpPr>
        <p:spPr>
          <a:xfrm>
            <a:off x="3104225" y="4010025"/>
            <a:ext cx="5412300" cy="531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len()</a:t>
            </a:r>
            <a:r>
              <a:rPr b="0" i="0" lang="en-GB" sz="2400" u="none" cap="none" strike="noStrike">
                <a:latin typeface="Roboto"/>
                <a:ea typeface="Roboto"/>
                <a:cs typeface="Roboto"/>
                <a:sym typeface="Roboto"/>
              </a:rPr>
              <a:t> returns the length of a String</a:t>
            </a:r>
            <a:endParaRPr b="1" i="0" sz="2400" u="sng" cap="none" strike="noStrike">
              <a:latin typeface="Roboto"/>
              <a:ea typeface="Roboto"/>
              <a:cs typeface="Roboto"/>
              <a:sym typeface="Roboto"/>
            </a:endParaRPr>
          </a:p>
        </p:txBody>
      </p:sp>
      <p:sp>
        <p:nvSpPr>
          <p:cNvPr id="1351" name="Google Shape;1351;p173"/>
          <p:cNvSpPr/>
          <p:nvPr/>
        </p:nvSpPr>
        <p:spPr>
          <a:xfrm>
            <a:off x="3800375" y="3779825"/>
            <a:ext cx="247800" cy="230100"/>
          </a:xfrm>
          <a:prstGeom prst="up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73"/>
          <p:cNvSpPr/>
          <p:nvPr/>
        </p:nvSpPr>
        <p:spPr>
          <a:xfrm>
            <a:off x="4169100" y="3655725"/>
            <a:ext cx="4739400" cy="885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highlight>
                  <a:srgbClr val="D9D9D9"/>
                </a:highlight>
                <a:latin typeface="Roboto"/>
                <a:ea typeface="Roboto"/>
                <a:cs typeface="Roboto"/>
                <a:sym typeface="Roboto"/>
              </a:rPr>
              <a:t>(s, length)</a:t>
            </a:r>
            <a:r>
              <a:rPr b="0" i="0" lang="en-GB" sz="2400" u="none" cap="none" strike="noStrike">
                <a:latin typeface="Roboto"/>
                <a:ea typeface="Roboto"/>
                <a:cs typeface="Roboto"/>
                <a:sym typeface="Roboto"/>
              </a:rPr>
              <a:t> is returned and </a:t>
            </a:r>
            <a:r>
              <a:rPr b="1" i="0" lang="en-GB" sz="2400" u="sng" cap="none" strike="noStrike">
                <a:latin typeface="Roboto"/>
                <a:ea typeface="Roboto"/>
                <a:cs typeface="Roboto"/>
                <a:sym typeface="Roboto"/>
              </a:rPr>
              <a:t>moves</a:t>
            </a:r>
            <a:r>
              <a:rPr b="0" i="0" lang="en-GB" sz="2400" u="none" cap="none" strike="noStrike">
                <a:latin typeface="Roboto"/>
                <a:ea typeface="Roboto"/>
                <a:cs typeface="Roboto"/>
                <a:sym typeface="Roboto"/>
              </a:rPr>
              <a:t> out to the calling function</a:t>
            </a:r>
            <a:endParaRPr b="0" i="0" sz="2400" u="none" cap="none" strike="noStrike">
              <a:highlight>
                <a:srgbClr val="D9D9D9"/>
              </a:highlight>
              <a:latin typeface="Roboto"/>
              <a:ea typeface="Roboto"/>
              <a:cs typeface="Roboto"/>
              <a:sym typeface="Roboto"/>
            </a:endParaRPr>
          </a:p>
        </p:txBody>
      </p:sp>
      <p:sp>
        <p:nvSpPr>
          <p:cNvPr id="1353" name="Google Shape;1353;p173"/>
          <p:cNvSpPr/>
          <p:nvPr/>
        </p:nvSpPr>
        <p:spPr>
          <a:xfrm>
            <a:off x="2946750" y="3923450"/>
            <a:ext cx="12396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4" name="Google Shape;1354;p1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
                                        <p:tgtEl>
                                          <p:spTgt spid="1348"/>
                                        </p:tgtEl>
                                      </p:cBhvr>
                                    </p:animEffect>
                                  </p:childTnLst>
                                </p:cTn>
                              </p:par>
                              <p:par>
                                <p:cTn fill="hold" nodeType="with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
                                        <p:tgtEl>
                                          <p:spTgt spid="1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48"/>
                                        </p:tgtEl>
                                        <p:attrNameLst>
                                          <p:attrName>ppt_x</p:attrName>
                                        </p:attrNameLst>
                                      </p:cBhvr>
                                      <p:tavLst>
                                        <p:tav fmla="" tm="0">
                                          <p:val>
                                            <p:strVal val="#ppt_x"/>
                                          </p:val>
                                        </p:tav>
                                        <p:tav fmla="" tm="100000">
                                          <p:val>
                                            <p:strVal val="#ppt_x-1"/>
                                          </p:val>
                                        </p:tav>
                                      </p:tavLst>
                                    </p:anim>
                                    <p:set>
                                      <p:cBhvr>
                                        <p:cTn dur="1" fill="hold">
                                          <p:stCondLst>
                                            <p:cond delay="1"/>
                                          </p:stCondLst>
                                        </p:cTn>
                                        <p:tgtEl>
                                          <p:spTgt spid="1348"/>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49"/>
                                        </p:tgtEl>
                                        <p:attrNameLst>
                                          <p:attrName>ppt_x</p:attrName>
                                        </p:attrNameLst>
                                      </p:cBhvr>
                                      <p:tavLst>
                                        <p:tav fmla="" tm="0">
                                          <p:val>
                                            <p:strVal val="#ppt_x"/>
                                          </p:val>
                                        </p:tav>
                                        <p:tav fmla="" tm="100000">
                                          <p:val>
                                            <p:strVal val="#ppt_x-1"/>
                                          </p:val>
                                        </p:tav>
                                      </p:tavLst>
                                    </p:anim>
                                    <p:set>
                                      <p:cBhvr>
                                        <p:cTn dur="1" fill="hold">
                                          <p:stCondLst>
                                            <p:cond delay="1"/>
                                          </p:stCondLst>
                                        </p:cTn>
                                        <p:tgtEl>
                                          <p:spTgt spid="13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51"/>
                                        </p:tgtEl>
                                        <p:attrNameLst>
                                          <p:attrName>style.visibility</p:attrName>
                                        </p:attrNameLst>
                                      </p:cBhvr>
                                      <p:to>
                                        <p:strVal val="visible"/>
                                      </p:to>
                                    </p:set>
                                    <p:animEffect filter="fade" transition="in">
                                      <p:cBhvr>
                                        <p:cTn dur="1"/>
                                        <p:tgtEl>
                                          <p:spTgt spid="1351"/>
                                        </p:tgtEl>
                                      </p:cBhvr>
                                    </p:animEffect>
                                  </p:childTnLst>
                                </p:cTn>
                              </p:par>
                              <p:par>
                                <p:cTn fill="hold" nodeType="with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
                                        <p:tgtEl>
                                          <p:spTgt spid="1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351"/>
                                        </p:tgtEl>
                                        <p:attrNameLst>
                                          <p:attrName>ppt_x</p:attrName>
                                        </p:attrNameLst>
                                      </p:cBhvr>
                                      <p:tavLst>
                                        <p:tav fmla="" tm="0">
                                          <p:val>
                                            <p:strVal val="#ppt_x"/>
                                          </p:val>
                                        </p:tav>
                                        <p:tav fmla="" tm="100000">
                                          <p:val>
                                            <p:strVal val="#ppt_x-1"/>
                                          </p:val>
                                        </p:tav>
                                      </p:tavLst>
                                    </p:anim>
                                    <p:set>
                                      <p:cBhvr>
                                        <p:cTn dur="1" fill="hold">
                                          <p:stCondLst>
                                            <p:cond delay="1"/>
                                          </p:stCondLst>
                                        </p:cTn>
                                        <p:tgtEl>
                                          <p:spTgt spid="1351"/>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50"/>
                                        </p:tgtEl>
                                        <p:attrNameLst>
                                          <p:attrName>ppt_x</p:attrName>
                                        </p:attrNameLst>
                                      </p:cBhvr>
                                      <p:tavLst>
                                        <p:tav fmla="" tm="0">
                                          <p:val>
                                            <p:strVal val="#ppt_x"/>
                                          </p:val>
                                        </p:tav>
                                        <p:tav fmla="" tm="100000">
                                          <p:val>
                                            <p:strVal val="#ppt_x-1"/>
                                          </p:val>
                                        </p:tav>
                                      </p:tavLst>
                                    </p:anim>
                                    <p:set>
                                      <p:cBhvr>
                                        <p:cTn dur="1" fill="hold">
                                          <p:stCondLst>
                                            <p:cond delay="1"/>
                                          </p:stCondLst>
                                        </p:cTn>
                                        <p:tgtEl>
                                          <p:spTgt spid="135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353"/>
                                        </p:tgtEl>
                                        <p:attrNameLst>
                                          <p:attrName>style.visibility</p:attrName>
                                        </p:attrNameLst>
                                      </p:cBhvr>
                                      <p:to>
                                        <p:strVal val="visible"/>
                                      </p:to>
                                    </p:set>
                                    <p:animEffect filter="fade" transition="in">
                                      <p:cBhvr>
                                        <p:cTn dur="1"/>
                                        <p:tgtEl>
                                          <p:spTgt spid="1353"/>
                                        </p:tgtEl>
                                      </p:cBhvr>
                                    </p:animEffect>
                                  </p:childTnLst>
                                </p:cTn>
                              </p:par>
                              <p:par>
                                <p:cTn fill="hold" nodeType="withEffect" presetClass="entr" presetID="10" presetSubtype="0">
                                  <p:stCondLst>
                                    <p:cond delay="0"/>
                                  </p:stCondLst>
                                  <p:childTnLst>
                                    <p:set>
                                      <p:cBhvr>
                                        <p:cTn dur="1" fill="hold">
                                          <p:stCondLst>
                                            <p:cond delay="0"/>
                                          </p:stCondLst>
                                        </p:cTn>
                                        <p:tgtEl>
                                          <p:spTgt spid="1352"/>
                                        </p:tgtEl>
                                        <p:attrNameLst>
                                          <p:attrName>style.visibility</p:attrName>
                                        </p:attrNameLst>
                                      </p:cBhvr>
                                      <p:to>
                                        <p:strVal val="visible"/>
                                      </p:to>
                                    </p:set>
                                    <p:animEffect filter="fade" transition="in">
                                      <p:cBhvr>
                                        <p:cTn dur="1"/>
                                        <p:tgtEl>
                                          <p:spTgt spid="1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1352"/>
                                        </p:tgtEl>
                                        <p:attrNameLst>
                                          <p:attrName>ppt_x</p:attrName>
                                        </p:attrNameLst>
                                      </p:cBhvr>
                                      <p:tavLst>
                                        <p:tav fmla="" tm="0">
                                          <p:val>
                                            <p:strVal val="#ppt_x"/>
                                          </p:val>
                                        </p:tav>
                                        <p:tav fmla="" tm="100000">
                                          <p:val>
                                            <p:strVal val="#ppt_x-1"/>
                                          </p:val>
                                        </p:tav>
                                      </p:tavLst>
                                    </p:anim>
                                    <p:set>
                                      <p:cBhvr>
                                        <p:cTn dur="1" fill="hold">
                                          <p:stCondLst>
                                            <p:cond delay="100"/>
                                          </p:stCondLst>
                                        </p:cTn>
                                        <p:tgtEl>
                                          <p:spTgt spid="135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353"/>
                                        </p:tgtEl>
                                        <p:attrNameLst>
                                          <p:attrName>ppt_x</p:attrName>
                                        </p:attrNameLst>
                                      </p:cBhvr>
                                      <p:tavLst>
                                        <p:tav fmla="" tm="0">
                                          <p:val>
                                            <p:strVal val="#ppt_x"/>
                                          </p:val>
                                        </p:tav>
                                        <p:tav fmla="" tm="100000">
                                          <p:val>
                                            <p:strVal val="#ppt_x-1"/>
                                          </p:val>
                                        </p:tav>
                                      </p:tavLst>
                                    </p:anim>
                                    <p:set>
                                      <p:cBhvr>
                                        <p:cTn dur="1" fill="hold">
                                          <p:stCondLst>
                                            <p:cond delay="1"/>
                                          </p:stCondLst>
                                        </p:cTn>
                                        <p:tgtEl>
                                          <p:spTgt spid="13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74"/>
          <p:cNvSpPr txBox="1"/>
          <p:nvPr>
            <p:ph type="title"/>
          </p:nvPr>
        </p:nvSpPr>
        <p:spPr>
          <a:xfrm>
            <a:off x="331600" y="1093375"/>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Section 2.2</a:t>
            </a:r>
            <a:endParaRPr sz="6000">
              <a:solidFill>
                <a:srgbClr val="000000"/>
              </a:solidFill>
            </a:endParaRPr>
          </a:p>
        </p:txBody>
      </p:sp>
      <p:sp>
        <p:nvSpPr>
          <p:cNvPr id="1360" name="Google Shape;1360;p174"/>
          <p:cNvSpPr txBox="1"/>
          <p:nvPr/>
        </p:nvSpPr>
        <p:spPr>
          <a:xfrm>
            <a:off x="1433100" y="2994575"/>
            <a:ext cx="6277800" cy="89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solidFill>
                  <a:schemeClr val="lt1"/>
                </a:solidFill>
                <a:latin typeface="PT Sans Narrow"/>
                <a:ea typeface="PT Sans Narrow"/>
                <a:cs typeface="PT Sans Narrow"/>
                <a:sym typeface="PT Sans Narrow"/>
              </a:rPr>
              <a:t>Borrowing and Referencing</a:t>
            </a:r>
            <a:endParaRPr b="1" sz="6000">
              <a:solidFill>
                <a:schemeClr val="lt1"/>
              </a:solidFill>
              <a:latin typeface="PT Sans Narrow"/>
              <a:ea typeface="PT Sans Narrow"/>
              <a:cs typeface="PT Sans Narrow"/>
              <a:sym typeface="PT Sans Narrow"/>
            </a:endParaRPr>
          </a:p>
        </p:txBody>
      </p:sp>
      <p:pic>
        <p:nvPicPr>
          <p:cNvPr id="1361" name="Google Shape;1361;p1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75"/>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a:t>What you will learn</a:t>
            </a:r>
            <a:endParaRPr/>
          </a:p>
        </p:txBody>
      </p:sp>
      <p:sp>
        <p:nvSpPr>
          <p:cNvPr id="1367" name="Google Shape;1367;p17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81000" lvl="0" marL="457200" rtl="0" algn="l">
              <a:spcBef>
                <a:spcPts val="0"/>
              </a:spcBef>
              <a:spcAft>
                <a:spcPts val="0"/>
              </a:spcAft>
              <a:buSzPts val="2400"/>
              <a:buChar char="●"/>
            </a:pPr>
            <a:r>
              <a:rPr lang="en-GB" sz="2400"/>
              <a:t>Borrowing</a:t>
            </a:r>
            <a:endParaRPr sz="2400"/>
          </a:p>
          <a:p>
            <a:pPr indent="-381000" lvl="0" marL="457200" rtl="0" algn="l">
              <a:spcBef>
                <a:spcPts val="0"/>
              </a:spcBef>
              <a:spcAft>
                <a:spcPts val="0"/>
              </a:spcAft>
              <a:buSzPts val="2400"/>
              <a:buChar char="●"/>
            </a:pPr>
            <a:r>
              <a:rPr lang="en-GB" sz="2400"/>
              <a:t>References</a:t>
            </a:r>
            <a:endParaRPr sz="2400"/>
          </a:p>
          <a:p>
            <a:pPr indent="-381000" lvl="0" marL="457200" rtl="0" algn="l">
              <a:spcBef>
                <a:spcPts val="0"/>
              </a:spcBef>
              <a:spcAft>
                <a:spcPts val="0"/>
              </a:spcAft>
              <a:buSzPts val="2400"/>
              <a:buChar char="●"/>
            </a:pPr>
            <a:r>
              <a:rPr lang="en-GB" sz="2400"/>
              <a:t>Mutable References</a:t>
            </a:r>
            <a:endParaRPr sz="2400"/>
          </a:p>
          <a:p>
            <a:pPr indent="-381000" lvl="0" marL="457200" rtl="0" algn="l">
              <a:spcBef>
                <a:spcPts val="0"/>
              </a:spcBef>
              <a:spcAft>
                <a:spcPts val="0"/>
              </a:spcAft>
              <a:buSzPts val="2400"/>
              <a:buChar char="●"/>
            </a:pPr>
            <a:r>
              <a:rPr lang="en-GB" sz="2400"/>
              <a:t>Data Race</a:t>
            </a:r>
            <a:endParaRPr sz="2400"/>
          </a:p>
          <a:p>
            <a:pPr indent="-381000" lvl="0" marL="457200" rtl="0" algn="l">
              <a:spcBef>
                <a:spcPts val="0"/>
              </a:spcBef>
              <a:spcAft>
                <a:spcPts val="0"/>
              </a:spcAft>
              <a:buSzPts val="2400"/>
              <a:buChar char="●"/>
            </a:pPr>
            <a:r>
              <a:rPr lang="en-GB" sz="2400"/>
              <a:t>Rules of References</a:t>
            </a:r>
            <a:endParaRPr sz="2400"/>
          </a:p>
          <a:p>
            <a:pPr indent="-381000" lvl="0" marL="457200" rtl="0" algn="l">
              <a:spcBef>
                <a:spcPts val="0"/>
              </a:spcBef>
              <a:spcAft>
                <a:spcPts val="0"/>
              </a:spcAft>
              <a:buSzPts val="2400"/>
              <a:buChar char="●"/>
            </a:pPr>
            <a:r>
              <a:rPr lang="en-GB" sz="2400"/>
              <a:t>Dangling Reference</a:t>
            </a:r>
            <a:endParaRPr sz="2400"/>
          </a:p>
        </p:txBody>
      </p:sp>
      <p:pic>
        <p:nvPicPr>
          <p:cNvPr id="1368" name="Google Shape;1368;p17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3"/>
        </a:solidFill>
      </p:bgPr>
    </p:bg>
    <p:spTree>
      <p:nvGrpSpPr>
        <p:cNvPr id="1372" name="Shape 1372"/>
        <p:cNvGrpSpPr/>
        <p:nvPr/>
      </p:nvGrpSpPr>
      <p:grpSpPr>
        <a:xfrm>
          <a:off x="0" y="0"/>
          <a:ext cx="0" cy="0"/>
          <a:chOff x="0" y="0"/>
          <a:chExt cx="0" cy="0"/>
        </a:xfrm>
      </p:grpSpPr>
      <p:sp>
        <p:nvSpPr>
          <p:cNvPr id="1373" name="Google Shape;1373;p176"/>
          <p:cNvSpPr txBox="1"/>
          <p:nvPr/>
        </p:nvSpPr>
        <p:spPr>
          <a:xfrm>
            <a:off x="826350" y="1989750"/>
            <a:ext cx="7491300" cy="104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chemeClr val="lt1"/>
                </a:solidFill>
                <a:latin typeface="PT Sans Narrow"/>
                <a:ea typeface="PT Sans Narrow"/>
                <a:cs typeface="PT Sans Narrow"/>
                <a:sym typeface="PT Sans Narrow"/>
              </a:rPr>
              <a:t>What is Borrowing?</a:t>
            </a:r>
            <a:endParaRPr b="1" sz="4800">
              <a:solidFill>
                <a:schemeClr val="lt1"/>
              </a:solidFill>
              <a:latin typeface="PT Sans Narrow"/>
              <a:ea typeface="PT Sans Narrow"/>
              <a:cs typeface="PT Sans Narrow"/>
              <a:sym typeface="PT Sans Narrow"/>
            </a:endParaRPr>
          </a:p>
        </p:txBody>
      </p:sp>
      <p:pic>
        <p:nvPicPr>
          <p:cNvPr id="1374" name="Google Shape;1374;p1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sp>
        <p:nvSpPr>
          <p:cNvPr id="1379" name="Google Shape;1379;p17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Borrowing</a:t>
            </a:r>
            <a:endParaRPr/>
          </a:p>
        </p:txBody>
      </p:sp>
      <p:sp>
        <p:nvSpPr>
          <p:cNvPr id="1380" name="Google Shape;1380;p17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38100" rtl="0" algn="ctr">
              <a:spcBef>
                <a:spcPts val="0"/>
              </a:spcBef>
              <a:spcAft>
                <a:spcPts val="0"/>
              </a:spcAft>
              <a:buNone/>
            </a:pPr>
            <a:r>
              <a:rPr b="1" lang="en-GB" sz="3600">
                <a:solidFill>
                  <a:srgbClr val="1B8F8B"/>
                </a:solidFill>
                <a:latin typeface="PT Sans Narrow"/>
                <a:ea typeface="PT Sans Narrow"/>
                <a:cs typeface="PT Sans Narrow"/>
                <a:sym typeface="PT Sans Narrow"/>
              </a:rPr>
              <a:t>We call having references as function parameters </a:t>
            </a:r>
            <a:r>
              <a:rPr b="1" i="1" lang="en-GB" sz="3600" u="sng">
                <a:solidFill>
                  <a:srgbClr val="1B8F8B"/>
                </a:solidFill>
                <a:latin typeface="PT Sans Narrow"/>
                <a:ea typeface="PT Sans Narrow"/>
                <a:cs typeface="PT Sans Narrow"/>
                <a:sym typeface="PT Sans Narrow"/>
              </a:rPr>
              <a:t>borrowing</a:t>
            </a:r>
            <a:r>
              <a:rPr b="1" lang="en-GB" sz="3600">
                <a:solidFill>
                  <a:srgbClr val="1B8F8B"/>
                </a:solidFill>
                <a:latin typeface="PT Sans Narrow"/>
                <a:ea typeface="PT Sans Narrow"/>
                <a:cs typeface="PT Sans Narrow"/>
                <a:sym typeface="PT Sans Narrow"/>
              </a:rPr>
              <a:t>. As in real life, if a person owns something, you can borrow it from them. When you’re done, you have to give it back.</a:t>
            </a:r>
            <a:endParaRPr b="1" sz="3600">
              <a:solidFill>
                <a:srgbClr val="1B8F8B"/>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381" name="Google Shape;1381;p1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383000"/>
            <a:ext cx="8520600" cy="103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Difference between Shadowing and </a:t>
            </a:r>
            <a:r>
              <a:rPr lang="en-GB" sz="3000">
                <a:solidFill>
                  <a:srgbClr val="000000"/>
                </a:solidFill>
              </a:rPr>
              <a:t>Mutability</a:t>
            </a:r>
            <a:endParaRPr b="1" sz="3000">
              <a:solidFill>
                <a:srgbClr val="000000"/>
              </a:solidFill>
            </a:endParaRPr>
          </a:p>
        </p:txBody>
      </p:sp>
      <p:sp>
        <p:nvSpPr>
          <p:cNvPr id="199" name="Google Shape;199;p34"/>
          <p:cNvSpPr txBox="1"/>
          <p:nvPr>
            <p:ph idx="1" type="body"/>
          </p:nvPr>
        </p:nvSpPr>
        <p:spPr>
          <a:xfrm>
            <a:off x="311700" y="1415300"/>
            <a:ext cx="8520600" cy="3006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rgbClr val="FFFFFF"/>
                </a:highlight>
              </a:rPr>
              <a:t>The difference between mut and shadowing is that because we’re effectively creating a new variable when we use the let keyword again, we can change the </a:t>
            </a:r>
            <a:r>
              <a:rPr b="1" i="1" lang="en-GB" sz="2400">
                <a:solidFill>
                  <a:srgbClr val="000000"/>
                </a:solidFill>
                <a:highlight>
                  <a:srgbClr val="FFFFFF"/>
                </a:highlight>
              </a:rPr>
              <a:t>type</a:t>
            </a:r>
            <a:r>
              <a:rPr lang="en-GB" sz="2400">
                <a:solidFill>
                  <a:srgbClr val="000000"/>
                </a:solidFill>
                <a:highlight>
                  <a:srgbClr val="FFFFFF"/>
                </a:highlight>
              </a:rPr>
              <a:t> of the value but reuse the same name.</a:t>
            </a:r>
            <a:endParaRPr sz="2400">
              <a:solidFill>
                <a:srgbClr val="000000"/>
              </a:solidFill>
              <a:highlight>
                <a:srgbClr val="FFFFFF"/>
              </a:highlight>
            </a:endParaRPr>
          </a:p>
        </p:txBody>
      </p:sp>
      <p:pic>
        <p:nvPicPr>
          <p:cNvPr id="200" name="Google Shape;200;p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B8F8B"/>
        </a:solidFill>
      </p:bgPr>
    </p:bg>
    <p:spTree>
      <p:nvGrpSpPr>
        <p:cNvPr id="1385" name="Shape 1385"/>
        <p:cNvGrpSpPr/>
        <p:nvPr/>
      </p:nvGrpSpPr>
      <p:grpSpPr>
        <a:xfrm>
          <a:off x="0" y="0"/>
          <a:ext cx="0" cy="0"/>
          <a:chOff x="0" y="0"/>
          <a:chExt cx="0" cy="0"/>
        </a:xfrm>
      </p:grpSpPr>
      <p:sp>
        <p:nvSpPr>
          <p:cNvPr id="1386" name="Google Shape;1386;p178"/>
          <p:cNvSpPr txBox="1"/>
          <p:nvPr/>
        </p:nvSpPr>
        <p:spPr>
          <a:xfrm>
            <a:off x="826350" y="1989750"/>
            <a:ext cx="7491300" cy="104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chemeClr val="lt1"/>
                </a:solidFill>
                <a:latin typeface="PT Sans Narrow"/>
                <a:ea typeface="PT Sans Narrow"/>
                <a:cs typeface="PT Sans Narrow"/>
                <a:sym typeface="PT Sans Narrow"/>
              </a:rPr>
              <a:t>What is Referencing?</a:t>
            </a:r>
            <a:endParaRPr b="1" sz="4800">
              <a:solidFill>
                <a:schemeClr val="lt1"/>
              </a:solidFill>
              <a:latin typeface="PT Sans Narrow"/>
              <a:ea typeface="PT Sans Narrow"/>
              <a:cs typeface="PT Sans Narrow"/>
              <a:sym typeface="PT Sans Narrow"/>
            </a:endParaRPr>
          </a:p>
        </p:txBody>
      </p:sp>
      <p:pic>
        <p:nvPicPr>
          <p:cNvPr id="1387" name="Google Shape;1387;p1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7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Referencing</a:t>
            </a:r>
            <a:endParaRPr/>
          </a:p>
        </p:txBody>
      </p:sp>
      <p:sp>
        <p:nvSpPr>
          <p:cNvPr id="1393" name="Google Shape;1393;p17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431800" lvl="0" marL="457200" rtl="0" algn="just">
              <a:spcBef>
                <a:spcPts val="0"/>
              </a:spcBef>
              <a:spcAft>
                <a:spcPts val="0"/>
              </a:spcAft>
              <a:buClr>
                <a:srgbClr val="1B8F8B"/>
              </a:buClr>
              <a:buSzPts val="3200"/>
              <a:buFont typeface="PT Sans Narrow"/>
              <a:buChar char="●"/>
            </a:pPr>
            <a:r>
              <a:rPr b="1" lang="en-GB" sz="3200">
                <a:solidFill>
                  <a:srgbClr val="1B8F8B"/>
                </a:solidFill>
                <a:latin typeface="PT Sans Narrow"/>
                <a:ea typeface="PT Sans Narrow"/>
                <a:cs typeface="PT Sans Narrow"/>
                <a:sym typeface="PT Sans Narrow"/>
              </a:rPr>
              <a:t>Reference is the act of consulting someone or something in order to get information</a:t>
            </a:r>
            <a:endParaRPr b="1" sz="3200">
              <a:solidFill>
                <a:srgbClr val="1B8F8B"/>
              </a:solidFill>
              <a:latin typeface="PT Sans Narrow"/>
              <a:ea typeface="PT Sans Narrow"/>
              <a:cs typeface="PT Sans Narrow"/>
              <a:sym typeface="PT Sans Narrow"/>
            </a:endParaRPr>
          </a:p>
          <a:p>
            <a:pPr indent="-431800" lvl="0" marL="457200" rtl="0" algn="just">
              <a:spcBef>
                <a:spcPts val="1600"/>
              </a:spcBef>
              <a:spcAft>
                <a:spcPts val="0"/>
              </a:spcAft>
              <a:buClr>
                <a:srgbClr val="1B8F8B"/>
              </a:buClr>
              <a:buSzPts val="3200"/>
              <a:buFont typeface="PT Sans Narrow"/>
              <a:buChar char="●"/>
            </a:pPr>
            <a:r>
              <a:rPr b="1" lang="en-GB" sz="3200">
                <a:solidFill>
                  <a:srgbClr val="1B8F8B"/>
                </a:solidFill>
                <a:latin typeface="PT Sans Narrow"/>
                <a:ea typeface="PT Sans Narrow"/>
                <a:cs typeface="PT Sans Narrow"/>
                <a:sym typeface="PT Sans Narrow"/>
              </a:rPr>
              <a:t>In terms of Rust programing we can define reference as if we are taking a copy of it without damaging or taking its ownership</a:t>
            </a:r>
            <a:endParaRPr b="1" sz="3200">
              <a:solidFill>
                <a:srgbClr val="1B8F8B"/>
              </a:solidFill>
              <a:latin typeface="PT Sans Narrow"/>
              <a:ea typeface="PT Sans Narrow"/>
              <a:cs typeface="PT Sans Narrow"/>
              <a:sym typeface="PT Sans Narrow"/>
            </a:endParaRPr>
          </a:p>
          <a:p>
            <a:pPr indent="0" lvl="0" marL="0" rtl="0" algn="just">
              <a:spcBef>
                <a:spcPts val="1600"/>
              </a:spcBef>
              <a:spcAft>
                <a:spcPts val="0"/>
              </a:spcAft>
              <a:buNone/>
            </a:pPr>
            <a:r>
              <a:t/>
            </a:r>
            <a:endParaRPr b="1" sz="3200">
              <a:solidFill>
                <a:srgbClr val="1B8F8B"/>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394" name="Google Shape;1394;p1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8" name="Shape 1398"/>
        <p:cNvGrpSpPr/>
        <p:nvPr/>
      </p:nvGrpSpPr>
      <p:grpSpPr>
        <a:xfrm>
          <a:off x="0" y="0"/>
          <a:ext cx="0" cy="0"/>
          <a:chOff x="0" y="0"/>
          <a:chExt cx="0" cy="0"/>
        </a:xfrm>
      </p:grpSpPr>
      <p:sp>
        <p:nvSpPr>
          <p:cNvPr id="1399" name="Google Shape;1399;p18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Referencing</a:t>
            </a:r>
            <a:endParaRPr/>
          </a:p>
        </p:txBody>
      </p:sp>
      <p:sp>
        <p:nvSpPr>
          <p:cNvPr id="1400" name="Google Shape;1400;p180"/>
          <p:cNvSpPr txBox="1"/>
          <p:nvPr>
            <p:ph idx="1" type="body"/>
          </p:nvPr>
        </p:nvSpPr>
        <p:spPr>
          <a:xfrm>
            <a:off x="311700" y="1723075"/>
            <a:ext cx="8520600" cy="2124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4800">
                <a:solidFill>
                  <a:srgbClr val="1B8F8B"/>
                </a:solidFill>
                <a:latin typeface="PT Sans Narrow"/>
                <a:ea typeface="PT Sans Narrow"/>
                <a:cs typeface="PT Sans Narrow"/>
                <a:sym typeface="PT Sans Narrow"/>
              </a:rPr>
              <a:t>‘&amp;’ symbol is used to pass the reference</a:t>
            </a:r>
            <a:endParaRPr b="1" sz="4800">
              <a:solidFill>
                <a:schemeClr val="accent3"/>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401" name="Google Shape;1401;p1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18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Referencing</a:t>
            </a:r>
            <a:endParaRPr/>
          </a:p>
        </p:txBody>
      </p:sp>
      <p:sp>
        <p:nvSpPr>
          <p:cNvPr id="1407" name="Google Shape;1407;p18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4800">
                <a:solidFill>
                  <a:srgbClr val="1D7E74"/>
                </a:solidFill>
                <a:latin typeface="PT Sans Narrow"/>
                <a:ea typeface="PT Sans Narrow"/>
                <a:cs typeface="PT Sans Narrow"/>
                <a:sym typeface="PT Sans Narrow"/>
              </a:rPr>
              <a:t>Let’s have a look how ‘&amp;’ symbol is used in code.</a:t>
            </a:r>
            <a:endParaRPr b="1" sz="4800">
              <a:solidFill>
                <a:srgbClr val="1D7E74"/>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408" name="Google Shape;1408;p18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2" name="Shape 1412"/>
        <p:cNvGrpSpPr/>
        <p:nvPr/>
      </p:nvGrpSpPr>
      <p:grpSpPr>
        <a:xfrm>
          <a:off x="0" y="0"/>
          <a:ext cx="0" cy="0"/>
          <a:chOff x="0" y="0"/>
          <a:chExt cx="0" cy="0"/>
        </a:xfrm>
      </p:grpSpPr>
      <p:sp>
        <p:nvSpPr>
          <p:cNvPr id="1413" name="Google Shape;1413;p182"/>
          <p:cNvSpPr txBox="1"/>
          <p:nvPr>
            <p:ph type="title"/>
          </p:nvPr>
        </p:nvSpPr>
        <p:spPr>
          <a:xfrm>
            <a:off x="311700" y="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Referencing</a:t>
            </a:r>
            <a:endParaRPr/>
          </a:p>
        </p:txBody>
      </p:sp>
      <p:sp>
        <p:nvSpPr>
          <p:cNvPr id="1414" name="Google Shape;1414;p182"/>
          <p:cNvSpPr txBox="1"/>
          <p:nvPr>
            <p:ph idx="1" type="body"/>
          </p:nvPr>
        </p:nvSpPr>
        <p:spPr>
          <a:xfrm>
            <a:off x="232325" y="5945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s1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len = calculate_length(&amp;s1);</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B65611"/>
                </a:solidFill>
                <a:latin typeface="Courier New"/>
                <a:ea typeface="Courier New"/>
                <a:cs typeface="Courier New"/>
                <a:sym typeface="Courier New"/>
              </a:rPr>
              <a:t>println!</a:t>
            </a:r>
            <a:r>
              <a:rPr b="1" lang="en-GB" sz="2400">
                <a:solidFill>
                  <a:srgbClr val="6E6B5E"/>
                </a:solidFill>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"The length of {} is {}."</a:t>
            </a:r>
            <a:r>
              <a:rPr b="1" lang="en-GB" sz="2400">
                <a:solidFill>
                  <a:srgbClr val="6E6B5E"/>
                </a:solidFill>
                <a:latin typeface="Courier New"/>
                <a:ea typeface="Courier New"/>
                <a:cs typeface="Courier New"/>
                <a:sym typeface="Courier New"/>
              </a:rPr>
              <a:t>, s1, len);</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calculate_length</a:t>
            </a:r>
            <a:r>
              <a:rPr b="1" lang="en-GB" sz="2400">
                <a:solidFill>
                  <a:srgbClr val="6E6B5E"/>
                </a:solidFill>
                <a:latin typeface="Courier New"/>
                <a:ea typeface="Courier New"/>
                <a:cs typeface="Courier New"/>
                <a:sym typeface="Courier New"/>
              </a:rPr>
              <a:t>(s: &amp;</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 -&gt; </a:t>
            </a:r>
            <a:r>
              <a:rPr b="1" lang="en-GB" sz="2400">
                <a:solidFill>
                  <a:srgbClr val="B65611"/>
                </a:solidFill>
                <a:latin typeface="Courier New"/>
                <a:ea typeface="Courier New"/>
                <a:cs typeface="Courier New"/>
                <a:sym typeface="Courier New"/>
              </a:rPr>
              <a:t>usize</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1600"/>
              </a:spcBef>
              <a:spcAft>
                <a:spcPts val="0"/>
              </a:spcAft>
              <a:buNone/>
            </a:pPr>
            <a:r>
              <a:rPr b="1" lang="en-GB" sz="2400">
                <a:solidFill>
                  <a:srgbClr val="6E6B5E"/>
                </a:solidFill>
                <a:latin typeface="Courier New"/>
                <a:ea typeface="Courier New"/>
                <a:cs typeface="Courier New"/>
                <a:sym typeface="Courier New"/>
              </a:rPr>
              <a:t>    s.len()}</a:t>
            </a:r>
            <a:endParaRPr b="1" sz="2400">
              <a:solidFill>
                <a:srgbClr val="B854D4"/>
              </a:solidFill>
              <a:latin typeface="Courier New"/>
              <a:ea typeface="Courier New"/>
              <a:cs typeface="Courier New"/>
              <a:sym typeface="Courier New"/>
            </a:endParaRPr>
          </a:p>
          <a:p>
            <a:pPr indent="0" lvl="0" marL="0" rtl="0" algn="l">
              <a:spcBef>
                <a:spcPts val="1600"/>
              </a:spcBef>
              <a:spcAft>
                <a:spcPts val="1600"/>
              </a:spcAft>
              <a:buNone/>
            </a:pPr>
            <a:r>
              <a:t/>
            </a:r>
            <a:endParaRPr/>
          </a:p>
        </p:txBody>
      </p:sp>
      <p:cxnSp>
        <p:nvCxnSpPr>
          <p:cNvPr id="1415" name="Google Shape;1415;p182"/>
          <p:cNvCxnSpPr/>
          <p:nvPr/>
        </p:nvCxnSpPr>
        <p:spPr>
          <a:xfrm flipH="1">
            <a:off x="6890950" y="1152425"/>
            <a:ext cx="1569000" cy="993000"/>
          </a:xfrm>
          <a:prstGeom prst="straightConnector1">
            <a:avLst/>
          </a:prstGeom>
          <a:noFill/>
          <a:ln cap="flat" cmpd="sng" w="38100">
            <a:solidFill>
              <a:schemeClr val="dk2"/>
            </a:solidFill>
            <a:prstDash val="solid"/>
            <a:round/>
            <a:headEnd len="med" w="med" type="none"/>
            <a:tailEnd len="med" w="med" type="triangle"/>
          </a:ln>
        </p:spPr>
      </p:cxnSp>
      <p:cxnSp>
        <p:nvCxnSpPr>
          <p:cNvPr id="1416" name="Google Shape;1416;p182"/>
          <p:cNvCxnSpPr/>
          <p:nvPr/>
        </p:nvCxnSpPr>
        <p:spPr>
          <a:xfrm rot="10800000">
            <a:off x="5092625" y="4140450"/>
            <a:ext cx="1668300" cy="734700"/>
          </a:xfrm>
          <a:prstGeom prst="straightConnector1">
            <a:avLst/>
          </a:prstGeom>
          <a:noFill/>
          <a:ln cap="flat" cmpd="sng" w="38100">
            <a:solidFill>
              <a:schemeClr val="dk2"/>
            </a:solidFill>
            <a:prstDash val="solid"/>
            <a:round/>
            <a:headEnd len="med" w="med" type="none"/>
            <a:tailEnd len="med" w="med" type="triangle"/>
          </a:ln>
        </p:spPr>
      </p:cxnSp>
      <p:pic>
        <p:nvPicPr>
          <p:cNvPr id="1417" name="Google Shape;1417;p18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4"/>
                                        </p:tgtEl>
                                        <p:attrNameLst>
                                          <p:attrName>style.visibility</p:attrName>
                                        </p:attrNameLst>
                                      </p:cBhvr>
                                      <p:to>
                                        <p:strVal val="visible"/>
                                      </p:to>
                                    </p:set>
                                    <p:animEffect filter="fade" transition="in">
                                      <p:cBhvr>
                                        <p:cTn dur="1000"/>
                                        <p:tgtEl>
                                          <p:spTgt spid="14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5"/>
                                        </p:tgtEl>
                                        <p:attrNameLst>
                                          <p:attrName>style.visibility</p:attrName>
                                        </p:attrNameLst>
                                      </p:cBhvr>
                                      <p:to>
                                        <p:strVal val="visible"/>
                                      </p:to>
                                    </p:set>
                                    <p:animEffect filter="fade" transition="in">
                                      <p:cBhvr>
                                        <p:cTn dur="1000"/>
                                        <p:tgtEl>
                                          <p:spTgt spid="14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6"/>
                                        </p:tgtEl>
                                        <p:attrNameLst>
                                          <p:attrName>style.visibility</p:attrName>
                                        </p:attrNameLst>
                                      </p:cBhvr>
                                      <p:to>
                                        <p:strVal val="visible"/>
                                      </p:to>
                                    </p:set>
                                    <p:animEffect filter="fade" transition="in">
                                      <p:cBhvr>
                                        <p:cTn dur="1000"/>
                                        <p:tgtEl>
                                          <p:spTgt spid="14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B6AC"/>
        </a:solidFill>
      </p:bgPr>
    </p:bg>
    <p:spTree>
      <p:nvGrpSpPr>
        <p:cNvPr id="1421" name="Shape 1421"/>
        <p:cNvGrpSpPr/>
        <p:nvPr/>
      </p:nvGrpSpPr>
      <p:grpSpPr>
        <a:xfrm>
          <a:off x="0" y="0"/>
          <a:ext cx="0" cy="0"/>
          <a:chOff x="0" y="0"/>
          <a:chExt cx="0" cy="0"/>
        </a:xfrm>
      </p:grpSpPr>
      <p:sp>
        <p:nvSpPr>
          <p:cNvPr id="1422" name="Google Shape;1422;p183"/>
          <p:cNvSpPr txBox="1"/>
          <p:nvPr/>
        </p:nvSpPr>
        <p:spPr>
          <a:xfrm>
            <a:off x="826350" y="1989750"/>
            <a:ext cx="7491300" cy="104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800">
                <a:solidFill>
                  <a:schemeClr val="lt1"/>
                </a:solidFill>
                <a:latin typeface="PT Sans Narrow"/>
                <a:ea typeface="PT Sans Narrow"/>
                <a:cs typeface="PT Sans Narrow"/>
                <a:sym typeface="PT Sans Narrow"/>
              </a:rPr>
              <a:t>Mutable References</a:t>
            </a:r>
            <a:endParaRPr b="1" sz="4800">
              <a:solidFill>
                <a:schemeClr val="lt1"/>
              </a:solidFill>
              <a:latin typeface="PT Sans Narrow"/>
              <a:ea typeface="PT Sans Narrow"/>
              <a:cs typeface="PT Sans Narrow"/>
              <a:sym typeface="PT Sans Narrow"/>
            </a:endParaRPr>
          </a:p>
        </p:txBody>
      </p:sp>
      <p:pic>
        <p:nvPicPr>
          <p:cNvPr id="1423" name="Google Shape;1423;p18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18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Mutable References</a:t>
            </a:r>
            <a:endParaRPr/>
          </a:p>
        </p:txBody>
      </p:sp>
      <p:sp>
        <p:nvSpPr>
          <p:cNvPr id="1429" name="Google Shape;1429;p18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222222"/>
              </a:buClr>
              <a:buSzPts val="3000"/>
              <a:buChar char="●"/>
            </a:pPr>
            <a:r>
              <a:rPr lang="en-GB" sz="3000">
                <a:solidFill>
                  <a:srgbClr val="222222"/>
                </a:solidFill>
              </a:rPr>
              <a:t>The concept of mutable reference is same as we use mutable variable </a:t>
            </a:r>
            <a:endParaRPr sz="3000">
              <a:solidFill>
                <a:srgbClr val="222222"/>
              </a:solidFill>
            </a:endParaRPr>
          </a:p>
          <a:p>
            <a:pPr indent="0" lvl="0" marL="457200" rtl="0" algn="l">
              <a:spcBef>
                <a:spcPts val="1600"/>
              </a:spcBef>
              <a:spcAft>
                <a:spcPts val="0"/>
              </a:spcAft>
              <a:buNone/>
            </a:pPr>
            <a:r>
              <a:t/>
            </a:r>
            <a:endParaRPr sz="3000">
              <a:solidFill>
                <a:srgbClr val="222222"/>
              </a:solidFill>
            </a:endParaRPr>
          </a:p>
          <a:p>
            <a:pPr indent="-419100" lvl="0" marL="457200" rtl="0" algn="l">
              <a:spcBef>
                <a:spcPts val="1600"/>
              </a:spcBef>
              <a:spcAft>
                <a:spcPts val="0"/>
              </a:spcAft>
              <a:buClr>
                <a:srgbClr val="222222"/>
              </a:buClr>
              <a:buSzPts val="3000"/>
              <a:buChar char="●"/>
            </a:pPr>
            <a:r>
              <a:rPr lang="en-GB" sz="3000">
                <a:solidFill>
                  <a:srgbClr val="222222"/>
                </a:solidFill>
              </a:rPr>
              <a:t>Mutable reference is used when we have to modify the value we make reference to</a:t>
            </a:r>
            <a:endParaRPr sz="3000">
              <a:solidFill>
                <a:srgbClr val="222222"/>
              </a:solidFill>
            </a:endParaRPr>
          </a:p>
          <a:p>
            <a:pPr indent="0" lvl="0" marL="0" rtl="0" algn="l">
              <a:spcBef>
                <a:spcPts val="1600"/>
              </a:spcBef>
              <a:spcAft>
                <a:spcPts val="1600"/>
              </a:spcAft>
              <a:buNone/>
            </a:pPr>
            <a:r>
              <a:t/>
            </a:r>
            <a:endParaRPr/>
          </a:p>
        </p:txBody>
      </p:sp>
      <p:pic>
        <p:nvPicPr>
          <p:cNvPr id="1430" name="Google Shape;1430;p1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8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Mutable References</a:t>
            </a:r>
            <a:endParaRPr/>
          </a:p>
        </p:txBody>
      </p:sp>
      <p:sp>
        <p:nvSpPr>
          <p:cNvPr id="1436" name="Google Shape;1436;p185"/>
          <p:cNvSpPr txBox="1"/>
          <p:nvPr>
            <p:ph idx="1" type="body"/>
          </p:nvPr>
        </p:nvSpPr>
        <p:spPr>
          <a:xfrm>
            <a:off x="311700" y="1266325"/>
            <a:ext cx="8520600" cy="1895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Char char="●"/>
            </a:pPr>
            <a:r>
              <a:rPr lang="en-GB" sz="3000">
                <a:solidFill>
                  <a:srgbClr val="000000"/>
                </a:solidFill>
              </a:rPr>
              <a:t>There should be “mut” keyword with the reference as well as the variable or type we are making reference.</a:t>
            </a:r>
            <a:endParaRPr sz="3000">
              <a:solidFill>
                <a:srgbClr val="000000"/>
              </a:solidFill>
            </a:endParaRPr>
          </a:p>
        </p:txBody>
      </p:sp>
      <p:pic>
        <p:nvPicPr>
          <p:cNvPr id="1437" name="Google Shape;1437;p1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1" name="Shape 1441"/>
        <p:cNvGrpSpPr/>
        <p:nvPr/>
      </p:nvGrpSpPr>
      <p:grpSpPr>
        <a:xfrm>
          <a:off x="0" y="0"/>
          <a:ext cx="0" cy="0"/>
          <a:chOff x="0" y="0"/>
          <a:chExt cx="0" cy="0"/>
        </a:xfrm>
      </p:grpSpPr>
      <p:sp>
        <p:nvSpPr>
          <p:cNvPr id="1442" name="Google Shape;1442;p186"/>
          <p:cNvSpPr txBox="1"/>
          <p:nvPr>
            <p:ph type="title"/>
          </p:nvPr>
        </p:nvSpPr>
        <p:spPr>
          <a:xfrm>
            <a:off x="8384200" y="445025"/>
            <a:ext cx="448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443" name="Google Shape;1443;p186"/>
          <p:cNvSpPr txBox="1"/>
          <p:nvPr>
            <p:ph idx="1" type="body"/>
          </p:nvPr>
        </p:nvSpPr>
        <p:spPr>
          <a:xfrm>
            <a:off x="398550" y="259300"/>
            <a:ext cx="8520600" cy="3373800"/>
          </a:xfrm>
          <a:prstGeom prst="rect">
            <a:avLst/>
          </a:prstGeom>
          <a:solidFill>
            <a:srgbClr val="EAD1DC"/>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200">
                <a:solidFill>
                  <a:srgbClr val="B854D4"/>
                </a:solidFill>
                <a:latin typeface="Courier New"/>
                <a:ea typeface="Courier New"/>
                <a:cs typeface="Courier New"/>
                <a:sym typeface="Courier New"/>
              </a:rPr>
              <a:t>fn</a:t>
            </a:r>
            <a:r>
              <a:rPr b="1" lang="en-GB" sz="2200">
                <a:solidFill>
                  <a:srgbClr val="6E6B5E"/>
                </a:solidFill>
                <a:latin typeface="Courier New"/>
                <a:ea typeface="Courier New"/>
                <a:cs typeface="Courier New"/>
                <a:sym typeface="Courier New"/>
              </a:rPr>
              <a:t> </a:t>
            </a:r>
            <a:r>
              <a:rPr b="1" lang="en-GB" sz="2200">
                <a:solidFill>
                  <a:srgbClr val="6684E1"/>
                </a:solidFill>
                <a:latin typeface="Courier New"/>
                <a:ea typeface="Courier New"/>
                <a:cs typeface="Courier New"/>
                <a:sym typeface="Courier New"/>
              </a:rPr>
              <a:t>main</a:t>
            </a:r>
            <a:r>
              <a:rPr b="1" lang="en-GB" sz="2200">
                <a:solidFill>
                  <a:srgbClr val="6E6B5E"/>
                </a:solidFill>
                <a:latin typeface="Courier New"/>
                <a:ea typeface="Courier New"/>
                <a:cs typeface="Courier New"/>
                <a:sym typeface="Courier New"/>
              </a:rPr>
              <a:t>() {</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E6B5E"/>
                </a:solidFill>
                <a:latin typeface="Courier New"/>
                <a:ea typeface="Courier New"/>
                <a:cs typeface="Courier New"/>
                <a:sym typeface="Courier New"/>
              </a:rPr>
              <a:t>    </a:t>
            </a:r>
            <a:r>
              <a:rPr b="1" lang="en-GB" sz="2200">
                <a:solidFill>
                  <a:srgbClr val="B854D4"/>
                </a:solidFill>
                <a:latin typeface="Courier New"/>
                <a:ea typeface="Courier New"/>
                <a:cs typeface="Courier New"/>
                <a:sym typeface="Courier New"/>
              </a:rPr>
              <a:t>let</a:t>
            </a:r>
            <a:r>
              <a:rPr b="1" lang="en-GB" sz="2200">
                <a:solidFill>
                  <a:srgbClr val="6E6B5E"/>
                </a:solidFill>
                <a:latin typeface="Courier New"/>
                <a:ea typeface="Courier New"/>
                <a:cs typeface="Courier New"/>
                <a:sym typeface="Courier New"/>
              </a:rPr>
              <a:t> s = </a:t>
            </a:r>
            <a:r>
              <a:rPr b="1" lang="en-GB" sz="2200">
                <a:solidFill>
                  <a:srgbClr val="B65611"/>
                </a:solidFill>
                <a:latin typeface="Courier New"/>
                <a:ea typeface="Courier New"/>
                <a:cs typeface="Courier New"/>
                <a:sym typeface="Courier New"/>
              </a:rPr>
              <a:t>String</a:t>
            </a:r>
            <a:r>
              <a:rPr b="1" lang="en-GB" sz="2200">
                <a:solidFill>
                  <a:srgbClr val="6E6B5E"/>
                </a:solidFill>
                <a:latin typeface="Courier New"/>
                <a:ea typeface="Courier New"/>
                <a:cs typeface="Courier New"/>
                <a:sym typeface="Courier New"/>
              </a:rPr>
              <a:t>::from(</a:t>
            </a:r>
            <a:r>
              <a:rPr b="1" lang="en-GB" sz="2200">
                <a:solidFill>
                  <a:srgbClr val="60AC39"/>
                </a:solidFill>
                <a:latin typeface="Courier New"/>
                <a:ea typeface="Courier New"/>
                <a:cs typeface="Courier New"/>
                <a:sym typeface="Courier New"/>
              </a:rPr>
              <a:t>"hello"</a:t>
            </a:r>
            <a:r>
              <a:rPr b="1" lang="en-GB" sz="2200">
                <a:solidFill>
                  <a:srgbClr val="6E6B5E"/>
                </a:solidFill>
                <a:latin typeface="Courier New"/>
                <a:ea typeface="Courier New"/>
                <a:cs typeface="Courier New"/>
                <a:sym typeface="Courier New"/>
              </a:rPr>
              <a:t>);</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E6B5E"/>
                </a:solidFill>
                <a:latin typeface="Courier New"/>
                <a:ea typeface="Courier New"/>
                <a:cs typeface="Courier New"/>
                <a:sym typeface="Courier New"/>
              </a:rPr>
              <a:t>    change(&amp;s);}</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684E1"/>
                </a:solidFill>
                <a:latin typeface="Courier New"/>
                <a:ea typeface="Courier New"/>
                <a:cs typeface="Courier New"/>
                <a:sym typeface="Courier New"/>
              </a:rPr>
              <a:t>change</a:t>
            </a:r>
            <a:r>
              <a:rPr b="1" lang="en-GB" sz="2200">
                <a:solidFill>
                  <a:srgbClr val="6E6B5E"/>
                </a:solidFill>
                <a:latin typeface="Courier New"/>
                <a:ea typeface="Courier New"/>
                <a:cs typeface="Courier New"/>
                <a:sym typeface="Courier New"/>
              </a:rPr>
              <a:t>(some_string: &amp;</a:t>
            </a:r>
            <a:r>
              <a:rPr b="1" lang="en-GB" sz="2200">
                <a:solidFill>
                  <a:srgbClr val="B65611"/>
                </a:solidFill>
                <a:latin typeface="Courier New"/>
                <a:ea typeface="Courier New"/>
                <a:cs typeface="Courier New"/>
                <a:sym typeface="Courier New"/>
              </a:rPr>
              <a:t>String</a:t>
            </a:r>
            <a:r>
              <a:rPr b="1" lang="en-GB" sz="2200">
                <a:solidFill>
                  <a:srgbClr val="6E6B5E"/>
                </a:solidFill>
                <a:latin typeface="Courier New"/>
                <a:ea typeface="Courier New"/>
                <a:cs typeface="Courier New"/>
                <a:sym typeface="Courier New"/>
              </a:rPr>
              <a:t>) {</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E6B5E"/>
                </a:solidFill>
                <a:latin typeface="Courier New"/>
                <a:ea typeface="Courier New"/>
                <a:cs typeface="Courier New"/>
                <a:sym typeface="Courier New"/>
              </a:rPr>
              <a:t>some_string.push_str(</a:t>
            </a:r>
            <a:r>
              <a:rPr b="1" lang="en-GB" sz="2200">
                <a:solidFill>
                  <a:srgbClr val="60AC39"/>
                </a:solidFill>
                <a:latin typeface="Courier New"/>
                <a:ea typeface="Courier New"/>
                <a:cs typeface="Courier New"/>
                <a:sym typeface="Courier New"/>
              </a:rPr>
              <a:t>", world"</a:t>
            </a:r>
            <a:r>
              <a:rPr b="1" lang="en-GB" sz="2200">
                <a:solidFill>
                  <a:srgbClr val="6E6B5E"/>
                </a:solidFill>
                <a:latin typeface="Courier New"/>
                <a:ea typeface="Courier New"/>
                <a:cs typeface="Courier New"/>
                <a:sym typeface="Courier New"/>
              </a:rPr>
              <a:t>);</a:t>
            </a:r>
            <a:endParaRPr b="1" sz="22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200">
                <a:solidFill>
                  <a:srgbClr val="6E6B5E"/>
                </a:solidFill>
                <a:latin typeface="Courier New"/>
                <a:ea typeface="Courier New"/>
                <a:cs typeface="Courier New"/>
                <a:sym typeface="Courier New"/>
              </a:rPr>
              <a:t>}</a:t>
            </a:r>
            <a:endParaRPr b="1" sz="22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spcBef>
                <a:spcPts val="1600"/>
              </a:spcBef>
              <a:spcAft>
                <a:spcPts val="1600"/>
              </a:spcAft>
              <a:buNone/>
            </a:pPr>
            <a:r>
              <a:t/>
            </a:r>
            <a:endParaRPr/>
          </a:p>
        </p:txBody>
      </p:sp>
      <p:sp>
        <p:nvSpPr>
          <p:cNvPr id="1444" name="Google Shape;1444;p186"/>
          <p:cNvSpPr txBox="1"/>
          <p:nvPr/>
        </p:nvSpPr>
        <p:spPr>
          <a:xfrm>
            <a:off x="398550" y="3737300"/>
            <a:ext cx="8132400" cy="11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PT Sans Narrow"/>
                <a:ea typeface="PT Sans Narrow"/>
                <a:cs typeface="PT Sans Narrow"/>
                <a:sym typeface="PT Sans Narrow"/>
              </a:rPr>
              <a:t>If we try to run this code, we will get an error because references are immutable by default in Rust.</a:t>
            </a:r>
            <a:endParaRPr b="1" sz="3000">
              <a:latin typeface="PT Sans Narrow"/>
              <a:ea typeface="PT Sans Narrow"/>
              <a:cs typeface="PT Sans Narrow"/>
              <a:sym typeface="PT Sans Narrow"/>
            </a:endParaRPr>
          </a:p>
        </p:txBody>
      </p:sp>
      <p:pic>
        <p:nvPicPr>
          <p:cNvPr id="1445" name="Google Shape;1445;p1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18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000000"/>
                </a:solidFill>
              </a:rPr>
              <a:t>We can fix that error by adding ‘mut’ keyword</a:t>
            </a:r>
            <a:endParaRPr>
              <a:solidFill>
                <a:srgbClr val="000000"/>
              </a:solidFill>
            </a:endParaRPr>
          </a:p>
        </p:txBody>
      </p:sp>
      <p:sp>
        <p:nvSpPr>
          <p:cNvPr id="1451" name="Google Shape;1451;p18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br>
              <a:rPr b="1" lang="en-GB" sz="2400">
                <a:solidFill>
                  <a:srgbClr val="6E6B5E"/>
                </a:solidFill>
                <a:latin typeface="Courier New"/>
                <a:ea typeface="Courier New"/>
                <a:cs typeface="Courier New"/>
                <a:sym typeface="Courier New"/>
              </a:rPr>
            </a:b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a:t>
            </a:r>
            <a:r>
              <a:rPr b="1" lang="en-GB" sz="2800" u="sng">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br>
              <a:rPr b="1" lang="en-GB" sz="2400">
                <a:solidFill>
                  <a:srgbClr val="6E6B5E"/>
                </a:solidFill>
                <a:latin typeface="Courier New"/>
                <a:ea typeface="Courier New"/>
                <a:cs typeface="Courier New"/>
                <a:sym typeface="Courier New"/>
              </a:rPr>
            </a:br>
            <a:r>
              <a:rPr b="1" lang="en-GB" sz="2400">
                <a:solidFill>
                  <a:srgbClr val="6E6B5E"/>
                </a:solidFill>
                <a:latin typeface="Courier New"/>
                <a:ea typeface="Courier New"/>
                <a:cs typeface="Courier New"/>
                <a:sym typeface="Courier New"/>
              </a:rPr>
              <a:t>    change(&amp;</a:t>
            </a:r>
            <a:r>
              <a:rPr b="1" lang="en-GB" sz="2800" u="sng">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s); }</a:t>
            </a:r>
            <a:endParaRPr b="1" sz="24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change</a:t>
            </a:r>
            <a:r>
              <a:rPr b="1" lang="en-GB" sz="2400">
                <a:solidFill>
                  <a:srgbClr val="6E6B5E"/>
                </a:solidFill>
                <a:latin typeface="Courier New"/>
                <a:ea typeface="Courier New"/>
                <a:cs typeface="Courier New"/>
                <a:sym typeface="Courier New"/>
              </a:rPr>
              <a:t>(some_string: &amp;</a:t>
            </a:r>
            <a:r>
              <a:rPr b="1" lang="en-GB" sz="2800">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400">
                <a:solidFill>
                  <a:srgbClr val="6E6B5E"/>
                </a:solidFill>
                <a:latin typeface="Courier New"/>
                <a:ea typeface="Courier New"/>
                <a:cs typeface="Courier New"/>
                <a:sym typeface="Courier New"/>
              </a:rPr>
              <a:t>    some_string.push_str(</a:t>
            </a:r>
            <a:r>
              <a:rPr b="1" lang="en-GB" sz="2400">
                <a:solidFill>
                  <a:srgbClr val="60AC39"/>
                </a:solidFill>
                <a:latin typeface="Courier New"/>
                <a:ea typeface="Courier New"/>
                <a:cs typeface="Courier New"/>
                <a:sym typeface="Courier New"/>
              </a:rPr>
              <a:t>", world"</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None/>
            </a:pPr>
            <a:r>
              <a:rPr b="1" lang="en-GB" sz="2400">
                <a:solidFill>
                  <a:srgbClr val="6E6B5E"/>
                </a:solidFill>
                <a:latin typeface="Courier New"/>
                <a:ea typeface="Courier New"/>
                <a:cs typeface="Courier New"/>
                <a:sym typeface="Courier New"/>
              </a:rPr>
              <a:t>}</a:t>
            </a:r>
            <a:endParaRPr b="1"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sz="1400">
              <a:solidFill>
                <a:srgbClr val="000000"/>
              </a:solidFill>
            </a:endParaRPr>
          </a:p>
          <a:p>
            <a:pPr indent="0" lvl="0" marL="0" rtl="0" algn="l">
              <a:lnSpc>
                <a:spcPct val="100000"/>
              </a:lnSpc>
              <a:spcBef>
                <a:spcPts val="1600"/>
              </a:spcBef>
              <a:spcAft>
                <a:spcPts val="1600"/>
              </a:spcAft>
              <a:buNone/>
            </a:pPr>
            <a:r>
              <a:t/>
            </a:r>
            <a:endParaRPr/>
          </a:p>
        </p:txBody>
      </p:sp>
      <p:pic>
        <p:nvPicPr>
          <p:cNvPr id="1452" name="Google Shape;1452;p1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5"/>
          <p:cNvSpPr txBox="1"/>
          <p:nvPr>
            <p:ph idx="1" type="body"/>
          </p:nvPr>
        </p:nvSpPr>
        <p:spPr>
          <a:xfrm>
            <a:off x="311700" y="902250"/>
            <a:ext cx="8520600" cy="3339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chemeClr val="lt1"/>
                </a:highlight>
              </a:rPr>
              <a:t>W</a:t>
            </a:r>
            <a:r>
              <a:rPr lang="en-GB" sz="2400">
                <a:solidFill>
                  <a:srgbClr val="000000"/>
                </a:solidFill>
                <a:highlight>
                  <a:schemeClr val="lt1"/>
                </a:highlight>
              </a:rPr>
              <a:t>e will get a compile-time error if we accidentally try to reassign value to an immutable variable without using the let keyword.</a:t>
            </a:r>
            <a:endParaRPr sz="2400">
              <a:solidFill>
                <a:srgbClr val="000000"/>
              </a:solidFill>
              <a:highlight>
                <a:schemeClr val="lt1"/>
              </a:highlight>
            </a:endParaRPr>
          </a:p>
          <a:p>
            <a:pPr indent="0" lvl="0" marL="457200" rtl="0" algn="l">
              <a:spcBef>
                <a:spcPts val="1600"/>
              </a:spcBef>
              <a:spcAft>
                <a:spcPts val="0"/>
              </a:spcAft>
              <a:buNone/>
            </a:pPr>
            <a:r>
              <a:t/>
            </a:r>
            <a:endParaRPr sz="2400">
              <a:solidFill>
                <a:srgbClr val="000000"/>
              </a:solidFill>
              <a:highlight>
                <a:schemeClr val="lt1"/>
              </a:highlight>
            </a:endParaRPr>
          </a:p>
          <a:p>
            <a:pPr indent="-381000" lvl="0" marL="457200" rtl="0" algn="l">
              <a:spcBef>
                <a:spcPts val="1600"/>
              </a:spcBef>
              <a:spcAft>
                <a:spcPts val="0"/>
              </a:spcAft>
              <a:buClr>
                <a:srgbClr val="000000"/>
              </a:buClr>
              <a:buSzPts val="2400"/>
              <a:buChar char="●"/>
            </a:pPr>
            <a:r>
              <a:rPr lang="en-GB" sz="2400">
                <a:solidFill>
                  <a:srgbClr val="000000"/>
                </a:solidFill>
                <a:highlight>
                  <a:schemeClr val="lt1"/>
                </a:highlight>
              </a:rPr>
              <a:t>In shadowing, we can change the type of the value but reuse the same name.</a:t>
            </a:r>
            <a:endParaRPr sz="2400">
              <a:solidFill>
                <a:srgbClr val="000000"/>
              </a:solidFill>
              <a:highlight>
                <a:schemeClr val="lt1"/>
              </a:highlight>
            </a:endParaRPr>
          </a:p>
        </p:txBody>
      </p:sp>
      <p:pic>
        <p:nvPicPr>
          <p:cNvPr id="206" name="Google Shape;206;p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6" name="Shape 1456"/>
        <p:cNvGrpSpPr/>
        <p:nvPr/>
      </p:nvGrpSpPr>
      <p:grpSpPr>
        <a:xfrm>
          <a:off x="0" y="0"/>
          <a:ext cx="0" cy="0"/>
          <a:chOff x="0" y="0"/>
          <a:chExt cx="0" cy="0"/>
        </a:xfrm>
      </p:grpSpPr>
      <p:sp>
        <p:nvSpPr>
          <p:cNvPr id="1457" name="Google Shape;1457;p18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Restriction!</a:t>
            </a:r>
            <a:endParaRPr/>
          </a:p>
        </p:txBody>
      </p:sp>
      <p:sp>
        <p:nvSpPr>
          <p:cNvPr id="1458" name="Google Shape;1458;p188"/>
          <p:cNvSpPr txBox="1"/>
          <p:nvPr>
            <p:ph idx="1" type="body"/>
          </p:nvPr>
        </p:nvSpPr>
        <p:spPr>
          <a:xfrm>
            <a:off x="311700" y="1266325"/>
            <a:ext cx="8520600" cy="2040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b="1" i="1" sz="2400">
              <a:solidFill>
                <a:srgbClr val="1B8F8B"/>
              </a:solidFill>
            </a:endParaRPr>
          </a:p>
          <a:p>
            <a:pPr indent="0" lvl="0" marL="0" rtl="0" algn="ctr">
              <a:lnSpc>
                <a:spcPct val="100000"/>
              </a:lnSpc>
              <a:spcBef>
                <a:spcPts val="1600"/>
              </a:spcBef>
              <a:spcAft>
                <a:spcPts val="0"/>
              </a:spcAft>
              <a:buNone/>
            </a:pPr>
            <a:r>
              <a:rPr b="1" i="1" lang="en-GB" sz="2400">
                <a:solidFill>
                  <a:srgbClr val="1B8F8B"/>
                </a:solidFill>
              </a:rPr>
              <a:t>But Mutable References have one big restriction</a:t>
            </a:r>
            <a:endParaRPr b="1" i="1" sz="2400">
              <a:solidFill>
                <a:srgbClr val="1B8F8B"/>
              </a:solidFill>
            </a:endParaRPr>
          </a:p>
          <a:p>
            <a:pPr indent="0" lvl="0" marL="0" rtl="0" algn="ctr">
              <a:lnSpc>
                <a:spcPct val="100000"/>
              </a:lnSpc>
              <a:spcBef>
                <a:spcPts val="1600"/>
              </a:spcBef>
              <a:spcAft>
                <a:spcPts val="0"/>
              </a:spcAft>
              <a:buNone/>
            </a:pPr>
            <a:r>
              <a:t/>
            </a:r>
            <a:endParaRPr b="1" i="1" sz="2400">
              <a:solidFill>
                <a:srgbClr val="1B8F8B"/>
              </a:solidFill>
            </a:endParaRPr>
          </a:p>
          <a:p>
            <a:pPr indent="0" lvl="0" marL="0" rtl="0" algn="ctr">
              <a:lnSpc>
                <a:spcPct val="100000"/>
              </a:lnSpc>
              <a:spcBef>
                <a:spcPts val="1600"/>
              </a:spcBef>
              <a:spcAft>
                <a:spcPts val="0"/>
              </a:spcAft>
              <a:buClr>
                <a:srgbClr val="000000"/>
              </a:buClr>
              <a:buSzPts val="3600"/>
              <a:buFont typeface="Arial"/>
              <a:buNone/>
            </a:pPr>
            <a:r>
              <a:rPr b="1" i="1" lang="en-GB" sz="2400">
                <a:solidFill>
                  <a:srgbClr val="1B8F8B"/>
                </a:solidFill>
              </a:rPr>
              <a:t>You can have only one mutable reference to a particular piece of data in a particular scope.</a:t>
            </a:r>
            <a:endParaRPr b="1" i="1" sz="2400">
              <a:solidFill>
                <a:srgbClr val="1B8F8B"/>
              </a:solidFill>
            </a:endParaRPr>
          </a:p>
          <a:p>
            <a:pPr indent="0" lvl="0" marL="0" rtl="0" algn="l">
              <a:spcBef>
                <a:spcPts val="1600"/>
              </a:spcBef>
              <a:spcAft>
                <a:spcPts val="1600"/>
              </a:spcAft>
              <a:buNone/>
            </a:pPr>
            <a:r>
              <a:t/>
            </a:r>
            <a:endParaRPr sz="2400"/>
          </a:p>
        </p:txBody>
      </p:sp>
      <p:pic>
        <p:nvPicPr>
          <p:cNvPr id="1459" name="Google Shape;1459;p1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3" name="Shape 1463"/>
        <p:cNvGrpSpPr/>
        <p:nvPr/>
      </p:nvGrpSpPr>
      <p:grpSpPr>
        <a:xfrm>
          <a:off x="0" y="0"/>
          <a:ext cx="0" cy="0"/>
          <a:chOff x="0" y="0"/>
          <a:chExt cx="0" cy="0"/>
        </a:xfrm>
      </p:grpSpPr>
      <p:sp>
        <p:nvSpPr>
          <p:cNvPr id="1464" name="Google Shape;1464;p189"/>
          <p:cNvSpPr txBox="1"/>
          <p:nvPr>
            <p:ph type="title"/>
          </p:nvPr>
        </p:nvSpPr>
        <p:spPr>
          <a:xfrm>
            <a:off x="311700" y="197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For Example:</a:t>
            </a:r>
            <a:endParaRPr/>
          </a:p>
        </p:txBody>
      </p:sp>
      <p:sp>
        <p:nvSpPr>
          <p:cNvPr id="1465" name="Google Shape;1465;p189"/>
          <p:cNvSpPr txBox="1"/>
          <p:nvPr>
            <p:ph idx="1" type="body"/>
          </p:nvPr>
        </p:nvSpPr>
        <p:spPr>
          <a:xfrm>
            <a:off x="311700" y="1018575"/>
            <a:ext cx="5624700" cy="204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 = </a:t>
            </a:r>
            <a:r>
              <a:rPr b="1" lang="en-GB" sz="1800">
                <a:solidFill>
                  <a:srgbClr val="B65611"/>
                </a:solidFill>
                <a:latin typeface="Courier New"/>
                <a:ea typeface="Courier New"/>
                <a:cs typeface="Courier New"/>
                <a:sym typeface="Courier New"/>
              </a:rPr>
              <a:t>String</a:t>
            </a:r>
            <a:r>
              <a:rPr b="1" lang="en-GB" sz="1800">
                <a:solidFill>
                  <a:srgbClr val="6E6B5E"/>
                </a:solidFill>
                <a:latin typeface="Courier New"/>
                <a:ea typeface="Courier New"/>
                <a:cs typeface="Courier New"/>
                <a:sym typeface="Courier New"/>
              </a:rPr>
              <a:t>::from(</a:t>
            </a:r>
            <a:r>
              <a:rPr b="1" lang="en-GB" sz="1800">
                <a:solidFill>
                  <a:srgbClr val="60AC39"/>
                </a:solidFill>
                <a:latin typeface="Courier New"/>
                <a:ea typeface="Courier New"/>
                <a:cs typeface="Courier New"/>
                <a:sym typeface="Courier New"/>
              </a:rPr>
              <a:t>"hello"</a:t>
            </a:r>
            <a:r>
              <a:rPr b="1" lang="en-GB" sz="1800">
                <a:solidFill>
                  <a:srgbClr val="6E6B5E"/>
                </a:solidFill>
                <a:latin typeface="Courier New"/>
                <a:ea typeface="Courier New"/>
                <a:cs typeface="Courier New"/>
                <a:sym typeface="Courier New"/>
              </a:rPr>
              <a:t>);</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r1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r2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65611"/>
                </a:solidFill>
                <a:latin typeface="Courier New"/>
                <a:ea typeface="Courier New"/>
                <a:cs typeface="Courier New"/>
                <a:sym typeface="Courier New"/>
              </a:rPr>
              <a:t>println!</a:t>
            </a:r>
            <a:r>
              <a:rPr b="1" lang="en-GB" sz="1800">
                <a:solidFill>
                  <a:srgbClr val="6E6B5E"/>
                </a:solidFill>
                <a:latin typeface="Courier New"/>
                <a:ea typeface="Courier New"/>
                <a:cs typeface="Courier New"/>
                <a:sym typeface="Courier New"/>
              </a:rPr>
              <a:t>(</a:t>
            </a:r>
            <a:r>
              <a:rPr b="1" lang="en-GB" sz="1800">
                <a:solidFill>
                  <a:srgbClr val="60AC39"/>
                </a:solidFill>
                <a:latin typeface="Courier New"/>
                <a:ea typeface="Courier New"/>
                <a:cs typeface="Courier New"/>
                <a:sym typeface="Courier New"/>
              </a:rPr>
              <a:t>"{}, {}"</a:t>
            </a:r>
            <a:r>
              <a:rPr b="1" lang="en-GB" sz="1800">
                <a:solidFill>
                  <a:srgbClr val="6E6B5E"/>
                </a:solidFill>
                <a:latin typeface="Courier New"/>
                <a:ea typeface="Courier New"/>
                <a:cs typeface="Courier New"/>
                <a:sym typeface="Courier New"/>
              </a:rPr>
              <a:t>, r1, r2);</a:t>
            </a:r>
            <a:endParaRPr b="1" sz="28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1466" name="Google Shape;1466;p189"/>
          <p:cNvSpPr txBox="1"/>
          <p:nvPr/>
        </p:nvSpPr>
        <p:spPr>
          <a:xfrm>
            <a:off x="83075" y="3813088"/>
            <a:ext cx="8465700" cy="120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Open Sans"/>
                <a:ea typeface="Open Sans"/>
                <a:cs typeface="Open Sans"/>
                <a:sym typeface="Open Sans"/>
              </a:rPr>
              <a:t>This is not allowed.</a:t>
            </a:r>
            <a:endParaRPr b="1" sz="3000">
              <a:latin typeface="Open Sans"/>
              <a:ea typeface="Open Sans"/>
              <a:cs typeface="Open Sans"/>
              <a:sym typeface="Open Sans"/>
            </a:endParaRPr>
          </a:p>
        </p:txBody>
      </p:sp>
      <p:cxnSp>
        <p:nvCxnSpPr>
          <p:cNvPr id="1467" name="Google Shape;1467;p189"/>
          <p:cNvCxnSpPr/>
          <p:nvPr/>
        </p:nvCxnSpPr>
        <p:spPr>
          <a:xfrm>
            <a:off x="2804525" y="1783875"/>
            <a:ext cx="3022800" cy="49500"/>
          </a:xfrm>
          <a:prstGeom prst="straightConnector1">
            <a:avLst/>
          </a:prstGeom>
          <a:noFill/>
          <a:ln cap="flat" cmpd="sng" w="9525">
            <a:solidFill>
              <a:schemeClr val="dk2"/>
            </a:solidFill>
            <a:prstDash val="solid"/>
            <a:round/>
            <a:headEnd len="med" w="med" type="none"/>
            <a:tailEnd len="med" w="med" type="triangle"/>
          </a:ln>
        </p:spPr>
      </p:cxnSp>
      <p:cxnSp>
        <p:nvCxnSpPr>
          <p:cNvPr id="1468" name="Google Shape;1468;p189"/>
          <p:cNvCxnSpPr/>
          <p:nvPr/>
        </p:nvCxnSpPr>
        <p:spPr>
          <a:xfrm>
            <a:off x="2844275" y="2120825"/>
            <a:ext cx="2943300" cy="29700"/>
          </a:xfrm>
          <a:prstGeom prst="straightConnector1">
            <a:avLst/>
          </a:prstGeom>
          <a:noFill/>
          <a:ln cap="flat" cmpd="sng" w="9525">
            <a:solidFill>
              <a:schemeClr val="dk2"/>
            </a:solidFill>
            <a:prstDash val="solid"/>
            <a:round/>
            <a:headEnd len="med" w="med" type="none"/>
            <a:tailEnd len="med" w="med" type="triangle"/>
          </a:ln>
        </p:spPr>
      </p:cxnSp>
      <p:sp>
        <p:nvSpPr>
          <p:cNvPr id="1469" name="Google Shape;1469;p189"/>
          <p:cNvSpPr txBox="1"/>
          <p:nvPr/>
        </p:nvSpPr>
        <p:spPr>
          <a:xfrm>
            <a:off x="6917450" y="1595575"/>
            <a:ext cx="20118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Open Sans"/>
                <a:ea typeface="Open Sans"/>
                <a:cs typeface="Open Sans"/>
                <a:sym typeface="Open Sans"/>
              </a:rPr>
              <a:t>Duplicate</a:t>
            </a:r>
            <a:endParaRPr b="1" sz="3000">
              <a:latin typeface="Open Sans"/>
              <a:ea typeface="Open Sans"/>
              <a:cs typeface="Open Sans"/>
              <a:sym typeface="Open Sans"/>
            </a:endParaRPr>
          </a:p>
        </p:txBody>
      </p:sp>
      <p:sp>
        <p:nvSpPr>
          <p:cNvPr id="1470" name="Google Shape;1470;p189"/>
          <p:cNvSpPr txBox="1"/>
          <p:nvPr>
            <p:ph type="title"/>
          </p:nvPr>
        </p:nvSpPr>
        <p:spPr>
          <a:xfrm>
            <a:off x="311700" y="197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For Example:</a:t>
            </a:r>
            <a:endParaRPr/>
          </a:p>
        </p:txBody>
      </p:sp>
      <p:sp>
        <p:nvSpPr>
          <p:cNvPr id="1471" name="Google Shape;1471;p189"/>
          <p:cNvSpPr txBox="1"/>
          <p:nvPr>
            <p:ph idx="1" type="body"/>
          </p:nvPr>
        </p:nvSpPr>
        <p:spPr>
          <a:xfrm>
            <a:off x="311700" y="1018575"/>
            <a:ext cx="5624700" cy="204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 = </a:t>
            </a:r>
            <a:r>
              <a:rPr b="1" lang="en-GB" sz="1800">
                <a:solidFill>
                  <a:srgbClr val="B65611"/>
                </a:solidFill>
                <a:latin typeface="Courier New"/>
                <a:ea typeface="Courier New"/>
                <a:cs typeface="Courier New"/>
                <a:sym typeface="Courier New"/>
              </a:rPr>
              <a:t>String</a:t>
            </a:r>
            <a:r>
              <a:rPr b="1" lang="en-GB" sz="1800">
                <a:solidFill>
                  <a:srgbClr val="6E6B5E"/>
                </a:solidFill>
                <a:latin typeface="Courier New"/>
                <a:ea typeface="Courier New"/>
                <a:cs typeface="Courier New"/>
                <a:sym typeface="Courier New"/>
              </a:rPr>
              <a:t>::from(</a:t>
            </a:r>
            <a:r>
              <a:rPr b="1" lang="en-GB" sz="1800">
                <a:solidFill>
                  <a:srgbClr val="60AC39"/>
                </a:solidFill>
                <a:latin typeface="Courier New"/>
                <a:ea typeface="Courier New"/>
                <a:cs typeface="Courier New"/>
                <a:sym typeface="Courier New"/>
              </a:rPr>
              <a:t>"hello"</a:t>
            </a:r>
            <a:r>
              <a:rPr b="1" lang="en-GB" sz="1800">
                <a:solidFill>
                  <a:srgbClr val="6E6B5E"/>
                </a:solidFill>
                <a:latin typeface="Courier New"/>
                <a:ea typeface="Courier New"/>
                <a:cs typeface="Courier New"/>
                <a:sym typeface="Courier New"/>
              </a:rPr>
              <a:t>);</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r1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r2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65611"/>
                </a:solidFill>
                <a:latin typeface="Courier New"/>
                <a:ea typeface="Courier New"/>
                <a:cs typeface="Courier New"/>
                <a:sym typeface="Courier New"/>
              </a:rPr>
              <a:t>println!</a:t>
            </a:r>
            <a:r>
              <a:rPr b="1" lang="en-GB" sz="1800">
                <a:solidFill>
                  <a:srgbClr val="6E6B5E"/>
                </a:solidFill>
                <a:latin typeface="Courier New"/>
                <a:ea typeface="Courier New"/>
                <a:cs typeface="Courier New"/>
                <a:sym typeface="Courier New"/>
              </a:rPr>
              <a:t>(</a:t>
            </a:r>
            <a:r>
              <a:rPr b="1" lang="en-GB" sz="1800">
                <a:solidFill>
                  <a:srgbClr val="60AC39"/>
                </a:solidFill>
                <a:latin typeface="Courier New"/>
                <a:ea typeface="Courier New"/>
                <a:cs typeface="Courier New"/>
                <a:sym typeface="Courier New"/>
              </a:rPr>
              <a:t>"{}, {}"</a:t>
            </a:r>
            <a:r>
              <a:rPr b="1" lang="en-GB" sz="1800">
                <a:solidFill>
                  <a:srgbClr val="6E6B5E"/>
                </a:solidFill>
                <a:latin typeface="Courier New"/>
                <a:ea typeface="Courier New"/>
                <a:cs typeface="Courier New"/>
                <a:sym typeface="Courier New"/>
              </a:rPr>
              <a:t>, r1, r2);</a:t>
            </a:r>
            <a:endParaRPr b="1" sz="28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cxnSp>
        <p:nvCxnSpPr>
          <p:cNvPr id="1472" name="Google Shape;1472;p189"/>
          <p:cNvCxnSpPr/>
          <p:nvPr/>
        </p:nvCxnSpPr>
        <p:spPr>
          <a:xfrm>
            <a:off x="2804525" y="1783875"/>
            <a:ext cx="3022800" cy="49500"/>
          </a:xfrm>
          <a:prstGeom prst="straightConnector1">
            <a:avLst/>
          </a:prstGeom>
          <a:noFill/>
          <a:ln cap="flat" cmpd="sng" w="9525">
            <a:solidFill>
              <a:schemeClr val="dk2"/>
            </a:solidFill>
            <a:prstDash val="solid"/>
            <a:round/>
            <a:headEnd len="med" w="med" type="none"/>
            <a:tailEnd len="med" w="med" type="triangle"/>
          </a:ln>
        </p:spPr>
      </p:cxnSp>
      <p:cxnSp>
        <p:nvCxnSpPr>
          <p:cNvPr id="1473" name="Google Shape;1473;p189"/>
          <p:cNvCxnSpPr/>
          <p:nvPr/>
        </p:nvCxnSpPr>
        <p:spPr>
          <a:xfrm>
            <a:off x="2844275" y="2120825"/>
            <a:ext cx="2943300" cy="29700"/>
          </a:xfrm>
          <a:prstGeom prst="straightConnector1">
            <a:avLst/>
          </a:prstGeom>
          <a:noFill/>
          <a:ln cap="flat" cmpd="sng" w="9525">
            <a:solidFill>
              <a:schemeClr val="dk2"/>
            </a:solidFill>
            <a:prstDash val="solid"/>
            <a:round/>
            <a:headEnd len="med" w="med" type="none"/>
            <a:tailEnd len="med" w="med" type="triangle"/>
          </a:ln>
        </p:spPr>
      </p:cxnSp>
      <p:sp>
        <p:nvSpPr>
          <p:cNvPr id="1474" name="Google Shape;1474;p189"/>
          <p:cNvSpPr txBox="1"/>
          <p:nvPr/>
        </p:nvSpPr>
        <p:spPr>
          <a:xfrm>
            <a:off x="6917450" y="1595575"/>
            <a:ext cx="20118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Open Sans"/>
                <a:ea typeface="Open Sans"/>
                <a:cs typeface="Open Sans"/>
                <a:sym typeface="Open Sans"/>
              </a:rPr>
              <a:t>Duplicate</a:t>
            </a:r>
            <a:endParaRPr b="1" sz="3000">
              <a:latin typeface="Open Sans"/>
              <a:ea typeface="Open Sans"/>
              <a:cs typeface="Open Sans"/>
              <a:sym typeface="Open Sans"/>
            </a:endParaRPr>
          </a:p>
        </p:txBody>
      </p:sp>
      <p:sp>
        <p:nvSpPr>
          <p:cNvPr id="1475" name="Google Shape;1475;p189"/>
          <p:cNvSpPr txBox="1"/>
          <p:nvPr>
            <p:ph type="title"/>
          </p:nvPr>
        </p:nvSpPr>
        <p:spPr>
          <a:xfrm>
            <a:off x="311700" y="1972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For Example:</a:t>
            </a:r>
            <a:endParaRPr/>
          </a:p>
        </p:txBody>
      </p:sp>
      <p:sp>
        <p:nvSpPr>
          <p:cNvPr id="1476" name="Google Shape;1476;p189"/>
          <p:cNvSpPr txBox="1"/>
          <p:nvPr>
            <p:ph idx="1" type="body"/>
          </p:nvPr>
        </p:nvSpPr>
        <p:spPr>
          <a:xfrm>
            <a:off x="311700" y="1018575"/>
            <a:ext cx="5624700" cy="204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 = </a:t>
            </a:r>
            <a:r>
              <a:rPr b="1" lang="en-GB" sz="1800">
                <a:solidFill>
                  <a:srgbClr val="B65611"/>
                </a:solidFill>
                <a:latin typeface="Courier New"/>
                <a:ea typeface="Courier New"/>
                <a:cs typeface="Courier New"/>
                <a:sym typeface="Courier New"/>
              </a:rPr>
              <a:t>String</a:t>
            </a:r>
            <a:r>
              <a:rPr b="1" lang="en-GB" sz="1800">
                <a:solidFill>
                  <a:srgbClr val="6E6B5E"/>
                </a:solidFill>
                <a:latin typeface="Courier New"/>
                <a:ea typeface="Courier New"/>
                <a:cs typeface="Courier New"/>
                <a:sym typeface="Courier New"/>
              </a:rPr>
              <a:t>::from(</a:t>
            </a:r>
            <a:r>
              <a:rPr b="1" lang="en-GB" sz="1800">
                <a:solidFill>
                  <a:srgbClr val="60AC39"/>
                </a:solidFill>
                <a:latin typeface="Courier New"/>
                <a:ea typeface="Courier New"/>
                <a:cs typeface="Courier New"/>
                <a:sym typeface="Courier New"/>
              </a:rPr>
              <a:t>"hello"</a:t>
            </a:r>
            <a:r>
              <a:rPr b="1" lang="en-GB" sz="1800">
                <a:solidFill>
                  <a:srgbClr val="6E6B5E"/>
                </a:solidFill>
                <a:latin typeface="Courier New"/>
                <a:ea typeface="Courier New"/>
                <a:cs typeface="Courier New"/>
                <a:sym typeface="Courier New"/>
              </a:rPr>
              <a:t>);</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r1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854D4"/>
                </a:solidFill>
                <a:latin typeface="Courier New"/>
                <a:ea typeface="Courier New"/>
                <a:cs typeface="Courier New"/>
                <a:sym typeface="Courier New"/>
              </a:rPr>
              <a:t>let</a:t>
            </a:r>
            <a:r>
              <a:rPr b="1" lang="en-GB" sz="1800">
                <a:solidFill>
                  <a:srgbClr val="6E6B5E"/>
                </a:solidFill>
                <a:latin typeface="Courier New"/>
                <a:ea typeface="Courier New"/>
                <a:cs typeface="Courier New"/>
                <a:sym typeface="Courier New"/>
              </a:rPr>
              <a:t> r2 = &amp;</a:t>
            </a:r>
            <a:r>
              <a:rPr b="1" lang="en-GB" sz="1800">
                <a:solidFill>
                  <a:srgbClr val="B854D4"/>
                </a:solidFill>
                <a:latin typeface="Courier New"/>
                <a:ea typeface="Courier New"/>
                <a:cs typeface="Courier New"/>
                <a:sym typeface="Courier New"/>
              </a:rPr>
              <a:t>mut</a:t>
            </a:r>
            <a:r>
              <a:rPr b="1" lang="en-GB" sz="1800">
                <a:solidFill>
                  <a:srgbClr val="6E6B5E"/>
                </a:solidFill>
                <a:latin typeface="Courier New"/>
                <a:ea typeface="Courier New"/>
                <a:cs typeface="Courier New"/>
                <a:sym typeface="Courier New"/>
              </a:rPr>
              <a:t> s;</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t/>
            </a:r>
            <a:endParaRPr b="1" sz="1800">
              <a:solidFill>
                <a:srgbClr val="6E6B5E"/>
              </a:solidFill>
              <a:latin typeface="Courier New"/>
              <a:ea typeface="Courier New"/>
              <a:cs typeface="Courier New"/>
              <a:sym typeface="Courier New"/>
            </a:endParaRPr>
          </a:p>
          <a:p>
            <a:pPr indent="0" lvl="0" marL="0" rtl="0" algn="l">
              <a:lnSpc>
                <a:spcPct val="100000"/>
              </a:lnSpc>
              <a:spcBef>
                <a:spcPts val="1600"/>
              </a:spcBef>
              <a:spcAft>
                <a:spcPts val="0"/>
              </a:spcAft>
              <a:buClr>
                <a:srgbClr val="000000"/>
              </a:buClr>
              <a:buSzPts val="1800"/>
              <a:buFont typeface="Arial"/>
              <a:buNone/>
            </a:pPr>
            <a:r>
              <a:rPr b="1" lang="en-GB" sz="1800">
                <a:solidFill>
                  <a:srgbClr val="B65611"/>
                </a:solidFill>
                <a:latin typeface="Courier New"/>
                <a:ea typeface="Courier New"/>
                <a:cs typeface="Courier New"/>
                <a:sym typeface="Courier New"/>
              </a:rPr>
              <a:t>println!</a:t>
            </a:r>
            <a:r>
              <a:rPr b="1" lang="en-GB" sz="1800">
                <a:solidFill>
                  <a:srgbClr val="6E6B5E"/>
                </a:solidFill>
                <a:latin typeface="Courier New"/>
                <a:ea typeface="Courier New"/>
                <a:cs typeface="Courier New"/>
                <a:sym typeface="Courier New"/>
              </a:rPr>
              <a:t>(</a:t>
            </a:r>
            <a:r>
              <a:rPr b="1" lang="en-GB" sz="1800">
                <a:solidFill>
                  <a:srgbClr val="60AC39"/>
                </a:solidFill>
                <a:latin typeface="Courier New"/>
                <a:ea typeface="Courier New"/>
                <a:cs typeface="Courier New"/>
                <a:sym typeface="Courier New"/>
              </a:rPr>
              <a:t>"{}, {}"</a:t>
            </a:r>
            <a:r>
              <a:rPr b="1" lang="en-GB" sz="1800">
                <a:solidFill>
                  <a:srgbClr val="6E6B5E"/>
                </a:solidFill>
                <a:latin typeface="Courier New"/>
                <a:ea typeface="Courier New"/>
                <a:cs typeface="Courier New"/>
                <a:sym typeface="Courier New"/>
              </a:rPr>
              <a:t>, r1, r2);</a:t>
            </a:r>
            <a:endParaRPr b="1" sz="28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cxnSp>
        <p:nvCxnSpPr>
          <p:cNvPr id="1477" name="Google Shape;1477;p189"/>
          <p:cNvCxnSpPr/>
          <p:nvPr/>
        </p:nvCxnSpPr>
        <p:spPr>
          <a:xfrm>
            <a:off x="2804525" y="1783875"/>
            <a:ext cx="3022800" cy="49500"/>
          </a:xfrm>
          <a:prstGeom prst="straightConnector1">
            <a:avLst/>
          </a:prstGeom>
          <a:noFill/>
          <a:ln cap="flat" cmpd="sng" w="9525">
            <a:solidFill>
              <a:schemeClr val="dk2"/>
            </a:solidFill>
            <a:prstDash val="solid"/>
            <a:round/>
            <a:headEnd len="med" w="med" type="none"/>
            <a:tailEnd len="med" w="med" type="triangle"/>
          </a:ln>
        </p:spPr>
      </p:cxnSp>
      <p:cxnSp>
        <p:nvCxnSpPr>
          <p:cNvPr id="1478" name="Google Shape;1478;p189"/>
          <p:cNvCxnSpPr/>
          <p:nvPr/>
        </p:nvCxnSpPr>
        <p:spPr>
          <a:xfrm>
            <a:off x="2844275" y="2120825"/>
            <a:ext cx="2943300" cy="29700"/>
          </a:xfrm>
          <a:prstGeom prst="straightConnector1">
            <a:avLst/>
          </a:prstGeom>
          <a:noFill/>
          <a:ln cap="flat" cmpd="sng" w="9525">
            <a:solidFill>
              <a:schemeClr val="dk2"/>
            </a:solidFill>
            <a:prstDash val="solid"/>
            <a:round/>
            <a:headEnd len="med" w="med" type="none"/>
            <a:tailEnd len="med" w="med" type="triangle"/>
          </a:ln>
        </p:spPr>
      </p:cxnSp>
      <p:sp>
        <p:nvSpPr>
          <p:cNvPr id="1479" name="Google Shape;1479;p189"/>
          <p:cNvSpPr txBox="1"/>
          <p:nvPr/>
        </p:nvSpPr>
        <p:spPr>
          <a:xfrm>
            <a:off x="6917450" y="1595575"/>
            <a:ext cx="20118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latin typeface="Open Sans"/>
                <a:ea typeface="Open Sans"/>
                <a:cs typeface="Open Sans"/>
                <a:sym typeface="Open Sans"/>
              </a:rPr>
              <a:t>Duplicate</a:t>
            </a:r>
            <a:endParaRPr b="1" sz="3000">
              <a:latin typeface="Open Sans"/>
              <a:ea typeface="Open Sans"/>
              <a:cs typeface="Open Sans"/>
              <a:sym typeface="Open Sans"/>
            </a:endParaRPr>
          </a:p>
        </p:txBody>
      </p:sp>
      <p:pic>
        <p:nvPicPr>
          <p:cNvPr id="1480" name="Google Shape;1480;p189"/>
          <p:cNvPicPr preferRelativeResize="0"/>
          <p:nvPr/>
        </p:nvPicPr>
        <p:blipFill rotWithShape="1">
          <a:blip r:embed="rId3">
            <a:alphaModFix/>
          </a:blip>
          <a:srcRect b="0" l="0" r="0" t="0"/>
          <a:stretch/>
        </p:blipFill>
        <p:spPr>
          <a:xfrm>
            <a:off x="6051600" y="1114498"/>
            <a:ext cx="1283416" cy="1388273"/>
          </a:xfrm>
          <a:prstGeom prst="rect">
            <a:avLst/>
          </a:prstGeom>
          <a:noFill/>
          <a:ln>
            <a:noFill/>
          </a:ln>
        </p:spPr>
      </p:pic>
      <p:pic>
        <p:nvPicPr>
          <p:cNvPr id="1481" name="Google Shape;1481;p18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9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a:t>
            </a:r>
            <a:endParaRPr/>
          </a:p>
        </p:txBody>
      </p:sp>
      <p:sp>
        <p:nvSpPr>
          <p:cNvPr id="1487" name="Google Shape;1487;p190"/>
          <p:cNvSpPr txBox="1"/>
          <p:nvPr>
            <p:ph idx="1" type="body"/>
          </p:nvPr>
        </p:nvSpPr>
        <p:spPr>
          <a:xfrm>
            <a:off x="470825" y="1957050"/>
            <a:ext cx="8520600" cy="15342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rgbClr val="000000"/>
              </a:buClr>
              <a:buSzPts val="3000"/>
              <a:buFont typeface="Arial"/>
              <a:buNone/>
            </a:pPr>
            <a:r>
              <a:rPr i="1" lang="en-GB" sz="2400">
                <a:solidFill>
                  <a:srgbClr val="1B8F8B"/>
                </a:solidFill>
              </a:rPr>
              <a:t>The benefit of having this restriction is that Rust can prevent </a:t>
            </a:r>
            <a:r>
              <a:rPr b="1" i="1" lang="en-GB" sz="2400">
                <a:solidFill>
                  <a:srgbClr val="1B8F8B"/>
                </a:solidFill>
              </a:rPr>
              <a:t>Data Race</a:t>
            </a:r>
            <a:r>
              <a:rPr i="1" lang="en-GB" sz="2400">
                <a:solidFill>
                  <a:srgbClr val="1B8F8B"/>
                </a:solidFill>
              </a:rPr>
              <a:t> at compile time.</a:t>
            </a:r>
            <a:endParaRPr i="1" sz="2400">
              <a:solidFill>
                <a:srgbClr val="1B8F8B"/>
              </a:solidFill>
            </a:endParaRPr>
          </a:p>
          <a:p>
            <a:pPr indent="0" lvl="0" marL="0" rtl="0" algn="l">
              <a:spcBef>
                <a:spcPts val="1600"/>
              </a:spcBef>
              <a:spcAft>
                <a:spcPts val="1600"/>
              </a:spcAft>
              <a:buNone/>
            </a:pPr>
            <a:r>
              <a:t/>
            </a:r>
            <a:endParaRPr sz="2400"/>
          </a:p>
        </p:txBody>
      </p:sp>
      <p:sp>
        <p:nvSpPr>
          <p:cNvPr id="1488" name="Google Shape;1488;p190"/>
          <p:cNvSpPr txBox="1"/>
          <p:nvPr/>
        </p:nvSpPr>
        <p:spPr>
          <a:xfrm>
            <a:off x="2026025" y="445025"/>
            <a:ext cx="5410200" cy="87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latin typeface="PT Sans Narrow"/>
                <a:ea typeface="PT Sans Narrow"/>
                <a:cs typeface="PT Sans Narrow"/>
                <a:sym typeface="PT Sans Narrow"/>
              </a:rPr>
              <a:t>Restriction Benefit</a:t>
            </a:r>
            <a:endParaRPr b="1" sz="3600">
              <a:latin typeface="PT Sans Narrow"/>
              <a:ea typeface="PT Sans Narrow"/>
              <a:cs typeface="PT Sans Narrow"/>
              <a:sym typeface="PT Sans Narrow"/>
            </a:endParaRPr>
          </a:p>
        </p:txBody>
      </p:sp>
      <p:pic>
        <p:nvPicPr>
          <p:cNvPr id="1489" name="Google Shape;1489;p19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191"/>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Data Race</a:t>
            </a:r>
            <a:endParaRPr/>
          </a:p>
        </p:txBody>
      </p:sp>
      <p:cxnSp>
        <p:nvCxnSpPr>
          <p:cNvPr id="1495" name="Google Shape;1495;p191"/>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496" name="Google Shape;1496;p191"/>
          <p:cNvSpPr txBox="1"/>
          <p:nvPr>
            <p:ph idx="2" type="body"/>
          </p:nvPr>
        </p:nvSpPr>
        <p:spPr>
          <a:xfrm rot="-225">
            <a:off x="4547100" y="571747"/>
            <a:ext cx="4587300" cy="36951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Clr>
                <a:srgbClr val="000000"/>
              </a:buClr>
              <a:buSzPts val="2400"/>
              <a:buFont typeface="Arial"/>
              <a:buNone/>
            </a:pPr>
            <a:r>
              <a:rPr lang="en-GB" sz="2400">
                <a:latin typeface="Roboto"/>
                <a:ea typeface="Roboto"/>
                <a:cs typeface="Roboto"/>
                <a:sym typeface="Roboto"/>
              </a:rPr>
              <a:t>Occurs when,</a:t>
            </a:r>
            <a:endParaRPr sz="2400">
              <a:latin typeface="Roboto"/>
              <a:ea typeface="Roboto"/>
              <a:cs typeface="Roboto"/>
              <a:sym typeface="Roboto"/>
            </a:endParaRPr>
          </a:p>
          <a:p>
            <a:pPr indent="-368300" lvl="0" marL="457200" rtl="0" algn="l">
              <a:spcBef>
                <a:spcPts val="1600"/>
              </a:spcBef>
              <a:spcAft>
                <a:spcPts val="0"/>
              </a:spcAft>
              <a:buClr>
                <a:schemeClr val="lt1"/>
              </a:buClr>
              <a:buSzPts val="2200"/>
              <a:buFont typeface="Roboto"/>
              <a:buChar char="●"/>
            </a:pPr>
            <a:r>
              <a:rPr lang="en-GB">
                <a:latin typeface="Roboto"/>
                <a:ea typeface="Roboto"/>
                <a:cs typeface="Roboto"/>
                <a:sym typeface="Roboto"/>
              </a:rPr>
              <a:t>Two or more pointers access the same data at the same time.</a:t>
            </a:r>
            <a:endParaRPr>
              <a:latin typeface="Roboto"/>
              <a:ea typeface="Roboto"/>
              <a:cs typeface="Roboto"/>
              <a:sym typeface="Roboto"/>
            </a:endParaRPr>
          </a:p>
          <a:p>
            <a:pPr indent="-368300" lvl="0" marL="457200" rtl="0" algn="l">
              <a:spcBef>
                <a:spcPts val="1600"/>
              </a:spcBef>
              <a:spcAft>
                <a:spcPts val="0"/>
              </a:spcAft>
              <a:buClr>
                <a:schemeClr val="lt1"/>
              </a:buClr>
              <a:buSzPts val="2200"/>
              <a:buFont typeface="Roboto"/>
              <a:buChar char="●"/>
            </a:pPr>
            <a:r>
              <a:rPr lang="en-GB">
                <a:latin typeface="Roboto"/>
                <a:ea typeface="Roboto"/>
                <a:cs typeface="Roboto"/>
                <a:sym typeface="Roboto"/>
              </a:rPr>
              <a:t>At least one of the pointers is being used to write to the data.</a:t>
            </a:r>
            <a:endParaRPr>
              <a:latin typeface="Roboto"/>
              <a:ea typeface="Roboto"/>
              <a:cs typeface="Roboto"/>
              <a:sym typeface="Roboto"/>
            </a:endParaRPr>
          </a:p>
          <a:p>
            <a:pPr indent="-368300" lvl="0" marL="457200" rtl="0" algn="l">
              <a:spcBef>
                <a:spcPts val="1600"/>
              </a:spcBef>
              <a:spcAft>
                <a:spcPts val="1600"/>
              </a:spcAft>
              <a:buClr>
                <a:schemeClr val="lt1"/>
              </a:buClr>
              <a:buSzPts val="2200"/>
              <a:buFont typeface="Roboto"/>
              <a:buChar char="●"/>
            </a:pPr>
            <a:r>
              <a:rPr lang="en-GB">
                <a:latin typeface="Roboto"/>
                <a:ea typeface="Roboto"/>
                <a:cs typeface="Roboto"/>
                <a:sym typeface="Roboto"/>
              </a:rPr>
              <a:t>There’s no mechanism being used to synchronize access to the data.</a:t>
            </a:r>
            <a:endParaRPr b="1">
              <a:latin typeface="Roboto"/>
              <a:ea typeface="Roboto"/>
              <a:cs typeface="Roboto"/>
              <a:sym typeface="Roboto"/>
            </a:endParaRPr>
          </a:p>
        </p:txBody>
      </p:sp>
      <p:pic>
        <p:nvPicPr>
          <p:cNvPr id="1497" name="Google Shape;1497;p19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19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Data Race</a:t>
            </a:r>
            <a:endParaRPr/>
          </a:p>
        </p:txBody>
      </p:sp>
      <p:sp>
        <p:nvSpPr>
          <p:cNvPr id="1503" name="Google Shape;1503;p192"/>
          <p:cNvSpPr txBox="1"/>
          <p:nvPr/>
        </p:nvSpPr>
        <p:spPr>
          <a:xfrm>
            <a:off x="387900" y="1304500"/>
            <a:ext cx="8336400" cy="3393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mut</a:t>
            </a:r>
            <a:r>
              <a:rPr b="1" lang="en-GB" sz="2400">
                <a:solidFill>
                  <a:srgbClr val="6E6B5E"/>
                </a:solidFill>
                <a:highlight>
                  <a:srgbClr val="F1F1F1"/>
                </a:highlight>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highlight>
                  <a:srgbClr val="F1F1F1"/>
                </a:highlight>
                <a:latin typeface="Courier New"/>
                <a:ea typeface="Courier New"/>
                <a:cs typeface="Courier New"/>
                <a:sym typeface="Courier New"/>
              </a:rPr>
              <a:t>{</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r1 = &amp;</a:t>
            </a:r>
            <a:r>
              <a:rPr b="1" lang="en-GB" sz="2400">
                <a:solidFill>
                  <a:srgbClr val="B854D4"/>
                </a:solidFill>
                <a:latin typeface="Courier New"/>
                <a:ea typeface="Courier New"/>
                <a:cs typeface="Courier New"/>
                <a:sym typeface="Courier New"/>
              </a:rPr>
              <a:t>mut</a:t>
            </a:r>
            <a:r>
              <a:rPr b="1" lang="en-GB" sz="2400">
                <a:solidFill>
                  <a:srgbClr val="6E6B5E"/>
                </a:solidFill>
                <a:highlight>
                  <a:srgbClr val="F1F1F1"/>
                </a:highlight>
                <a:latin typeface="Courier New"/>
                <a:ea typeface="Courier New"/>
                <a:cs typeface="Courier New"/>
                <a:sym typeface="Courier New"/>
              </a:rPr>
              <a:t> s;</a:t>
            </a:r>
            <a:endParaRPr b="1" sz="24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highlight>
                  <a:srgbClr val="F1F1F1"/>
                </a:highlight>
                <a:latin typeface="Courier New"/>
                <a:ea typeface="Courier New"/>
                <a:cs typeface="Courier New"/>
                <a:sym typeface="Courier New"/>
              </a:rPr>
              <a:t>} </a:t>
            </a:r>
            <a:endParaRPr b="1" sz="2400">
              <a:solidFill>
                <a:srgbClr val="AAAAAA"/>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AAAAAA"/>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AAAAAA"/>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r2 = &amp;</a:t>
            </a:r>
            <a:r>
              <a:rPr b="1" lang="en-GB" sz="2400">
                <a:solidFill>
                  <a:srgbClr val="B854D4"/>
                </a:solidFill>
                <a:latin typeface="Courier New"/>
                <a:ea typeface="Courier New"/>
                <a:cs typeface="Courier New"/>
                <a:sym typeface="Courier New"/>
              </a:rPr>
              <a:t>mut</a:t>
            </a:r>
            <a:r>
              <a:rPr b="1" lang="en-GB" sz="2400">
                <a:solidFill>
                  <a:srgbClr val="6E6B5E"/>
                </a:solidFill>
                <a:highlight>
                  <a:srgbClr val="F1F1F1"/>
                </a:highlight>
                <a:latin typeface="Courier New"/>
                <a:ea typeface="Courier New"/>
                <a:cs typeface="Courier New"/>
                <a:sym typeface="Courier New"/>
              </a:rPr>
              <a:t> s;</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B854D4"/>
              </a:solidFill>
              <a:latin typeface="Courier New"/>
              <a:ea typeface="Courier New"/>
              <a:cs typeface="Courier New"/>
              <a:sym typeface="Courier New"/>
            </a:endParaRPr>
          </a:p>
        </p:txBody>
      </p:sp>
      <p:sp>
        <p:nvSpPr>
          <p:cNvPr id="1504" name="Google Shape;1504;p192"/>
          <p:cNvSpPr/>
          <p:nvPr/>
        </p:nvSpPr>
        <p:spPr>
          <a:xfrm>
            <a:off x="1710325" y="2894775"/>
            <a:ext cx="6817500" cy="825600"/>
          </a:xfrm>
          <a:prstGeom prst="rect">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highlight>
                  <a:srgbClr val="D9D9D9"/>
                </a:highlight>
                <a:latin typeface="Roboto"/>
                <a:ea typeface="Roboto"/>
                <a:cs typeface="Roboto"/>
                <a:sym typeface="Roboto"/>
              </a:rPr>
              <a:t>r1</a:t>
            </a:r>
            <a:r>
              <a:rPr b="0" i="0" lang="en-GB" sz="2400" u="none" cap="none" strike="noStrike">
                <a:solidFill>
                  <a:srgbClr val="FFFFFF"/>
                </a:solidFill>
                <a:latin typeface="Roboto"/>
                <a:ea typeface="Roboto"/>
                <a:cs typeface="Roboto"/>
                <a:sym typeface="Roboto"/>
              </a:rPr>
              <a:t> goes out of </a:t>
            </a:r>
            <a:r>
              <a:rPr b="1" i="0" lang="en-GB" sz="2400" u="sng" cap="none" strike="noStrike">
                <a:solidFill>
                  <a:srgbClr val="FFFFFF"/>
                </a:solidFill>
                <a:latin typeface="Roboto"/>
                <a:ea typeface="Roboto"/>
                <a:cs typeface="Roboto"/>
                <a:sym typeface="Roboto"/>
              </a:rPr>
              <a:t>scope</a:t>
            </a:r>
            <a:r>
              <a:rPr b="0" i="0" lang="en-GB" sz="2400" u="none" cap="none" strike="noStrike">
                <a:solidFill>
                  <a:srgbClr val="FFFFFF"/>
                </a:solidFill>
                <a:latin typeface="Roboto"/>
                <a:ea typeface="Roboto"/>
                <a:cs typeface="Roboto"/>
                <a:sym typeface="Roboto"/>
              </a:rPr>
              <a:t> here, so we can make a new </a:t>
            </a:r>
            <a:r>
              <a:rPr b="1" i="0" lang="en-GB" sz="2400" u="sng" cap="none" strike="noStrike">
                <a:solidFill>
                  <a:srgbClr val="FFFFFF"/>
                </a:solidFill>
                <a:latin typeface="Roboto"/>
                <a:ea typeface="Roboto"/>
                <a:cs typeface="Roboto"/>
                <a:sym typeface="Roboto"/>
              </a:rPr>
              <a:t>reference</a:t>
            </a:r>
            <a:r>
              <a:rPr b="0" i="0" lang="en-GB" sz="2400" u="none" cap="none" strike="noStrike">
                <a:solidFill>
                  <a:srgbClr val="FFFFFF"/>
                </a:solidFill>
                <a:latin typeface="Roboto"/>
                <a:ea typeface="Roboto"/>
                <a:cs typeface="Roboto"/>
                <a:sym typeface="Roboto"/>
              </a:rPr>
              <a:t> with no problems.</a:t>
            </a:r>
            <a:endParaRPr b="0" i="0" sz="2400" u="none" cap="none" strike="noStrike">
              <a:solidFill>
                <a:srgbClr val="AAAAAA"/>
              </a:solidFill>
              <a:highlight>
                <a:srgbClr val="F1F1F1"/>
              </a:highlight>
              <a:latin typeface="Courier New"/>
              <a:ea typeface="Courier New"/>
              <a:cs typeface="Courier New"/>
              <a:sym typeface="Courier New"/>
            </a:endParaRPr>
          </a:p>
        </p:txBody>
      </p:sp>
      <p:sp>
        <p:nvSpPr>
          <p:cNvPr id="1505" name="Google Shape;1505;p192"/>
          <p:cNvSpPr/>
          <p:nvPr/>
        </p:nvSpPr>
        <p:spPr>
          <a:xfrm>
            <a:off x="764225" y="2954550"/>
            <a:ext cx="995400" cy="191700"/>
          </a:xfrm>
          <a:prstGeom prst="leftArrow">
            <a:avLst>
              <a:gd fmla="val 27173" name="adj1"/>
              <a:gd fmla="val 50000" name="adj2"/>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92"/>
          <p:cNvSpPr/>
          <p:nvPr/>
        </p:nvSpPr>
        <p:spPr>
          <a:xfrm>
            <a:off x="327300" y="1986375"/>
            <a:ext cx="443400" cy="1599000"/>
          </a:xfrm>
          <a:prstGeom prst="ellipse">
            <a:avLst/>
          </a:prstGeom>
          <a:noFill/>
          <a:ln cap="flat" cmpd="sng" w="76200">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07" name="Google Shape;1507;p1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5"/>
                                        </p:tgtEl>
                                        <p:attrNameLst>
                                          <p:attrName>style.visibility</p:attrName>
                                        </p:attrNameLst>
                                      </p:cBhvr>
                                      <p:to>
                                        <p:strVal val="visible"/>
                                      </p:to>
                                    </p:set>
                                    <p:animEffect filter="fade" transition="in">
                                      <p:cBhvr>
                                        <p:cTn dur="1000"/>
                                        <p:tgtEl>
                                          <p:spTgt spid="1505"/>
                                        </p:tgtEl>
                                      </p:cBhvr>
                                    </p:animEffect>
                                  </p:childTnLst>
                                </p:cTn>
                              </p:par>
                              <p:par>
                                <p:cTn fill="hold" nodeType="with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1000"/>
                                        <p:tgtEl>
                                          <p:spTgt spid="1506"/>
                                        </p:tgtEl>
                                      </p:cBhvr>
                                    </p:animEffect>
                                  </p:childTnLst>
                                </p:cTn>
                              </p:par>
                              <p:par>
                                <p:cTn fill="hold" nodeType="withEffect" presetClass="entr" presetID="10" presetSubtype="0">
                                  <p:stCondLst>
                                    <p:cond delay="0"/>
                                  </p:stCondLst>
                                  <p:childTnLst>
                                    <p:set>
                                      <p:cBhvr>
                                        <p:cTn dur="1" fill="hold">
                                          <p:stCondLst>
                                            <p:cond delay="0"/>
                                          </p:stCondLst>
                                        </p:cTn>
                                        <p:tgtEl>
                                          <p:spTgt spid="1504"/>
                                        </p:tgtEl>
                                        <p:attrNameLst>
                                          <p:attrName>style.visibility</p:attrName>
                                        </p:attrNameLst>
                                      </p:cBhvr>
                                      <p:to>
                                        <p:strVal val="visible"/>
                                      </p:to>
                                    </p:set>
                                    <p:animEffect filter="fade" transition="in">
                                      <p:cBhvr>
                                        <p:cTn dur="1000"/>
                                        <p:tgtEl>
                                          <p:spTgt spid="15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Google Shape;1512;p19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Data Race</a:t>
            </a:r>
            <a:endParaRPr/>
          </a:p>
        </p:txBody>
      </p:sp>
      <p:sp>
        <p:nvSpPr>
          <p:cNvPr id="1513" name="Google Shape;1513;p193"/>
          <p:cNvSpPr txBox="1"/>
          <p:nvPr/>
        </p:nvSpPr>
        <p:spPr>
          <a:xfrm>
            <a:off x="235500" y="1380700"/>
            <a:ext cx="8336400" cy="33939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r1 = &amp;s;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r2 = &amp;s;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r3 = &amp;</a:t>
            </a:r>
            <a:r>
              <a:rPr b="1" lang="en-GB" sz="2400">
                <a:solidFill>
                  <a:srgbClr val="B854D4"/>
                </a:solidFill>
                <a:latin typeface="Courier New"/>
                <a:ea typeface="Courier New"/>
                <a:cs typeface="Courier New"/>
                <a:sym typeface="Courier New"/>
              </a:rPr>
              <a:t>mut</a:t>
            </a:r>
            <a:r>
              <a:rPr b="1" lang="en-GB" sz="2400">
                <a:solidFill>
                  <a:srgbClr val="6E6B5E"/>
                </a:solidFill>
                <a:latin typeface="Courier New"/>
                <a:ea typeface="Courier New"/>
                <a:cs typeface="Courier New"/>
                <a:sym typeface="Courier New"/>
              </a:rPr>
              <a:t> s;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t/>
            </a:r>
            <a:endParaRPr b="1" sz="2400">
              <a:solidFill>
                <a:srgbClr val="6E6B5E"/>
              </a:solidFill>
              <a:latin typeface="Courier New"/>
              <a:ea typeface="Courier New"/>
              <a:cs typeface="Courier New"/>
              <a:sym typeface="Courier New"/>
            </a:endParaRPr>
          </a:p>
          <a:p>
            <a:pPr indent="457200" lvl="0" marL="0" rtl="0" algn="l">
              <a:spcBef>
                <a:spcPts val="0"/>
              </a:spcBef>
              <a:spcAft>
                <a:spcPts val="0"/>
              </a:spcAft>
              <a:buNone/>
            </a:pPr>
            <a:r>
              <a:rPr b="1" lang="en-GB" sz="2400">
                <a:solidFill>
                  <a:srgbClr val="B65611"/>
                </a:solidFill>
                <a:latin typeface="Courier New"/>
                <a:ea typeface="Courier New"/>
                <a:cs typeface="Courier New"/>
                <a:sym typeface="Courier New"/>
              </a:rPr>
              <a:t>println!</a:t>
            </a:r>
            <a:r>
              <a:rPr b="1" lang="en-GB" sz="2400">
                <a:solidFill>
                  <a:srgbClr val="6E6B5E"/>
                </a:solidFill>
                <a:latin typeface="Courier New"/>
                <a:ea typeface="Courier New"/>
                <a:cs typeface="Courier New"/>
                <a:sym typeface="Courier New"/>
              </a:rPr>
              <a:t>(</a:t>
            </a:r>
            <a:r>
              <a:rPr b="1" lang="en-GB" sz="2400">
                <a:solidFill>
                  <a:srgbClr val="60AC39"/>
                </a:solidFill>
                <a:latin typeface="Courier New"/>
                <a:ea typeface="Courier New"/>
                <a:cs typeface="Courier New"/>
                <a:sym typeface="Courier New"/>
              </a:rPr>
              <a:t>"{}, {}, and {}"</a:t>
            </a:r>
            <a:r>
              <a:rPr b="1" lang="en-GB" sz="2400">
                <a:solidFill>
                  <a:srgbClr val="6E6B5E"/>
                </a:solidFill>
                <a:latin typeface="Courier New"/>
                <a:ea typeface="Courier New"/>
                <a:cs typeface="Courier New"/>
                <a:sym typeface="Courier New"/>
              </a:rPr>
              <a:t>, r1, r2, r3);</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400">
                <a:solidFill>
                  <a:srgbClr val="6E6B5E"/>
                </a:solidFill>
                <a:latin typeface="Courier New"/>
                <a:ea typeface="Courier New"/>
                <a:cs typeface="Courier New"/>
                <a:sym typeface="Courier New"/>
              </a:rPr>
              <a:t>}</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B854D4"/>
              </a:solidFill>
              <a:latin typeface="Courier New"/>
              <a:ea typeface="Courier New"/>
              <a:cs typeface="Courier New"/>
              <a:sym typeface="Courier New"/>
            </a:endParaRPr>
          </a:p>
        </p:txBody>
      </p:sp>
      <p:sp>
        <p:nvSpPr>
          <p:cNvPr id="1514" name="Google Shape;1514;p193"/>
          <p:cNvSpPr/>
          <p:nvPr/>
        </p:nvSpPr>
        <p:spPr>
          <a:xfrm>
            <a:off x="4536425" y="2571750"/>
            <a:ext cx="1947600" cy="470400"/>
          </a:xfrm>
          <a:prstGeom prst="rect">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no problem</a:t>
            </a:r>
            <a:endParaRPr b="0" i="0" sz="2400" u="none" cap="none" strike="noStrike">
              <a:solidFill>
                <a:srgbClr val="AAAAAA"/>
              </a:solidFill>
              <a:latin typeface="Courier New"/>
              <a:ea typeface="Courier New"/>
              <a:cs typeface="Courier New"/>
              <a:sym typeface="Courier New"/>
            </a:endParaRPr>
          </a:p>
        </p:txBody>
      </p:sp>
      <p:sp>
        <p:nvSpPr>
          <p:cNvPr id="1515" name="Google Shape;1515;p193"/>
          <p:cNvSpPr/>
          <p:nvPr/>
        </p:nvSpPr>
        <p:spPr>
          <a:xfrm>
            <a:off x="2963900" y="2711100"/>
            <a:ext cx="1572600" cy="191700"/>
          </a:xfrm>
          <a:prstGeom prst="leftArrow">
            <a:avLst>
              <a:gd fmla="val 27173" name="adj1"/>
              <a:gd fmla="val 50000" name="adj2"/>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93"/>
          <p:cNvSpPr/>
          <p:nvPr/>
        </p:nvSpPr>
        <p:spPr>
          <a:xfrm>
            <a:off x="5069825" y="2876550"/>
            <a:ext cx="1947600" cy="470400"/>
          </a:xfrm>
          <a:prstGeom prst="rect">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no problem</a:t>
            </a:r>
            <a:endParaRPr b="0" i="0" sz="2400" u="none" cap="none" strike="noStrike">
              <a:solidFill>
                <a:srgbClr val="AAAAAA"/>
              </a:solidFill>
              <a:latin typeface="Courier New"/>
              <a:ea typeface="Courier New"/>
              <a:cs typeface="Courier New"/>
              <a:sym typeface="Courier New"/>
            </a:endParaRPr>
          </a:p>
        </p:txBody>
      </p:sp>
      <p:sp>
        <p:nvSpPr>
          <p:cNvPr id="1517" name="Google Shape;1517;p193"/>
          <p:cNvSpPr/>
          <p:nvPr/>
        </p:nvSpPr>
        <p:spPr>
          <a:xfrm>
            <a:off x="2963900" y="3015900"/>
            <a:ext cx="2106000" cy="191700"/>
          </a:xfrm>
          <a:prstGeom prst="leftArrow">
            <a:avLst>
              <a:gd fmla="val 27173" name="adj1"/>
              <a:gd fmla="val 50000" name="adj2"/>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93"/>
          <p:cNvSpPr/>
          <p:nvPr/>
        </p:nvSpPr>
        <p:spPr>
          <a:xfrm>
            <a:off x="3682225" y="3396900"/>
            <a:ext cx="2225700" cy="191700"/>
          </a:xfrm>
          <a:prstGeom prst="leftArrow">
            <a:avLst>
              <a:gd fmla="val 27173" name="adj1"/>
              <a:gd fmla="val 50000" name="adj2"/>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93"/>
          <p:cNvSpPr/>
          <p:nvPr/>
        </p:nvSpPr>
        <p:spPr>
          <a:xfrm>
            <a:off x="5858850" y="3257550"/>
            <a:ext cx="2575500" cy="470400"/>
          </a:xfrm>
          <a:prstGeom prst="rect">
            <a:avLst/>
          </a:prstGeom>
          <a:solidFill>
            <a:srgbClr val="1B8F8B"/>
          </a:solidFill>
          <a:ln cap="flat" cmpd="sng" w="9525">
            <a:solidFill>
              <a:srgbClr val="1B8F8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Roboto"/>
                <a:ea typeface="Roboto"/>
                <a:cs typeface="Roboto"/>
                <a:sym typeface="Roboto"/>
              </a:rPr>
              <a:t>BIG PROBLEM</a:t>
            </a:r>
            <a:endParaRPr b="0" i="0" sz="2400" u="none" cap="none" strike="noStrike">
              <a:solidFill>
                <a:srgbClr val="AAAAAA"/>
              </a:solidFill>
              <a:latin typeface="Courier New"/>
              <a:ea typeface="Courier New"/>
              <a:cs typeface="Courier New"/>
              <a:sym typeface="Courier New"/>
            </a:endParaRPr>
          </a:p>
        </p:txBody>
      </p:sp>
      <p:sp>
        <p:nvSpPr>
          <p:cNvPr id="1520" name="Google Shape;1520;p193"/>
          <p:cNvSpPr txBox="1"/>
          <p:nvPr/>
        </p:nvSpPr>
        <p:spPr>
          <a:xfrm>
            <a:off x="5343525" y="2333625"/>
            <a:ext cx="1674000" cy="10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521" name="Google Shape;1521;p193"/>
          <p:cNvPicPr preferRelativeResize="0"/>
          <p:nvPr/>
        </p:nvPicPr>
        <p:blipFill rotWithShape="1">
          <a:blip r:embed="rId3">
            <a:alphaModFix/>
          </a:blip>
          <a:srcRect b="0" l="0" r="0" t="0"/>
          <a:stretch/>
        </p:blipFill>
        <p:spPr>
          <a:xfrm>
            <a:off x="6897900" y="2008653"/>
            <a:ext cx="1674001" cy="1126184"/>
          </a:xfrm>
          <a:prstGeom prst="rect">
            <a:avLst/>
          </a:prstGeom>
          <a:noFill/>
          <a:ln>
            <a:noFill/>
          </a:ln>
        </p:spPr>
      </p:pic>
      <p:pic>
        <p:nvPicPr>
          <p:cNvPr id="1522" name="Google Shape;1522;p19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1"/>
                                        <p:tgtEl>
                                          <p:spTgt spid="1514"/>
                                        </p:tgtEl>
                                      </p:cBhvr>
                                    </p:animEffect>
                                  </p:childTnLst>
                                </p:cTn>
                              </p:par>
                              <p:par>
                                <p:cTn fill="hold" nodeType="with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1"/>
                                        <p:tgtEl>
                                          <p:spTgt spid="1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
                                        <p:tgtEl>
                                          <p:spTgt spid="1514"/>
                                        </p:tgtEl>
                                        <p:attrNameLst>
                                          <p:attrName>ppt_x</p:attrName>
                                        </p:attrNameLst>
                                      </p:cBhvr>
                                      <p:tavLst>
                                        <p:tav fmla="" tm="0">
                                          <p:val>
                                            <p:strVal val="#ppt_x"/>
                                          </p:val>
                                        </p:tav>
                                        <p:tav fmla="" tm="100000">
                                          <p:val>
                                            <p:strVal val="#ppt_x+1"/>
                                          </p:val>
                                        </p:tav>
                                      </p:tavLst>
                                    </p:anim>
                                    <p:set>
                                      <p:cBhvr>
                                        <p:cTn dur="1" fill="hold">
                                          <p:stCondLst>
                                            <p:cond delay="0"/>
                                          </p:stCondLst>
                                        </p:cTn>
                                        <p:tgtEl>
                                          <p:spTgt spid="1514"/>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
                                        <p:tgtEl>
                                          <p:spTgt spid="1515"/>
                                        </p:tgtEl>
                                        <p:attrNameLst>
                                          <p:attrName>ppt_x</p:attrName>
                                        </p:attrNameLst>
                                      </p:cBhvr>
                                      <p:tavLst>
                                        <p:tav fmla="" tm="0">
                                          <p:val>
                                            <p:strVal val="#ppt_x"/>
                                          </p:val>
                                        </p:tav>
                                        <p:tav fmla="" tm="100000">
                                          <p:val>
                                            <p:strVal val="#ppt_x+1"/>
                                          </p:val>
                                        </p:tav>
                                      </p:tavLst>
                                    </p:anim>
                                    <p:set>
                                      <p:cBhvr>
                                        <p:cTn dur="1" fill="hold">
                                          <p:stCondLst>
                                            <p:cond delay="0"/>
                                          </p:stCondLst>
                                        </p:cTn>
                                        <p:tgtEl>
                                          <p:spTgt spid="1515"/>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1"/>
                                        <p:tgtEl>
                                          <p:spTgt spid="1517"/>
                                        </p:tgtEl>
                                      </p:cBhvr>
                                    </p:animEffect>
                                  </p:childTnLst>
                                </p:cTn>
                              </p:par>
                              <p:par>
                                <p:cTn fill="hold" nodeType="with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1"/>
                                        <p:tgtEl>
                                          <p:spTgt spid="15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
                                        <p:tgtEl>
                                          <p:spTgt spid="1516"/>
                                        </p:tgtEl>
                                        <p:attrNameLst>
                                          <p:attrName>ppt_x</p:attrName>
                                        </p:attrNameLst>
                                      </p:cBhvr>
                                      <p:tavLst>
                                        <p:tav fmla="" tm="0">
                                          <p:val>
                                            <p:strVal val="#ppt_x"/>
                                          </p:val>
                                        </p:tav>
                                        <p:tav fmla="" tm="100000">
                                          <p:val>
                                            <p:strVal val="#ppt_x+1"/>
                                          </p:val>
                                        </p:tav>
                                      </p:tavLst>
                                    </p:anim>
                                    <p:set>
                                      <p:cBhvr>
                                        <p:cTn dur="1" fill="hold">
                                          <p:stCondLst>
                                            <p:cond delay="0"/>
                                          </p:stCondLst>
                                        </p:cTn>
                                        <p:tgtEl>
                                          <p:spTgt spid="1516"/>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
                                        <p:tgtEl>
                                          <p:spTgt spid="1517"/>
                                        </p:tgtEl>
                                        <p:attrNameLst>
                                          <p:attrName>ppt_x</p:attrName>
                                        </p:attrNameLst>
                                      </p:cBhvr>
                                      <p:tavLst>
                                        <p:tav fmla="" tm="0">
                                          <p:val>
                                            <p:strVal val="#ppt_x"/>
                                          </p:val>
                                        </p:tav>
                                        <p:tav fmla="" tm="100000">
                                          <p:val>
                                            <p:strVal val="#ppt_x+1"/>
                                          </p:val>
                                        </p:tav>
                                      </p:tavLst>
                                    </p:anim>
                                    <p:set>
                                      <p:cBhvr>
                                        <p:cTn dur="1" fill="hold">
                                          <p:stCondLst>
                                            <p:cond delay="0"/>
                                          </p:stCondLst>
                                        </p:cTn>
                                        <p:tgtEl>
                                          <p:spTgt spid="151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1"/>
                                        <p:tgtEl>
                                          <p:spTgt spid="1519"/>
                                        </p:tgtEl>
                                      </p:cBhvr>
                                    </p:animEffect>
                                  </p:childTnLst>
                                </p:cTn>
                              </p:par>
                              <p:par>
                                <p:cTn fill="hold" nodeType="with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1"/>
                                        <p:tgtEl>
                                          <p:spTgt spid="15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
                                        <p:tgtEl>
                                          <p:spTgt spid="1519"/>
                                        </p:tgtEl>
                                        <p:attrNameLst>
                                          <p:attrName>ppt_x</p:attrName>
                                        </p:attrNameLst>
                                      </p:cBhvr>
                                      <p:tavLst>
                                        <p:tav fmla="" tm="0">
                                          <p:val>
                                            <p:strVal val="#ppt_x"/>
                                          </p:val>
                                        </p:tav>
                                        <p:tav fmla="" tm="100000">
                                          <p:val>
                                            <p:strVal val="#ppt_x+1"/>
                                          </p:val>
                                        </p:tav>
                                      </p:tavLst>
                                    </p:anim>
                                    <p:set>
                                      <p:cBhvr>
                                        <p:cTn dur="1" fill="hold">
                                          <p:stCondLst>
                                            <p:cond delay="0"/>
                                          </p:stCondLst>
                                        </p:cTn>
                                        <p:tgtEl>
                                          <p:spTgt spid="1519"/>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
                                        <p:tgtEl>
                                          <p:spTgt spid="1518"/>
                                        </p:tgtEl>
                                        <p:attrNameLst>
                                          <p:attrName>ppt_x</p:attrName>
                                        </p:attrNameLst>
                                      </p:cBhvr>
                                      <p:tavLst>
                                        <p:tav fmla="" tm="0">
                                          <p:val>
                                            <p:strVal val="#ppt_x"/>
                                          </p:val>
                                        </p:tav>
                                        <p:tav fmla="" tm="100000">
                                          <p:val>
                                            <p:strVal val="#ppt_x+1"/>
                                          </p:val>
                                        </p:tav>
                                      </p:tavLst>
                                    </p:anim>
                                    <p:set>
                                      <p:cBhvr>
                                        <p:cTn dur="1" fill="hold">
                                          <p:stCondLst>
                                            <p:cond delay="0"/>
                                          </p:stCondLst>
                                        </p:cTn>
                                        <p:tgtEl>
                                          <p:spTgt spid="151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Google Shape;1527;p19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Data Race</a:t>
            </a:r>
            <a:endParaRPr/>
          </a:p>
        </p:txBody>
      </p:sp>
      <p:sp>
        <p:nvSpPr>
          <p:cNvPr id="1528" name="Google Shape;1528;p194"/>
          <p:cNvSpPr txBox="1"/>
          <p:nvPr/>
        </p:nvSpPr>
        <p:spPr>
          <a:xfrm>
            <a:off x="235500" y="1228300"/>
            <a:ext cx="8336400" cy="33939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error[E0502]: cannot borrow `s` as mutable because it is also borrowed as immutable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--&gt; src/main.rs:6:14</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4 |     let r1 = &amp;s;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immutable borrow occurs here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5 |     let r2 = &amp;s;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6 |     let r3 = &amp;mut s;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mutable borrow occurs here</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7 |</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8 |     println!("{}, {}, and {}", r1, r2, r3);</a:t>
            </a:r>
            <a:endParaRPr b="1" sz="1800">
              <a:solidFill>
                <a:srgbClr val="6E6B5E"/>
              </a:solidFill>
              <a:highlight>
                <a:srgbClr val="F1F1F1"/>
              </a:highlight>
              <a:latin typeface="Courier New"/>
              <a:ea typeface="Courier New"/>
              <a:cs typeface="Courier New"/>
              <a:sym typeface="Courier New"/>
            </a:endParaRPr>
          </a:p>
          <a:p>
            <a:pPr indent="0" lvl="0" marL="0" rtl="0" algn="l">
              <a:spcBef>
                <a:spcPts val="0"/>
              </a:spcBef>
              <a:spcAft>
                <a:spcPts val="0"/>
              </a:spcAft>
              <a:buNone/>
            </a:pPr>
            <a:r>
              <a:rPr b="1" lang="en-GB" sz="1800">
                <a:solidFill>
                  <a:srgbClr val="6E6B5E"/>
                </a:solidFill>
                <a:highlight>
                  <a:srgbClr val="F1F1F1"/>
                </a:highlight>
                <a:latin typeface="Courier New"/>
                <a:ea typeface="Courier New"/>
                <a:cs typeface="Courier New"/>
                <a:sym typeface="Courier New"/>
              </a:rPr>
              <a:t>  |                    -- immutable borrow later used here</a:t>
            </a:r>
            <a:endParaRPr b="1" sz="1800">
              <a:solidFill>
                <a:srgbClr val="B854D4"/>
              </a:solidFill>
              <a:latin typeface="Courier New"/>
              <a:ea typeface="Courier New"/>
              <a:cs typeface="Courier New"/>
              <a:sym typeface="Courier New"/>
            </a:endParaRPr>
          </a:p>
        </p:txBody>
      </p:sp>
      <p:sp>
        <p:nvSpPr>
          <p:cNvPr id="1529" name="Google Shape;1529;p194"/>
          <p:cNvSpPr txBox="1"/>
          <p:nvPr/>
        </p:nvSpPr>
        <p:spPr>
          <a:xfrm>
            <a:off x="6981825" y="1905000"/>
            <a:ext cx="1485900" cy="10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530" name="Google Shape;1530;p194"/>
          <p:cNvPicPr preferRelativeResize="0"/>
          <p:nvPr/>
        </p:nvPicPr>
        <p:blipFill rotWithShape="1">
          <a:blip r:embed="rId3">
            <a:alphaModFix/>
          </a:blip>
          <a:srcRect b="0" l="0" r="0" t="0"/>
          <a:stretch/>
        </p:blipFill>
        <p:spPr>
          <a:xfrm>
            <a:off x="6451950" y="1574100"/>
            <a:ext cx="2119951" cy="1426200"/>
          </a:xfrm>
          <a:prstGeom prst="rect">
            <a:avLst/>
          </a:prstGeom>
          <a:noFill/>
          <a:ln>
            <a:noFill/>
          </a:ln>
        </p:spPr>
      </p:pic>
      <p:pic>
        <p:nvPicPr>
          <p:cNvPr id="1531" name="Google Shape;1531;p19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9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Data Race</a:t>
            </a:r>
            <a:endParaRPr/>
          </a:p>
          <a:p>
            <a:pPr indent="0" lvl="0" marL="0" rtl="0" algn="l">
              <a:lnSpc>
                <a:spcPct val="100000"/>
              </a:lnSpc>
              <a:spcBef>
                <a:spcPts val="0"/>
              </a:spcBef>
              <a:spcAft>
                <a:spcPts val="0"/>
              </a:spcAft>
              <a:buSzPts val="3600"/>
              <a:buNone/>
            </a:pPr>
            <a:r>
              <a:t/>
            </a:r>
            <a:endParaRPr/>
          </a:p>
        </p:txBody>
      </p:sp>
      <p:sp>
        <p:nvSpPr>
          <p:cNvPr id="1537" name="Google Shape;1537;p195"/>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1600"/>
              </a:spcAft>
              <a:buNone/>
            </a:pPr>
            <a:r>
              <a:rPr i="1" lang="en-GB" sz="2400">
                <a:solidFill>
                  <a:srgbClr val="1B8F8B"/>
                </a:solidFill>
              </a:rPr>
              <a:t>Data races cause undefined behavior and can be difficult to diagnose and fix when you’re trying to track them down at </a:t>
            </a:r>
            <a:r>
              <a:rPr b="1" i="1" lang="en-GB" sz="2400">
                <a:solidFill>
                  <a:srgbClr val="1B8F8B"/>
                </a:solidFill>
              </a:rPr>
              <a:t>runtime</a:t>
            </a:r>
            <a:r>
              <a:rPr i="1" lang="en-GB" sz="2400">
                <a:solidFill>
                  <a:srgbClr val="1B8F8B"/>
                </a:solidFill>
              </a:rPr>
              <a:t>; Rust </a:t>
            </a:r>
            <a:r>
              <a:rPr b="1" i="1" lang="en-GB" sz="2400">
                <a:solidFill>
                  <a:srgbClr val="1B8F8B"/>
                </a:solidFill>
              </a:rPr>
              <a:t>prevents</a:t>
            </a:r>
            <a:r>
              <a:rPr i="1" lang="en-GB" sz="2400">
                <a:solidFill>
                  <a:srgbClr val="1B8F8B"/>
                </a:solidFill>
              </a:rPr>
              <a:t> this problem from happening because it </a:t>
            </a:r>
            <a:r>
              <a:rPr b="1" i="1" lang="en-GB" sz="2400">
                <a:solidFill>
                  <a:srgbClr val="1B8F8B"/>
                </a:solidFill>
              </a:rPr>
              <a:t>won’t even compile code </a:t>
            </a:r>
            <a:r>
              <a:rPr i="1" lang="en-GB" sz="2400">
                <a:solidFill>
                  <a:srgbClr val="1B8F8B"/>
                </a:solidFill>
              </a:rPr>
              <a:t>with </a:t>
            </a:r>
            <a:r>
              <a:rPr b="1" i="1" lang="en-GB" sz="2400">
                <a:solidFill>
                  <a:srgbClr val="1B8F8B"/>
                </a:solidFill>
              </a:rPr>
              <a:t>data races</a:t>
            </a:r>
            <a:r>
              <a:rPr i="1" lang="en-GB" sz="2400">
                <a:solidFill>
                  <a:srgbClr val="1B8F8B"/>
                </a:solidFill>
              </a:rPr>
              <a:t>!</a:t>
            </a:r>
            <a:endParaRPr b="1" sz="2400">
              <a:solidFill>
                <a:srgbClr val="666666"/>
              </a:solidFill>
            </a:endParaRPr>
          </a:p>
        </p:txBody>
      </p:sp>
      <p:pic>
        <p:nvPicPr>
          <p:cNvPr id="1538" name="Google Shape;1538;p1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196"/>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Dangling References</a:t>
            </a:r>
            <a:endParaRPr/>
          </a:p>
        </p:txBody>
      </p:sp>
      <p:cxnSp>
        <p:nvCxnSpPr>
          <p:cNvPr id="1544" name="Google Shape;1544;p196"/>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545" name="Google Shape;1545;p196"/>
          <p:cNvSpPr txBox="1"/>
          <p:nvPr>
            <p:ph idx="2" type="body"/>
          </p:nvPr>
        </p:nvSpPr>
        <p:spPr>
          <a:xfrm rot="-225">
            <a:off x="4547100" y="571747"/>
            <a:ext cx="45873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1600"/>
              </a:spcBef>
              <a:spcAft>
                <a:spcPts val="0"/>
              </a:spcAft>
              <a:buNone/>
            </a:pPr>
            <a:r>
              <a:rPr lang="en-GB">
                <a:latin typeface="Roboto"/>
                <a:ea typeface="Roboto"/>
                <a:cs typeface="Roboto"/>
                <a:sym typeface="Roboto"/>
              </a:rPr>
              <a:t>Dangling pointer that references a location in memory that may have been given to someone else</a:t>
            </a:r>
            <a:endParaRPr>
              <a:latin typeface="Roboto"/>
              <a:ea typeface="Roboto"/>
              <a:cs typeface="Roboto"/>
              <a:sym typeface="Roboto"/>
            </a:endParaRPr>
          </a:p>
          <a:p>
            <a:pPr indent="0" lvl="0" marL="0" marR="0" rtl="0" algn="ctr">
              <a:lnSpc>
                <a:spcPct val="115000"/>
              </a:lnSpc>
              <a:spcBef>
                <a:spcPts val="1600"/>
              </a:spcBef>
              <a:spcAft>
                <a:spcPts val="0"/>
              </a:spcAft>
              <a:buNone/>
            </a:pPr>
            <a:r>
              <a:t/>
            </a:r>
            <a:endParaRPr sz="1000">
              <a:latin typeface="Roboto"/>
              <a:ea typeface="Roboto"/>
              <a:cs typeface="Roboto"/>
              <a:sym typeface="Roboto"/>
            </a:endParaRPr>
          </a:p>
          <a:p>
            <a:pPr indent="0" lvl="0" marL="0" marR="0" rtl="0" algn="ctr">
              <a:lnSpc>
                <a:spcPct val="115000"/>
              </a:lnSpc>
              <a:spcBef>
                <a:spcPts val="1600"/>
              </a:spcBef>
              <a:spcAft>
                <a:spcPts val="0"/>
              </a:spcAft>
              <a:buNone/>
            </a:pPr>
            <a:r>
              <a:rPr lang="en-GB">
                <a:latin typeface="Roboto"/>
                <a:ea typeface="Roboto"/>
                <a:cs typeface="Roboto"/>
                <a:sym typeface="Roboto"/>
              </a:rPr>
              <a:t>In Rust the compiler will ensure that the data will not go out of scope before the reference to the data does.</a:t>
            </a:r>
            <a:endParaRPr sz="2400">
              <a:latin typeface="Roboto"/>
              <a:ea typeface="Roboto"/>
              <a:cs typeface="Roboto"/>
              <a:sym typeface="Roboto"/>
            </a:endParaRPr>
          </a:p>
        </p:txBody>
      </p:sp>
      <p:pic>
        <p:nvPicPr>
          <p:cNvPr id="1546" name="Google Shape;1546;p19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0" name="Shape 1550"/>
        <p:cNvGrpSpPr/>
        <p:nvPr/>
      </p:nvGrpSpPr>
      <p:grpSpPr>
        <a:xfrm>
          <a:off x="0" y="0"/>
          <a:ext cx="0" cy="0"/>
          <a:chOff x="0" y="0"/>
          <a:chExt cx="0" cy="0"/>
        </a:xfrm>
      </p:grpSpPr>
      <p:sp>
        <p:nvSpPr>
          <p:cNvPr id="1551" name="Google Shape;1551;p19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Dangling References</a:t>
            </a:r>
            <a:endParaRPr/>
          </a:p>
        </p:txBody>
      </p:sp>
      <p:sp>
        <p:nvSpPr>
          <p:cNvPr id="1552" name="Google Shape;1552;p197"/>
          <p:cNvSpPr txBox="1"/>
          <p:nvPr/>
        </p:nvSpPr>
        <p:spPr>
          <a:xfrm>
            <a:off x="235500" y="1380700"/>
            <a:ext cx="8336400" cy="3393900"/>
          </a:xfrm>
          <a:prstGeom prst="rect">
            <a:avLst/>
          </a:prstGeom>
          <a:solidFill>
            <a:srgbClr val="EAD1D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main</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reference_to_nothing = dangle();</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dangle</a:t>
            </a:r>
            <a:r>
              <a:rPr b="1" lang="en-GB" sz="2400">
                <a:solidFill>
                  <a:srgbClr val="6E6B5E"/>
                </a:solidFill>
                <a:latin typeface="Courier New"/>
                <a:ea typeface="Courier New"/>
                <a:cs typeface="Courier New"/>
                <a:sym typeface="Courier New"/>
              </a:rPr>
              <a:t>() -&gt; &amp;</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latin typeface="Courier New"/>
                <a:ea typeface="Courier New"/>
                <a:cs typeface="Courier New"/>
                <a:sym typeface="Courier New"/>
              </a:rPr>
              <a:t>);</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    &amp;s</a:t>
            </a:r>
            <a:endParaRPr b="1" sz="2400">
              <a:solidFill>
                <a:srgbClr val="6E6B5E"/>
              </a:solidFill>
              <a:latin typeface="Courier New"/>
              <a:ea typeface="Courier New"/>
              <a:cs typeface="Courier New"/>
              <a:sym typeface="Courier New"/>
            </a:endParaRPr>
          </a:p>
          <a:p>
            <a:pPr indent="0" lvl="0" marL="0" rtl="0" algn="l">
              <a:spcBef>
                <a:spcPts val="0"/>
              </a:spcBef>
              <a:spcAft>
                <a:spcPts val="0"/>
              </a:spcAft>
              <a:buClr>
                <a:srgbClr val="000000"/>
              </a:buClr>
              <a:buSzPts val="2800"/>
              <a:buFont typeface="Arial"/>
              <a:buNone/>
            </a:pPr>
            <a:r>
              <a:rPr b="1" lang="en-GB" sz="2400">
                <a:solidFill>
                  <a:srgbClr val="6E6B5E"/>
                </a:solidFill>
                <a:latin typeface="Courier New"/>
                <a:ea typeface="Courier New"/>
                <a:cs typeface="Courier New"/>
                <a:sym typeface="Courier New"/>
              </a:rPr>
              <a:t>}</a:t>
            </a:r>
            <a:endParaRPr b="1" sz="2400">
              <a:solidFill>
                <a:srgbClr val="B854D4"/>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B854D4"/>
              </a:solidFill>
              <a:latin typeface="Courier New"/>
              <a:ea typeface="Courier New"/>
              <a:cs typeface="Courier New"/>
              <a:sym typeface="Courier New"/>
            </a:endParaRPr>
          </a:p>
        </p:txBody>
      </p:sp>
      <p:sp>
        <p:nvSpPr>
          <p:cNvPr id="1553" name="Google Shape;1553;p197"/>
          <p:cNvSpPr txBox="1"/>
          <p:nvPr/>
        </p:nvSpPr>
        <p:spPr>
          <a:xfrm>
            <a:off x="6667500" y="2371725"/>
            <a:ext cx="17526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554" name="Google Shape;1554;p197"/>
          <p:cNvPicPr preferRelativeResize="0"/>
          <p:nvPr/>
        </p:nvPicPr>
        <p:blipFill rotWithShape="1">
          <a:blip r:embed="rId3">
            <a:alphaModFix/>
          </a:blip>
          <a:srcRect b="0" l="0" r="0" t="0"/>
          <a:stretch/>
        </p:blipFill>
        <p:spPr>
          <a:xfrm>
            <a:off x="6388575" y="2311125"/>
            <a:ext cx="2119951" cy="1426200"/>
          </a:xfrm>
          <a:prstGeom prst="rect">
            <a:avLst/>
          </a:prstGeom>
          <a:noFill/>
          <a:ln>
            <a:noFill/>
          </a:ln>
        </p:spPr>
      </p:pic>
      <p:pic>
        <p:nvPicPr>
          <p:cNvPr id="1555" name="Google Shape;1555;p19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sz="2400"/>
              <a:t>Note:</a:t>
            </a:r>
            <a:endParaRPr sz="2400"/>
          </a:p>
          <a:p>
            <a:pPr indent="0" lvl="0" marL="0" rtl="0" algn="l">
              <a:spcBef>
                <a:spcPts val="1600"/>
              </a:spcBef>
              <a:spcAft>
                <a:spcPts val="1600"/>
              </a:spcAft>
              <a:buNone/>
            </a:pPr>
            <a:r>
              <a:rPr lang="en-GB" sz="2400"/>
              <a:t>This will change the data type from string to integer.</a:t>
            </a:r>
            <a:endParaRPr sz="2400"/>
          </a:p>
        </p:txBody>
      </p:sp>
      <p:sp>
        <p:nvSpPr>
          <p:cNvPr id="212" name="Google Shape;212;p36"/>
          <p:cNvSpPr txBox="1"/>
          <p:nvPr>
            <p:ph type="title"/>
          </p:nvPr>
        </p:nvSpPr>
        <p:spPr>
          <a:xfrm>
            <a:off x="63625" y="509050"/>
            <a:ext cx="4374600" cy="10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3000">
                <a:solidFill>
                  <a:srgbClr val="000000"/>
                </a:solidFill>
              </a:rPr>
              <a:t>Example: </a:t>
            </a:r>
            <a:endParaRPr b="1" sz="3000">
              <a:solidFill>
                <a:srgbClr val="000000"/>
              </a:solidFill>
            </a:endParaRPr>
          </a:p>
          <a:p>
            <a:pPr indent="0" lvl="0" marL="0" rtl="0" algn="l">
              <a:spcBef>
                <a:spcPts val="0"/>
              </a:spcBef>
              <a:spcAft>
                <a:spcPts val="0"/>
              </a:spcAft>
              <a:buNone/>
            </a:pPr>
            <a:r>
              <a:rPr b="1" lang="en-GB" sz="3000">
                <a:solidFill>
                  <a:srgbClr val="000000"/>
                </a:solidFill>
              </a:rPr>
              <a:t>Changing data type by shadowing</a:t>
            </a:r>
            <a:endParaRPr b="1" sz="3000">
              <a:solidFill>
                <a:srgbClr val="000000"/>
              </a:solidFill>
            </a:endParaRPr>
          </a:p>
        </p:txBody>
      </p:sp>
      <p:sp>
        <p:nvSpPr>
          <p:cNvPr id="213" name="Google Shape;213;p36"/>
          <p:cNvSpPr txBox="1"/>
          <p:nvPr/>
        </p:nvSpPr>
        <p:spPr>
          <a:xfrm>
            <a:off x="382975" y="2042850"/>
            <a:ext cx="3735900" cy="1057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spaces = </a:t>
            </a:r>
            <a:r>
              <a:rPr lang="en-GB" sz="2400">
                <a:solidFill>
                  <a:srgbClr val="60AC39"/>
                </a:solidFill>
                <a:latin typeface="Calibri"/>
                <a:ea typeface="Calibri"/>
                <a:cs typeface="Calibri"/>
                <a:sym typeface="Calibri"/>
              </a:rPr>
              <a:t>"       "</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spaces = spaces.len();</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latin typeface="Calibri"/>
              <a:ea typeface="Calibri"/>
              <a:cs typeface="Calibri"/>
              <a:sym typeface="Calibri"/>
            </a:endParaRPr>
          </a:p>
        </p:txBody>
      </p:sp>
      <p:pic>
        <p:nvPicPr>
          <p:cNvPr id="214" name="Google Shape;214;p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19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Dangling References</a:t>
            </a:r>
            <a:endParaRPr/>
          </a:p>
        </p:txBody>
      </p:sp>
      <p:sp>
        <p:nvSpPr>
          <p:cNvPr id="1561" name="Google Shape;1561;p198"/>
          <p:cNvSpPr txBox="1"/>
          <p:nvPr/>
        </p:nvSpPr>
        <p:spPr>
          <a:xfrm>
            <a:off x="159300" y="1152100"/>
            <a:ext cx="8673000" cy="3767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error[E0106]: missing lifetime specifier</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--&gt; main.rs:5:16</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5 | fn dangle() -&gt; &amp;String {</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                ^ expected lifetime parameter</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 help: this function's return type contains a borrowed value, but there is</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no value for it to be borrowed from</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6E6B5E"/>
                </a:solidFill>
                <a:latin typeface="Courier New"/>
                <a:ea typeface="Courier New"/>
                <a:cs typeface="Courier New"/>
                <a:sym typeface="Courier New"/>
              </a:rPr>
              <a:t>  = help: consider giving it a 'static lifetime</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t/>
            </a:r>
            <a:endParaRPr b="1" sz="2000">
              <a:solidFill>
                <a:srgbClr val="6E6B5E"/>
              </a:solidFill>
              <a:latin typeface="Courier New"/>
              <a:ea typeface="Courier New"/>
              <a:cs typeface="Courier New"/>
              <a:sym typeface="Courier New"/>
            </a:endParaRPr>
          </a:p>
          <a:p>
            <a:pPr indent="0" lvl="0" marL="0" rtl="0" algn="l">
              <a:spcBef>
                <a:spcPts val="0"/>
              </a:spcBef>
              <a:spcAft>
                <a:spcPts val="0"/>
              </a:spcAft>
              <a:buNone/>
            </a:pPr>
            <a:r>
              <a:t/>
            </a:r>
            <a:endParaRPr b="1" sz="2000">
              <a:solidFill>
                <a:srgbClr val="6E6B5E"/>
              </a:solidFill>
              <a:latin typeface="Courier New"/>
              <a:ea typeface="Courier New"/>
              <a:cs typeface="Courier New"/>
              <a:sym typeface="Courier New"/>
            </a:endParaRPr>
          </a:p>
        </p:txBody>
      </p:sp>
      <p:sp>
        <p:nvSpPr>
          <p:cNvPr id="1562" name="Google Shape;1562;p198"/>
          <p:cNvSpPr txBox="1"/>
          <p:nvPr/>
        </p:nvSpPr>
        <p:spPr>
          <a:xfrm>
            <a:off x="7029450" y="1381125"/>
            <a:ext cx="1533600" cy="9810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1563" name="Google Shape;1563;p198"/>
          <p:cNvPicPr preferRelativeResize="0"/>
          <p:nvPr/>
        </p:nvPicPr>
        <p:blipFill rotWithShape="1">
          <a:blip r:embed="rId3">
            <a:alphaModFix/>
          </a:blip>
          <a:srcRect b="0" l="0" r="0" t="0"/>
          <a:stretch/>
        </p:blipFill>
        <p:spPr>
          <a:xfrm>
            <a:off x="6712350" y="1152100"/>
            <a:ext cx="2119951" cy="1426200"/>
          </a:xfrm>
          <a:prstGeom prst="rect">
            <a:avLst/>
          </a:prstGeom>
          <a:noFill/>
          <a:ln>
            <a:noFill/>
          </a:ln>
        </p:spPr>
      </p:pic>
      <p:pic>
        <p:nvPicPr>
          <p:cNvPr id="1564" name="Google Shape;1564;p19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8" name="Shape 1568"/>
        <p:cNvGrpSpPr/>
        <p:nvPr/>
      </p:nvGrpSpPr>
      <p:grpSpPr>
        <a:xfrm>
          <a:off x="0" y="0"/>
          <a:ext cx="0" cy="0"/>
          <a:chOff x="0" y="0"/>
          <a:chExt cx="0" cy="0"/>
        </a:xfrm>
      </p:grpSpPr>
      <p:sp>
        <p:nvSpPr>
          <p:cNvPr id="1569" name="Google Shape;1569;p199"/>
          <p:cNvSpPr txBox="1"/>
          <p:nvPr>
            <p:ph idx="4294967295" type="title"/>
          </p:nvPr>
        </p:nvSpPr>
        <p:spPr>
          <a:xfrm>
            <a:off x="159325" y="1641700"/>
            <a:ext cx="8673000" cy="2339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dangle</a:t>
            </a:r>
            <a:r>
              <a:rPr b="1" lang="en-GB" sz="2400">
                <a:solidFill>
                  <a:srgbClr val="6E6B5E"/>
                </a:solidFill>
                <a:highlight>
                  <a:srgbClr val="F1F1F1"/>
                </a:highlight>
                <a:latin typeface="Courier New"/>
                <a:ea typeface="Courier New"/>
                <a:cs typeface="Courier New"/>
                <a:sym typeface="Courier New"/>
              </a:rPr>
              <a:t>() -&gt; &amp;</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 {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&amp;s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endParaRPr b="1" sz="2400">
              <a:solidFill>
                <a:srgbClr val="B854D4"/>
              </a:solidFill>
              <a:latin typeface="Courier New"/>
              <a:ea typeface="Courier New"/>
              <a:cs typeface="Courier New"/>
              <a:sym typeface="Courier New"/>
            </a:endParaRPr>
          </a:p>
        </p:txBody>
      </p:sp>
      <p:sp>
        <p:nvSpPr>
          <p:cNvPr id="1570" name="Google Shape;1570;p199"/>
          <p:cNvSpPr/>
          <p:nvPr/>
        </p:nvSpPr>
        <p:spPr>
          <a:xfrm>
            <a:off x="1481725" y="3656775"/>
            <a:ext cx="6817500" cy="8256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Here, s goes out of scope, and is dropped. Its memory goes away. Danger!</a:t>
            </a:r>
            <a:endParaRPr b="0" i="0" sz="2400" u="none" cap="none" strike="noStrike">
              <a:highlight>
                <a:srgbClr val="F1F1F1"/>
              </a:highlight>
              <a:latin typeface="Courier New"/>
              <a:ea typeface="Courier New"/>
              <a:cs typeface="Courier New"/>
              <a:sym typeface="Courier New"/>
            </a:endParaRPr>
          </a:p>
        </p:txBody>
      </p:sp>
      <p:sp>
        <p:nvSpPr>
          <p:cNvPr id="1571" name="Google Shape;1571;p199"/>
          <p:cNvSpPr txBox="1"/>
          <p:nvPr>
            <p:ph idx="4294967295" type="title"/>
          </p:nvPr>
        </p:nvSpPr>
        <p:spPr>
          <a:xfrm>
            <a:off x="311725" y="348525"/>
            <a:ext cx="85206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b="1" lang="en-GB" sz="3600">
                <a:solidFill>
                  <a:srgbClr val="434343"/>
                </a:solidFill>
                <a:latin typeface="PT Sans Narrow"/>
                <a:ea typeface="PT Sans Narrow"/>
                <a:cs typeface="PT Sans Narrow"/>
                <a:sym typeface="PT Sans Narrow"/>
              </a:rPr>
              <a:t>Dangling References</a:t>
            </a:r>
            <a:endParaRPr b="1" sz="3600"/>
          </a:p>
          <a:p>
            <a:pPr indent="0" lvl="0" marL="0" rtl="0" algn="l">
              <a:lnSpc>
                <a:spcPct val="100000"/>
              </a:lnSpc>
              <a:spcBef>
                <a:spcPts val="0"/>
              </a:spcBef>
              <a:spcAft>
                <a:spcPts val="0"/>
              </a:spcAft>
              <a:buSzPts val="2800"/>
              <a:buNone/>
            </a:pPr>
            <a:r>
              <a:t/>
            </a:r>
            <a:endParaRPr b="1" sz="3600"/>
          </a:p>
        </p:txBody>
      </p:sp>
      <p:sp>
        <p:nvSpPr>
          <p:cNvPr id="1572" name="Google Shape;1572;p199"/>
          <p:cNvSpPr/>
          <p:nvPr/>
        </p:nvSpPr>
        <p:spPr>
          <a:xfrm>
            <a:off x="3411800" y="1198300"/>
            <a:ext cx="5641800" cy="42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dangle returns a </a:t>
            </a:r>
            <a:r>
              <a:rPr b="1" i="0" lang="en-GB" sz="2400" u="sng" cap="none" strike="noStrike">
                <a:latin typeface="Roboto"/>
                <a:ea typeface="Roboto"/>
                <a:cs typeface="Roboto"/>
                <a:sym typeface="Roboto"/>
              </a:rPr>
              <a:t>reference</a:t>
            </a:r>
            <a:r>
              <a:rPr b="0" i="0" lang="en-GB" sz="2400" u="none" cap="none" strike="noStrike">
                <a:latin typeface="Roboto"/>
                <a:ea typeface="Roboto"/>
                <a:cs typeface="Roboto"/>
                <a:sym typeface="Roboto"/>
              </a:rPr>
              <a:t> to a String</a:t>
            </a:r>
            <a:endParaRPr b="0" i="0" sz="2400" u="none" cap="none" strike="noStrike">
              <a:latin typeface="Roboto"/>
              <a:ea typeface="Roboto"/>
              <a:cs typeface="Roboto"/>
              <a:sym typeface="Roboto"/>
            </a:endParaRPr>
          </a:p>
        </p:txBody>
      </p:sp>
      <p:sp>
        <p:nvSpPr>
          <p:cNvPr id="1573" name="Google Shape;1573;p199"/>
          <p:cNvSpPr/>
          <p:nvPr/>
        </p:nvSpPr>
        <p:spPr>
          <a:xfrm>
            <a:off x="6484725" y="2549650"/>
            <a:ext cx="2478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99"/>
          <p:cNvSpPr/>
          <p:nvPr/>
        </p:nvSpPr>
        <p:spPr>
          <a:xfrm>
            <a:off x="2369100" y="3220200"/>
            <a:ext cx="5230800" cy="42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we return a </a:t>
            </a:r>
            <a:r>
              <a:rPr b="1" i="0" lang="en-GB" sz="2400" u="sng" cap="none" strike="noStrike">
                <a:latin typeface="Roboto"/>
                <a:ea typeface="Roboto"/>
                <a:cs typeface="Roboto"/>
                <a:sym typeface="Roboto"/>
              </a:rPr>
              <a:t>reference</a:t>
            </a:r>
            <a:r>
              <a:rPr b="0" i="0" lang="en-GB" sz="2400" u="none" cap="none" strike="noStrike">
                <a:latin typeface="Roboto"/>
                <a:ea typeface="Roboto"/>
                <a:cs typeface="Roboto"/>
                <a:sym typeface="Roboto"/>
              </a:rPr>
              <a:t> to the String, s</a:t>
            </a:r>
            <a:endParaRPr b="0" i="0" sz="2400" u="none" cap="none" strike="noStrike">
              <a:latin typeface="Roboto"/>
              <a:ea typeface="Roboto"/>
              <a:cs typeface="Roboto"/>
              <a:sym typeface="Roboto"/>
            </a:endParaRPr>
          </a:p>
        </p:txBody>
      </p:sp>
      <p:sp>
        <p:nvSpPr>
          <p:cNvPr id="1575" name="Google Shape;1575;p199"/>
          <p:cNvSpPr/>
          <p:nvPr/>
        </p:nvSpPr>
        <p:spPr>
          <a:xfrm rot="-5400000">
            <a:off x="3863275" y="1640575"/>
            <a:ext cx="199800" cy="151200"/>
          </a:xfrm>
          <a:prstGeom prst="leftArrow">
            <a:avLst>
              <a:gd fmla="val 50000"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99"/>
          <p:cNvSpPr/>
          <p:nvPr/>
        </p:nvSpPr>
        <p:spPr>
          <a:xfrm>
            <a:off x="6732525" y="2434300"/>
            <a:ext cx="2430600" cy="422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latin typeface="Roboto"/>
                <a:ea typeface="Roboto"/>
                <a:cs typeface="Roboto"/>
                <a:sym typeface="Roboto"/>
              </a:rPr>
              <a:t>s is a new String</a:t>
            </a:r>
            <a:endParaRPr b="0" i="0" sz="2400" u="none" cap="none" strike="noStrike">
              <a:latin typeface="Roboto"/>
              <a:ea typeface="Roboto"/>
              <a:cs typeface="Roboto"/>
              <a:sym typeface="Roboto"/>
            </a:endParaRPr>
          </a:p>
        </p:txBody>
      </p:sp>
      <p:sp>
        <p:nvSpPr>
          <p:cNvPr id="1577" name="Google Shape;1577;p199"/>
          <p:cNvSpPr/>
          <p:nvPr/>
        </p:nvSpPr>
        <p:spPr>
          <a:xfrm>
            <a:off x="1373825" y="3335550"/>
            <a:ext cx="9954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99"/>
          <p:cNvSpPr/>
          <p:nvPr/>
        </p:nvSpPr>
        <p:spPr>
          <a:xfrm>
            <a:off x="535625" y="3640350"/>
            <a:ext cx="995400" cy="191700"/>
          </a:xfrm>
          <a:prstGeom prst="leftArrow">
            <a:avLst>
              <a:gd fmla="val 27173" name="adj1"/>
              <a:gd fmla="val 50000"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9" name="Google Shape;1579;p1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1"/>
                                        <p:tgtEl>
                                          <p:spTgt spid="1572"/>
                                        </p:tgtEl>
                                      </p:cBhvr>
                                    </p:animEffect>
                                  </p:childTnLst>
                                </p:cTn>
                              </p:par>
                              <p:par>
                                <p:cTn fill="hold" nodeType="with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1"/>
                                        <p:tgtEl>
                                          <p:spTgt spid="1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572"/>
                                        </p:tgtEl>
                                        <p:attrNameLst>
                                          <p:attrName>ppt_x</p:attrName>
                                        </p:attrNameLst>
                                      </p:cBhvr>
                                      <p:tavLst>
                                        <p:tav fmla="" tm="0">
                                          <p:val>
                                            <p:strVal val="#ppt_x"/>
                                          </p:val>
                                        </p:tav>
                                        <p:tav fmla="" tm="100000">
                                          <p:val>
                                            <p:strVal val="#ppt_x-1"/>
                                          </p:val>
                                        </p:tav>
                                      </p:tavLst>
                                    </p:anim>
                                    <p:set>
                                      <p:cBhvr>
                                        <p:cTn dur="1" fill="hold">
                                          <p:stCondLst>
                                            <p:cond delay="1"/>
                                          </p:stCondLst>
                                        </p:cTn>
                                        <p:tgtEl>
                                          <p:spTgt spid="157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575"/>
                                        </p:tgtEl>
                                        <p:attrNameLst>
                                          <p:attrName>ppt_x</p:attrName>
                                        </p:attrNameLst>
                                      </p:cBhvr>
                                      <p:tavLst>
                                        <p:tav fmla="" tm="0">
                                          <p:val>
                                            <p:strVal val="#ppt_x"/>
                                          </p:val>
                                        </p:tav>
                                        <p:tav fmla="" tm="100000">
                                          <p:val>
                                            <p:strVal val="#ppt_x-1"/>
                                          </p:val>
                                        </p:tav>
                                      </p:tavLst>
                                    </p:anim>
                                    <p:set>
                                      <p:cBhvr>
                                        <p:cTn dur="1" fill="hold">
                                          <p:stCondLst>
                                            <p:cond delay="1"/>
                                          </p:stCondLst>
                                        </p:cTn>
                                        <p:tgtEl>
                                          <p:spTgt spid="157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1"/>
                                        <p:tgtEl>
                                          <p:spTgt spid="1573"/>
                                        </p:tgtEl>
                                      </p:cBhvr>
                                    </p:animEffect>
                                  </p:childTnLst>
                                </p:cTn>
                              </p:par>
                              <p:par>
                                <p:cTn fill="hold" nodeType="with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1"/>
                                        <p:tgtEl>
                                          <p:spTgt spid="15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573"/>
                                        </p:tgtEl>
                                        <p:attrNameLst>
                                          <p:attrName>ppt_x</p:attrName>
                                        </p:attrNameLst>
                                      </p:cBhvr>
                                      <p:tavLst>
                                        <p:tav fmla="" tm="0">
                                          <p:val>
                                            <p:strVal val="#ppt_x"/>
                                          </p:val>
                                        </p:tav>
                                        <p:tav fmla="" tm="100000">
                                          <p:val>
                                            <p:strVal val="#ppt_x-1"/>
                                          </p:val>
                                        </p:tav>
                                      </p:tavLst>
                                    </p:anim>
                                    <p:set>
                                      <p:cBhvr>
                                        <p:cTn dur="1" fill="hold">
                                          <p:stCondLst>
                                            <p:cond delay="1"/>
                                          </p:stCondLst>
                                        </p:cTn>
                                        <p:tgtEl>
                                          <p:spTgt spid="1573"/>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576"/>
                                        </p:tgtEl>
                                        <p:attrNameLst>
                                          <p:attrName>ppt_x</p:attrName>
                                        </p:attrNameLst>
                                      </p:cBhvr>
                                      <p:tavLst>
                                        <p:tav fmla="" tm="0">
                                          <p:val>
                                            <p:strVal val="#ppt_x"/>
                                          </p:val>
                                        </p:tav>
                                        <p:tav fmla="" tm="100000">
                                          <p:val>
                                            <p:strVal val="#ppt_x-1"/>
                                          </p:val>
                                        </p:tav>
                                      </p:tavLst>
                                    </p:anim>
                                    <p:set>
                                      <p:cBhvr>
                                        <p:cTn dur="1" fill="hold">
                                          <p:stCondLst>
                                            <p:cond delay="1"/>
                                          </p:stCondLst>
                                        </p:cTn>
                                        <p:tgtEl>
                                          <p:spTgt spid="157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77"/>
                                        </p:tgtEl>
                                        <p:attrNameLst>
                                          <p:attrName>style.visibility</p:attrName>
                                        </p:attrNameLst>
                                      </p:cBhvr>
                                      <p:to>
                                        <p:strVal val="visible"/>
                                      </p:to>
                                    </p:set>
                                    <p:animEffect filter="fade" transition="in">
                                      <p:cBhvr>
                                        <p:cTn dur="1"/>
                                        <p:tgtEl>
                                          <p:spTgt spid="1577"/>
                                        </p:tgtEl>
                                      </p:cBhvr>
                                    </p:animEffect>
                                  </p:childTnLst>
                                </p:cTn>
                              </p:par>
                              <p:par>
                                <p:cTn fill="hold" nodeType="withEffect" presetClass="entr" presetID="10" presetSubtype="0">
                                  <p:stCondLst>
                                    <p:cond delay="0"/>
                                  </p:stCondLst>
                                  <p:childTnLst>
                                    <p:set>
                                      <p:cBhvr>
                                        <p:cTn dur="1" fill="hold">
                                          <p:stCondLst>
                                            <p:cond delay="0"/>
                                          </p:stCondLst>
                                        </p:cTn>
                                        <p:tgtEl>
                                          <p:spTgt spid="1574"/>
                                        </p:tgtEl>
                                        <p:attrNameLst>
                                          <p:attrName>style.visibility</p:attrName>
                                        </p:attrNameLst>
                                      </p:cBhvr>
                                      <p:to>
                                        <p:strVal val="visible"/>
                                      </p:to>
                                    </p:set>
                                    <p:animEffect filter="fade" transition="in">
                                      <p:cBhvr>
                                        <p:cTn dur="1"/>
                                        <p:tgtEl>
                                          <p:spTgt spid="1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574"/>
                                        </p:tgtEl>
                                        <p:attrNameLst>
                                          <p:attrName>ppt_x</p:attrName>
                                        </p:attrNameLst>
                                      </p:cBhvr>
                                      <p:tavLst>
                                        <p:tav fmla="" tm="0">
                                          <p:val>
                                            <p:strVal val="#ppt_x"/>
                                          </p:val>
                                        </p:tav>
                                        <p:tav fmla="" tm="100000">
                                          <p:val>
                                            <p:strVal val="#ppt_x-1"/>
                                          </p:val>
                                        </p:tav>
                                      </p:tavLst>
                                    </p:anim>
                                    <p:set>
                                      <p:cBhvr>
                                        <p:cTn dur="1" fill="hold">
                                          <p:stCondLst>
                                            <p:cond delay="1"/>
                                          </p:stCondLst>
                                        </p:cTn>
                                        <p:tgtEl>
                                          <p:spTgt spid="1574"/>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577"/>
                                        </p:tgtEl>
                                        <p:attrNameLst>
                                          <p:attrName>ppt_x</p:attrName>
                                        </p:attrNameLst>
                                      </p:cBhvr>
                                      <p:tavLst>
                                        <p:tav fmla="" tm="0">
                                          <p:val>
                                            <p:strVal val="#ppt_x"/>
                                          </p:val>
                                        </p:tav>
                                        <p:tav fmla="" tm="100000">
                                          <p:val>
                                            <p:strVal val="#ppt_x-1"/>
                                          </p:val>
                                        </p:tav>
                                      </p:tavLst>
                                    </p:anim>
                                    <p:set>
                                      <p:cBhvr>
                                        <p:cTn dur="1" fill="hold">
                                          <p:stCondLst>
                                            <p:cond delay="1"/>
                                          </p:stCondLst>
                                        </p:cTn>
                                        <p:tgtEl>
                                          <p:spTgt spid="15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1"/>
                                        <p:tgtEl>
                                          <p:spTgt spid="1570"/>
                                        </p:tgtEl>
                                      </p:cBhvr>
                                    </p:animEffect>
                                  </p:childTnLst>
                                </p:cTn>
                              </p:par>
                              <p:par>
                                <p:cTn fill="hold" nodeType="withEffect" presetClass="entr" presetID="10" presetSubtype="0">
                                  <p:stCondLst>
                                    <p:cond delay="0"/>
                                  </p:stCondLst>
                                  <p:childTnLst>
                                    <p:set>
                                      <p:cBhvr>
                                        <p:cTn dur="1" fill="hold">
                                          <p:stCondLst>
                                            <p:cond delay="0"/>
                                          </p:stCondLst>
                                        </p:cTn>
                                        <p:tgtEl>
                                          <p:spTgt spid="1578"/>
                                        </p:tgtEl>
                                        <p:attrNameLst>
                                          <p:attrName>style.visibility</p:attrName>
                                        </p:attrNameLst>
                                      </p:cBhvr>
                                      <p:to>
                                        <p:strVal val="visible"/>
                                      </p:to>
                                    </p:set>
                                    <p:animEffect filter="fade" transition="in">
                                      <p:cBhvr>
                                        <p:cTn dur="1"/>
                                        <p:tgtEl>
                                          <p:spTgt spid="15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
                                        <p:tgtEl>
                                          <p:spTgt spid="1570"/>
                                        </p:tgtEl>
                                        <p:attrNameLst>
                                          <p:attrName>ppt_x</p:attrName>
                                        </p:attrNameLst>
                                      </p:cBhvr>
                                      <p:tavLst>
                                        <p:tav fmla="" tm="0">
                                          <p:val>
                                            <p:strVal val="#ppt_x"/>
                                          </p:val>
                                        </p:tav>
                                        <p:tav fmla="" tm="100000">
                                          <p:val>
                                            <p:strVal val="#ppt_x-1"/>
                                          </p:val>
                                        </p:tav>
                                      </p:tavLst>
                                    </p:anim>
                                    <p:set>
                                      <p:cBhvr>
                                        <p:cTn dur="1" fill="hold">
                                          <p:stCondLst>
                                            <p:cond delay="1"/>
                                          </p:stCondLst>
                                        </p:cTn>
                                        <p:tgtEl>
                                          <p:spTgt spid="1570"/>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
                                        <p:tgtEl>
                                          <p:spTgt spid="1578"/>
                                        </p:tgtEl>
                                        <p:attrNameLst>
                                          <p:attrName>ppt_x</p:attrName>
                                        </p:attrNameLst>
                                      </p:cBhvr>
                                      <p:tavLst>
                                        <p:tav fmla="" tm="0">
                                          <p:val>
                                            <p:strVal val="#ppt_x"/>
                                          </p:val>
                                        </p:tav>
                                        <p:tav fmla="" tm="100000">
                                          <p:val>
                                            <p:strVal val="#ppt_x-1"/>
                                          </p:val>
                                        </p:tav>
                                      </p:tavLst>
                                    </p:anim>
                                    <p:set>
                                      <p:cBhvr>
                                        <p:cTn dur="1" fill="hold">
                                          <p:stCondLst>
                                            <p:cond delay="1"/>
                                          </p:stCondLst>
                                        </p:cTn>
                                        <p:tgtEl>
                                          <p:spTgt spid="157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3" name="Shape 1583"/>
        <p:cNvGrpSpPr/>
        <p:nvPr/>
      </p:nvGrpSpPr>
      <p:grpSpPr>
        <a:xfrm>
          <a:off x="0" y="0"/>
          <a:ext cx="0" cy="0"/>
          <a:chOff x="0" y="0"/>
          <a:chExt cx="0" cy="0"/>
        </a:xfrm>
      </p:grpSpPr>
      <p:sp>
        <p:nvSpPr>
          <p:cNvPr id="1584" name="Google Shape;1584;p200"/>
          <p:cNvSpPr txBox="1"/>
          <p:nvPr>
            <p:ph idx="4294967295" type="title"/>
          </p:nvPr>
        </p:nvSpPr>
        <p:spPr>
          <a:xfrm>
            <a:off x="159325" y="1641700"/>
            <a:ext cx="8673000" cy="23394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GB" sz="2400">
                <a:solidFill>
                  <a:srgbClr val="B854D4"/>
                </a:solidFill>
                <a:latin typeface="Courier New"/>
                <a:ea typeface="Courier New"/>
                <a:cs typeface="Courier New"/>
                <a:sym typeface="Courier New"/>
              </a:rPr>
              <a:t>fn</a:t>
            </a:r>
            <a:r>
              <a:rPr b="1" lang="en-GB" sz="2400">
                <a:solidFill>
                  <a:srgbClr val="6E6B5E"/>
                </a:solidFill>
                <a:latin typeface="Courier New"/>
                <a:ea typeface="Courier New"/>
                <a:cs typeface="Courier New"/>
                <a:sym typeface="Courier New"/>
              </a:rPr>
              <a:t> </a:t>
            </a:r>
            <a:r>
              <a:rPr b="1" lang="en-GB" sz="2400">
                <a:solidFill>
                  <a:srgbClr val="6684E1"/>
                </a:solidFill>
                <a:latin typeface="Courier New"/>
                <a:ea typeface="Courier New"/>
                <a:cs typeface="Courier New"/>
                <a:sym typeface="Courier New"/>
              </a:rPr>
              <a:t>dangle</a:t>
            </a:r>
            <a:r>
              <a:rPr b="1" lang="en-GB" sz="2400">
                <a:solidFill>
                  <a:srgbClr val="6E6B5E"/>
                </a:solidFill>
                <a:highlight>
                  <a:srgbClr val="F1F1F1"/>
                </a:highlight>
                <a:latin typeface="Courier New"/>
                <a:ea typeface="Courier New"/>
                <a:cs typeface="Courier New"/>
                <a:sym typeface="Courier New"/>
              </a:rPr>
              <a:t>() -&gt;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 {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r>
              <a:rPr b="1" lang="en-GB" sz="2400">
                <a:solidFill>
                  <a:srgbClr val="B854D4"/>
                </a:solidFill>
                <a:latin typeface="Courier New"/>
                <a:ea typeface="Courier New"/>
                <a:cs typeface="Courier New"/>
                <a:sym typeface="Courier New"/>
              </a:rPr>
              <a:t>let</a:t>
            </a:r>
            <a:r>
              <a:rPr b="1" lang="en-GB" sz="2400">
                <a:solidFill>
                  <a:srgbClr val="6E6B5E"/>
                </a:solidFill>
                <a:highlight>
                  <a:srgbClr val="F1F1F1"/>
                </a:highlight>
                <a:latin typeface="Courier New"/>
                <a:ea typeface="Courier New"/>
                <a:cs typeface="Courier New"/>
                <a:sym typeface="Courier New"/>
              </a:rPr>
              <a:t> s = </a:t>
            </a:r>
            <a:r>
              <a:rPr b="1" lang="en-GB" sz="2400">
                <a:solidFill>
                  <a:srgbClr val="B65611"/>
                </a:solidFill>
                <a:latin typeface="Courier New"/>
                <a:ea typeface="Courier New"/>
                <a:cs typeface="Courier New"/>
                <a:sym typeface="Courier New"/>
              </a:rPr>
              <a:t>String</a:t>
            </a:r>
            <a:r>
              <a:rPr b="1" lang="en-GB" sz="2400">
                <a:solidFill>
                  <a:srgbClr val="6E6B5E"/>
                </a:solidFill>
                <a:highlight>
                  <a:srgbClr val="F1F1F1"/>
                </a:highlight>
                <a:latin typeface="Courier New"/>
                <a:ea typeface="Courier New"/>
                <a:cs typeface="Courier New"/>
                <a:sym typeface="Courier New"/>
              </a:rPr>
              <a:t>::from(</a:t>
            </a:r>
            <a:r>
              <a:rPr b="1" lang="en-GB" sz="2400">
                <a:solidFill>
                  <a:srgbClr val="60AC39"/>
                </a:solidFill>
                <a:latin typeface="Courier New"/>
                <a:ea typeface="Courier New"/>
                <a:cs typeface="Courier New"/>
                <a:sym typeface="Courier New"/>
              </a:rPr>
              <a:t>"hello"</a:t>
            </a:r>
            <a:r>
              <a:rPr b="1" lang="en-GB" sz="2400">
                <a:solidFill>
                  <a:srgbClr val="6E6B5E"/>
                </a:solidFill>
                <a:highlight>
                  <a:srgbClr val="F1F1F1"/>
                </a:highlight>
                <a:latin typeface="Courier New"/>
                <a:ea typeface="Courier New"/>
                <a:cs typeface="Courier New"/>
                <a:sym typeface="Courier New"/>
              </a:rPr>
              <a:t>);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s </a:t>
            </a:r>
            <a:endParaRPr b="1" sz="2400">
              <a:solidFill>
                <a:srgbClr val="6E6B5E"/>
              </a:solidFill>
              <a:highlight>
                <a:srgbClr val="F1F1F1"/>
              </a:highlight>
              <a:latin typeface="Courier New"/>
              <a:ea typeface="Courier New"/>
              <a:cs typeface="Courier New"/>
              <a:sym typeface="Courier New"/>
            </a:endParaRPr>
          </a:p>
          <a:p>
            <a:pPr indent="0" lvl="0" marL="0" rtl="0" algn="l">
              <a:lnSpc>
                <a:spcPct val="100000"/>
              </a:lnSpc>
              <a:spcBef>
                <a:spcPts val="0"/>
              </a:spcBef>
              <a:spcAft>
                <a:spcPts val="0"/>
              </a:spcAft>
              <a:buSzPts val="2800"/>
              <a:buNone/>
            </a:pPr>
            <a:r>
              <a:rPr b="1" lang="en-GB" sz="2400">
                <a:solidFill>
                  <a:srgbClr val="6E6B5E"/>
                </a:solidFill>
                <a:highlight>
                  <a:srgbClr val="F1F1F1"/>
                </a:highlight>
                <a:latin typeface="Courier New"/>
                <a:ea typeface="Courier New"/>
                <a:cs typeface="Courier New"/>
                <a:sym typeface="Courier New"/>
              </a:rPr>
              <a:t>} </a:t>
            </a:r>
            <a:endParaRPr b="1" sz="2400">
              <a:solidFill>
                <a:srgbClr val="B854D4"/>
              </a:solidFill>
              <a:latin typeface="Courier New"/>
              <a:ea typeface="Courier New"/>
              <a:cs typeface="Courier New"/>
              <a:sym typeface="Courier New"/>
            </a:endParaRPr>
          </a:p>
        </p:txBody>
      </p:sp>
      <p:sp>
        <p:nvSpPr>
          <p:cNvPr id="1585" name="Google Shape;1585;p200"/>
          <p:cNvSpPr txBox="1"/>
          <p:nvPr>
            <p:ph idx="4294967295"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b="1" lang="en-GB" sz="3600">
                <a:solidFill>
                  <a:srgbClr val="434343"/>
                </a:solidFill>
                <a:latin typeface="PT Sans Narrow"/>
                <a:ea typeface="PT Sans Narrow"/>
                <a:cs typeface="PT Sans Narrow"/>
                <a:sym typeface="PT Sans Narrow"/>
              </a:rPr>
              <a:t>Dangling References</a:t>
            </a:r>
            <a:endParaRPr b="1" sz="3600"/>
          </a:p>
          <a:p>
            <a:pPr indent="0" lvl="0" marL="0" rtl="0" algn="l">
              <a:lnSpc>
                <a:spcPct val="100000"/>
              </a:lnSpc>
              <a:spcBef>
                <a:spcPts val="0"/>
              </a:spcBef>
              <a:spcAft>
                <a:spcPts val="0"/>
              </a:spcAft>
              <a:buSzPts val="2800"/>
              <a:buNone/>
            </a:pPr>
            <a:r>
              <a:t/>
            </a:r>
            <a:endParaRPr b="1" sz="3600"/>
          </a:p>
        </p:txBody>
      </p:sp>
      <p:sp>
        <p:nvSpPr>
          <p:cNvPr id="1586" name="Google Shape;1586;p200"/>
          <p:cNvSpPr/>
          <p:nvPr/>
        </p:nvSpPr>
        <p:spPr>
          <a:xfrm>
            <a:off x="737075" y="3053875"/>
            <a:ext cx="798900" cy="6867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00"/>
          <p:cNvSpPr/>
          <p:nvPr/>
        </p:nvSpPr>
        <p:spPr>
          <a:xfrm>
            <a:off x="2845725" y="1641700"/>
            <a:ext cx="1439100" cy="686700"/>
          </a:xfrm>
          <a:prstGeom prst="ellipse">
            <a:avLst/>
          </a:prstGeom>
          <a:no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8" name="Google Shape;1588;p20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1000"/>
                                        <p:tgtEl>
                                          <p:spTgt spid="1587"/>
                                        </p:tgtEl>
                                      </p:cBhvr>
                                    </p:animEffect>
                                  </p:childTnLst>
                                </p:cTn>
                              </p:par>
                              <p:par>
                                <p:cTn fill="hold" nodeType="with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1000"/>
                                        <p:tgtEl>
                                          <p:spTgt spid="1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2" name="Shape 1592"/>
        <p:cNvGrpSpPr/>
        <p:nvPr/>
      </p:nvGrpSpPr>
      <p:grpSpPr>
        <a:xfrm>
          <a:off x="0" y="0"/>
          <a:ext cx="0" cy="0"/>
          <a:chOff x="0" y="0"/>
          <a:chExt cx="0" cy="0"/>
        </a:xfrm>
      </p:grpSpPr>
      <p:sp>
        <p:nvSpPr>
          <p:cNvPr id="1593" name="Google Shape;1593;p201"/>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2800"/>
              <a:buNone/>
            </a:pPr>
            <a:r>
              <a:rPr lang="en-GB"/>
              <a:t>Rules of</a:t>
            </a:r>
            <a:endParaRPr/>
          </a:p>
          <a:p>
            <a:pPr indent="0" lvl="0" marL="0" marR="0" rtl="0" algn="ctr">
              <a:lnSpc>
                <a:spcPct val="100000"/>
              </a:lnSpc>
              <a:spcBef>
                <a:spcPts val="0"/>
              </a:spcBef>
              <a:spcAft>
                <a:spcPts val="0"/>
              </a:spcAft>
              <a:buSzPts val="2800"/>
              <a:buNone/>
            </a:pPr>
            <a:r>
              <a:rPr lang="en-GB"/>
              <a:t>References</a:t>
            </a:r>
            <a:endParaRPr/>
          </a:p>
        </p:txBody>
      </p:sp>
      <p:cxnSp>
        <p:nvCxnSpPr>
          <p:cNvPr id="1594" name="Google Shape;1594;p201"/>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sp>
        <p:nvSpPr>
          <p:cNvPr id="1595" name="Google Shape;1595;p201"/>
          <p:cNvSpPr txBox="1"/>
          <p:nvPr>
            <p:ph idx="2" type="body"/>
          </p:nvPr>
        </p:nvSpPr>
        <p:spPr>
          <a:xfrm rot="-225">
            <a:off x="4547100" y="571747"/>
            <a:ext cx="4587300" cy="36951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sz="2400">
              <a:latin typeface="Roboto"/>
              <a:ea typeface="Roboto"/>
              <a:cs typeface="Roboto"/>
              <a:sym typeface="Roboto"/>
            </a:endParaRPr>
          </a:p>
          <a:p>
            <a:pPr indent="-381000" lvl="0" marL="457200" rtl="0" algn="l">
              <a:spcBef>
                <a:spcPts val="1600"/>
              </a:spcBef>
              <a:spcAft>
                <a:spcPts val="0"/>
              </a:spcAft>
              <a:buClr>
                <a:schemeClr val="lt1"/>
              </a:buClr>
              <a:buSzPts val="2400"/>
              <a:buFont typeface="Roboto"/>
              <a:buChar char="●"/>
            </a:pPr>
            <a:r>
              <a:rPr lang="en-GB" sz="2400">
                <a:latin typeface="Roboto"/>
                <a:ea typeface="Roboto"/>
                <a:cs typeface="Roboto"/>
                <a:sym typeface="Roboto"/>
              </a:rPr>
              <a:t>There can either be one mutable reference or any number of immutable references.</a:t>
            </a:r>
            <a:endParaRPr sz="2400">
              <a:latin typeface="Roboto"/>
              <a:ea typeface="Roboto"/>
              <a:cs typeface="Roboto"/>
              <a:sym typeface="Roboto"/>
            </a:endParaRPr>
          </a:p>
          <a:p>
            <a:pPr indent="0" lvl="0" marL="457200" rtl="0" algn="l">
              <a:spcBef>
                <a:spcPts val="1600"/>
              </a:spcBef>
              <a:spcAft>
                <a:spcPts val="0"/>
              </a:spcAft>
              <a:buClr>
                <a:srgbClr val="000000"/>
              </a:buClr>
              <a:buSzPts val="1300"/>
              <a:buFont typeface="Arial"/>
              <a:buNone/>
            </a:pPr>
            <a:r>
              <a:t/>
            </a:r>
            <a:endParaRPr sz="2400">
              <a:latin typeface="Roboto"/>
              <a:ea typeface="Roboto"/>
              <a:cs typeface="Roboto"/>
              <a:sym typeface="Roboto"/>
            </a:endParaRPr>
          </a:p>
          <a:p>
            <a:pPr indent="-381000" lvl="0" marL="457200" rtl="0" algn="l">
              <a:lnSpc>
                <a:spcPct val="200000"/>
              </a:lnSpc>
              <a:spcBef>
                <a:spcPts val="1600"/>
              </a:spcBef>
              <a:spcAft>
                <a:spcPts val="1600"/>
              </a:spcAft>
              <a:buClr>
                <a:schemeClr val="lt1"/>
              </a:buClr>
              <a:buSzPts val="2400"/>
              <a:buFont typeface="Roboto"/>
              <a:buChar char="●"/>
            </a:pPr>
            <a:r>
              <a:rPr lang="en-GB" sz="2400">
                <a:latin typeface="Roboto"/>
                <a:ea typeface="Roboto"/>
                <a:cs typeface="Roboto"/>
                <a:sym typeface="Roboto"/>
              </a:rPr>
              <a:t>References must always be valid.</a:t>
            </a:r>
            <a:endParaRPr sz="2400">
              <a:latin typeface="Roboto"/>
              <a:ea typeface="Roboto"/>
              <a:cs typeface="Roboto"/>
              <a:sym typeface="Roboto"/>
            </a:endParaRPr>
          </a:p>
        </p:txBody>
      </p:sp>
      <p:pic>
        <p:nvPicPr>
          <p:cNvPr id="1596" name="Google Shape;1596;p20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202"/>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Summary</a:t>
            </a:r>
            <a:endParaRPr/>
          </a:p>
          <a:p>
            <a:pPr indent="0" lvl="0" marL="0" rtl="0" algn="l">
              <a:lnSpc>
                <a:spcPct val="100000"/>
              </a:lnSpc>
              <a:spcBef>
                <a:spcPts val="0"/>
              </a:spcBef>
              <a:spcAft>
                <a:spcPts val="0"/>
              </a:spcAft>
              <a:buSzPts val="3600"/>
              <a:buNone/>
            </a:pPr>
            <a:r>
              <a:t/>
            </a:r>
            <a:endParaRPr/>
          </a:p>
        </p:txBody>
      </p:sp>
      <p:sp>
        <p:nvSpPr>
          <p:cNvPr id="1602" name="Google Shape;1602;p202"/>
          <p:cNvSpPr txBox="1"/>
          <p:nvPr>
            <p:ph idx="1" type="body"/>
          </p:nvPr>
        </p:nvSpPr>
        <p:spPr>
          <a:xfrm>
            <a:off x="452400" y="1208075"/>
            <a:ext cx="8379900" cy="36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600">
              <a:solidFill>
                <a:srgbClr val="1B8F8B"/>
              </a:solidFill>
            </a:endParaRPr>
          </a:p>
          <a:p>
            <a:pPr indent="-381000" lvl="0" marL="457200" rtl="0" algn="l">
              <a:spcBef>
                <a:spcPts val="1600"/>
              </a:spcBef>
              <a:spcAft>
                <a:spcPts val="0"/>
              </a:spcAft>
              <a:buClr>
                <a:srgbClr val="1B8F8B"/>
              </a:buClr>
              <a:buSzPts val="2400"/>
              <a:buFont typeface="Open Sans"/>
              <a:buChar char="●"/>
            </a:pPr>
            <a:r>
              <a:rPr lang="en-GB" sz="2400">
                <a:solidFill>
                  <a:srgbClr val="1B8F8B"/>
                </a:solidFill>
              </a:rPr>
              <a:t>Ownership and borrowing ensure memory safety at compile time.</a:t>
            </a:r>
            <a:endParaRPr sz="2400">
              <a:solidFill>
                <a:srgbClr val="1B8F8B"/>
              </a:solidFill>
            </a:endParaRPr>
          </a:p>
          <a:p>
            <a:pPr indent="0" lvl="0" marL="0" rtl="0" algn="l">
              <a:spcBef>
                <a:spcPts val="1600"/>
              </a:spcBef>
              <a:spcAft>
                <a:spcPts val="0"/>
              </a:spcAft>
              <a:buNone/>
            </a:pPr>
            <a:r>
              <a:rPr lang="en-GB" sz="2400">
                <a:solidFill>
                  <a:srgbClr val="1B8F8B"/>
                </a:solidFill>
              </a:rPr>
              <a:t> </a:t>
            </a:r>
            <a:endParaRPr sz="2400">
              <a:solidFill>
                <a:srgbClr val="1B8F8B"/>
              </a:solidFill>
            </a:endParaRPr>
          </a:p>
          <a:p>
            <a:pPr indent="-381000" lvl="0" marL="457200" rtl="0" algn="l">
              <a:spcBef>
                <a:spcPts val="1600"/>
              </a:spcBef>
              <a:spcAft>
                <a:spcPts val="1600"/>
              </a:spcAft>
              <a:buClr>
                <a:srgbClr val="1B8F8B"/>
              </a:buClr>
              <a:buSzPts val="2400"/>
              <a:buFont typeface="Open Sans"/>
              <a:buChar char="●"/>
            </a:pPr>
            <a:r>
              <a:rPr lang="en-GB" sz="2400">
                <a:solidFill>
                  <a:srgbClr val="1B8F8B"/>
                </a:solidFill>
              </a:rPr>
              <a:t>Control over your memory usage in the same way as other systems programming languages</a:t>
            </a:r>
            <a:endParaRPr b="1" sz="2400">
              <a:solidFill>
                <a:srgbClr val="666666"/>
              </a:solidFill>
            </a:endParaRPr>
          </a:p>
        </p:txBody>
      </p:sp>
      <p:pic>
        <p:nvPicPr>
          <p:cNvPr id="1603" name="Google Shape;1603;p2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sp>
        <p:nvSpPr>
          <p:cNvPr id="1608" name="Google Shape;1608;p20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Summary</a:t>
            </a:r>
            <a:endParaRPr/>
          </a:p>
          <a:p>
            <a:pPr indent="0" lvl="0" marL="0" rtl="0" algn="l">
              <a:lnSpc>
                <a:spcPct val="100000"/>
              </a:lnSpc>
              <a:spcBef>
                <a:spcPts val="0"/>
              </a:spcBef>
              <a:spcAft>
                <a:spcPts val="0"/>
              </a:spcAft>
              <a:buSzPts val="3600"/>
              <a:buNone/>
            </a:pPr>
            <a:r>
              <a:t/>
            </a:r>
            <a:endParaRPr/>
          </a:p>
        </p:txBody>
      </p:sp>
      <p:sp>
        <p:nvSpPr>
          <p:cNvPr id="1609" name="Google Shape;1609;p20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solidFill>
                <a:srgbClr val="1B8F8B"/>
              </a:solidFill>
            </a:endParaRPr>
          </a:p>
          <a:p>
            <a:pPr indent="-381000" lvl="0" marL="457200" rtl="0" algn="l">
              <a:lnSpc>
                <a:spcPct val="100000"/>
              </a:lnSpc>
              <a:spcBef>
                <a:spcPts val="1600"/>
              </a:spcBef>
              <a:spcAft>
                <a:spcPts val="0"/>
              </a:spcAft>
              <a:buClr>
                <a:srgbClr val="1B8F8B"/>
              </a:buClr>
              <a:buSzPts val="2400"/>
              <a:buFont typeface="Open Sans"/>
              <a:buChar char="●"/>
            </a:pPr>
            <a:r>
              <a:rPr lang="en-GB" sz="2400">
                <a:solidFill>
                  <a:srgbClr val="1B8F8B"/>
                </a:solidFill>
              </a:rPr>
              <a:t>Automatically clean up that data when the owner goes out of scope.</a:t>
            </a:r>
            <a:endParaRPr sz="2400">
              <a:solidFill>
                <a:srgbClr val="1B8F8B"/>
              </a:solidFill>
            </a:endParaRPr>
          </a:p>
          <a:p>
            <a:pPr indent="0" lvl="0" marL="457200" rtl="0" algn="l">
              <a:lnSpc>
                <a:spcPct val="100000"/>
              </a:lnSpc>
              <a:spcBef>
                <a:spcPts val="1600"/>
              </a:spcBef>
              <a:spcAft>
                <a:spcPts val="0"/>
              </a:spcAft>
              <a:buNone/>
            </a:pPr>
            <a:r>
              <a:t/>
            </a:r>
            <a:endParaRPr sz="2400">
              <a:solidFill>
                <a:srgbClr val="1B8F8B"/>
              </a:solidFill>
            </a:endParaRPr>
          </a:p>
          <a:p>
            <a:pPr indent="-381000" lvl="0" marL="457200" rtl="0" algn="l">
              <a:lnSpc>
                <a:spcPct val="100000"/>
              </a:lnSpc>
              <a:spcBef>
                <a:spcPts val="1600"/>
              </a:spcBef>
              <a:spcAft>
                <a:spcPts val="1600"/>
              </a:spcAft>
              <a:buClr>
                <a:srgbClr val="1B8F8B"/>
              </a:buClr>
              <a:buSzPts val="2400"/>
              <a:buFont typeface="Open Sans"/>
              <a:buChar char="●"/>
            </a:pPr>
            <a:r>
              <a:rPr lang="en-GB" sz="2400">
                <a:solidFill>
                  <a:srgbClr val="1B8F8B"/>
                </a:solidFill>
              </a:rPr>
              <a:t>No extra code to get this control.</a:t>
            </a:r>
            <a:endParaRPr sz="2400">
              <a:solidFill>
                <a:srgbClr val="1B8F8B"/>
              </a:solidFill>
            </a:endParaRPr>
          </a:p>
        </p:txBody>
      </p:sp>
      <p:pic>
        <p:nvPicPr>
          <p:cNvPr id="1610" name="Google Shape;1610;p20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204"/>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solidFill>
                  <a:srgbClr val="000000"/>
                </a:solidFill>
              </a:rPr>
              <a:t>Section Break</a:t>
            </a:r>
            <a:endParaRPr sz="7200">
              <a:solidFill>
                <a:srgbClr val="000000"/>
              </a:solidFill>
            </a:endParaRPr>
          </a:p>
        </p:txBody>
      </p:sp>
      <p:pic>
        <p:nvPicPr>
          <p:cNvPr id="1616" name="Google Shape;1616;p20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0" name="Shape 1620"/>
        <p:cNvGrpSpPr/>
        <p:nvPr/>
      </p:nvGrpSpPr>
      <p:grpSpPr>
        <a:xfrm>
          <a:off x="0" y="0"/>
          <a:ext cx="0" cy="0"/>
          <a:chOff x="0" y="0"/>
          <a:chExt cx="0" cy="0"/>
        </a:xfrm>
      </p:grpSpPr>
      <p:sp>
        <p:nvSpPr>
          <p:cNvPr id="1621" name="Google Shape;1621;p205"/>
          <p:cNvSpPr txBox="1"/>
          <p:nvPr>
            <p:ph type="ctrTitle"/>
          </p:nvPr>
        </p:nvSpPr>
        <p:spPr>
          <a:xfrm>
            <a:off x="1004150" y="1751764"/>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GB"/>
              <a:t>Part 3 </a:t>
            </a:r>
            <a:endParaRPr>
              <a:solidFill>
                <a:srgbClr val="434343"/>
              </a:solidFill>
            </a:endParaRPr>
          </a:p>
        </p:txBody>
      </p:sp>
      <p:sp>
        <p:nvSpPr>
          <p:cNvPr id="1622" name="Google Shape;1622;p205"/>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t>Structs for Structure Related Data</a:t>
            </a:r>
            <a:endParaRPr>
              <a:solidFill>
                <a:schemeClr val="accent3"/>
              </a:solidFill>
            </a:endParaRPr>
          </a:p>
        </p:txBody>
      </p:sp>
      <p:pic>
        <p:nvPicPr>
          <p:cNvPr id="1623" name="Google Shape;1623;p205"/>
          <p:cNvPicPr preferRelativeResize="0"/>
          <p:nvPr/>
        </p:nvPicPr>
        <p:blipFill rotWithShape="1">
          <a:blip r:embed="rId3">
            <a:alphaModFix/>
          </a:blip>
          <a:srcRect b="0" l="0" r="0" t="0"/>
          <a:stretch/>
        </p:blipFill>
        <p:spPr>
          <a:xfrm>
            <a:off x="4088024" y="-1"/>
            <a:ext cx="968950" cy="968950"/>
          </a:xfrm>
          <a:prstGeom prst="rect">
            <a:avLst/>
          </a:prstGeom>
          <a:noFill/>
          <a:ln>
            <a:noFill/>
          </a:ln>
        </p:spPr>
      </p:pic>
      <p:pic>
        <p:nvPicPr>
          <p:cNvPr id="1624" name="Google Shape;1624;p20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Google Shape;1630;p206"/>
          <p:cNvSpPr txBox="1"/>
          <p:nvPr/>
        </p:nvSpPr>
        <p:spPr>
          <a:xfrm>
            <a:off x="663892" y="1417588"/>
            <a:ext cx="7816200" cy="2308200"/>
          </a:xfrm>
          <a:prstGeom prst="rect">
            <a:avLst/>
          </a:prstGeom>
          <a:noFill/>
          <a:ln>
            <a:noFill/>
          </a:ln>
        </p:spPr>
        <p:txBody>
          <a:bodyPr anchorCtr="0" anchor="t" bIns="45700" lIns="91425" spcFirstLastPara="1" rIns="91425" wrap="square" tIns="45700">
            <a:noAutofit/>
          </a:bodyPr>
          <a:lstStyle/>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describe STRUCT in Rust Language</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read and write syntax</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define STRUCTS  and manipulate in Rust</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Methods syntax and its application</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describe the concept of TRAITS in Rust </a:t>
            </a:r>
            <a:endParaRPr/>
          </a:p>
          <a:p>
            <a:pPr indent="-2143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To be able to implement TRAITS in Rust Language     </a:t>
            </a:r>
            <a:endParaRPr/>
          </a:p>
        </p:txBody>
      </p:sp>
      <p:sp>
        <p:nvSpPr>
          <p:cNvPr id="1631" name="Google Shape;1631;p2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sp>
        <p:nvSpPr>
          <p:cNvPr id="1632" name="Google Shape;1632;p206"/>
          <p:cNvSpPr/>
          <p:nvPr/>
        </p:nvSpPr>
        <p:spPr>
          <a:xfrm>
            <a:off x="890316" y="875309"/>
            <a:ext cx="10182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1400" u="none" cap="none" strike="noStrike">
                <a:solidFill>
                  <a:srgbClr val="000000"/>
                </a:solidFill>
                <a:latin typeface="Arial"/>
                <a:ea typeface="Arial"/>
                <a:cs typeface="Arial"/>
                <a:sym typeface="Arial"/>
              </a:rPr>
              <a:t>Contents:</a:t>
            </a:r>
            <a:endParaRPr/>
          </a:p>
        </p:txBody>
      </p:sp>
      <p:pic>
        <p:nvPicPr>
          <p:cNvPr id="1633" name="Google Shape;1633;p20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7" name="Shape 1637"/>
        <p:cNvGrpSpPr/>
        <p:nvPr/>
      </p:nvGrpSpPr>
      <p:grpSpPr>
        <a:xfrm>
          <a:off x="0" y="0"/>
          <a:ext cx="0" cy="0"/>
          <a:chOff x="0" y="0"/>
          <a:chExt cx="0" cy="0"/>
        </a:xfrm>
      </p:grpSpPr>
      <p:sp>
        <p:nvSpPr>
          <p:cNvPr id="1638" name="Google Shape;1638;p207"/>
          <p:cNvSpPr txBox="1"/>
          <p:nvPr/>
        </p:nvSpPr>
        <p:spPr>
          <a:xfrm>
            <a:off x="111150" y="200822"/>
            <a:ext cx="8921700" cy="3714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3000" u="none" cap="none" strike="noStrike">
                <a:solidFill>
                  <a:srgbClr val="000000"/>
                </a:solidFill>
                <a:latin typeface="Arial"/>
                <a:ea typeface="Arial"/>
                <a:cs typeface="Arial"/>
                <a:sym typeface="Arial"/>
              </a:rPr>
              <a:t>Introduction to Struct</a:t>
            </a:r>
            <a:endParaRPr sz="3000"/>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252412" lvl="0" marL="214312" marR="0" rtl="0" algn="l">
              <a:lnSpc>
                <a:spcPct val="100000"/>
              </a:lnSpc>
              <a:spcBef>
                <a:spcPts val="0"/>
              </a:spcBef>
              <a:spcAft>
                <a:spcPts val="0"/>
              </a:spcAft>
              <a:buClr>
                <a:srgbClr val="000000"/>
              </a:buClr>
              <a:buSzPts val="2200"/>
              <a:buFont typeface="Arial"/>
              <a:buChar char="•"/>
            </a:pPr>
            <a:r>
              <a:rPr b="0" i="1" lang="en-GB" sz="2200" u="none" cap="none" strike="noStrike">
                <a:solidFill>
                  <a:srgbClr val="333333"/>
                </a:solidFill>
                <a:latin typeface="Open Sans"/>
                <a:ea typeface="Open Sans"/>
                <a:cs typeface="Open Sans"/>
                <a:sym typeface="Open Sans"/>
              </a:rPr>
              <a:t>A struct, or structure, is a custom data type that lets you name and package together multiple related values that make up a meaningful group.</a:t>
            </a:r>
            <a:endParaRPr sz="2200"/>
          </a:p>
          <a:p>
            <a:pPr indent="-112712" lvl="0" marL="214312" marR="0" rtl="0" algn="l">
              <a:lnSpc>
                <a:spcPct val="100000"/>
              </a:lnSpc>
              <a:spcBef>
                <a:spcPts val="0"/>
              </a:spcBef>
              <a:spcAft>
                <a:spcPts val="0"/>
              </a:spcAft>
              <a:buClr>
                <a:srgbClr val="000000"/>
              </a:buClr>
              <a:buSzPts val="1600"/>
              <a:buFont typeface="Arial"/>
              <a:buNone/>
            </a:pPr>
            <a:r>
              <a:t/>
            </a:r>
            <a:endParaRPr b="0" i="1" sz="2200" u="none" cap="none" strike="noStrike">
              <a:solidFill>
                <a:srgbClr val="333333"/>
              </a:solidFill>
              <a:latin typeface="Open Sans"/>
              <a:ea typeface="Open Sans"/>
              <a:cs typeface="Open Sans"/>
              <a:sym typeface="Open Sans"/>
            </a:endParaRPr>
          </a:p>
          <a:p>
            <a:pPr indent="-252412" lvl="0" marL="214312" marR="0" rtl="0" algn="l">
              <a:lnSpc>
                <a:spcPct val="100000"/>
              </a:lnSpc>
              <a:spcBef>
                <a:spcPts val="0"/>
              </a:spcBef>
              <a:spcAft>
                <a:spcPts val="0"/>
              </a:spcAft>
              <a:buClr>
                <a:srgbClr val="000000"/>
              </a:buClr>
              <a:buSzPts val="2200"/>
              <a:buFont typeface="Arial"/>
              <a:buChar char="•"/>
            </a:pPr>
            <a:r>
              <a:rPr b="0" i="1" lang="en-GB" sz="2200" u="none" cap="none" strike="noStrike">
                <a:solidFill>
                  <a:srgbClr val="333333"/>
                </a:solidFill>
                <a:latin typeface="Open Sans"/>
                <a:ea typeface="Open Sans"/>
                <a:cs typeface="Open Sans"/>
                <a:sym typeface="Open Sans"/>
              </a:rPr>
              <a:t>Under the light of OOP concept , a struct is like an object’s data attributes.</a:t>
            </a:r>
            <a:endParaRPr sz="2200"/>
          </a:p>
          <a:p>
            <a:pPr indent="-112712" lvl="0" marL="214312" marR="0" rtl="0" algn="l">
              <a:lnSpc>
                <a:spcPct val="100000"/>
              </a:lnSpc>
              <a:spcBef>
                <a:spcPts val="0"/>
              </a:spcBef>
              <a:spcAft>
                <a:spcPts val="0"/>
              </a:spcAft>
              <a:buClr>
                <a:srgbClr val="000000"/>
              </a:buClr>
              <a:buSzPts val="1600"/>
              <a:buFont typeface="Arial"/>
              <a:buNone/>
            </a:pPr>
            <a:r>
              <a:t/>
            </a:r>
            <a:endParaRPr b="0" i="1" sz="2200" u="none" cap="none" strike="noStrike">
              <a:solidFill>
                <a:srgbClr val="333333"/>
              </a:solidFill>
              <a:latin typeface="Open Sans"/>
              <a:ea typeface="Open Sans"/>
              <a:cs typeface="Open Sans"/>
              <a:sym typeface="Open Sans"/>
            </a:endParaRPr>
          </a:p>
          <a:p>
            <a:pPr indent="-252412" lvl="0" marL="214312" marR="0" rtl="0" algn="l">
              <a:lnSpc>
                <a:spcPct val="100000"/>
              </a:lnSpc>
              <a:spcBef>
                <a:spcPts val="0"/>
              </a:spcBef>
              <a:spcAft>
                <a:spcPts val="0"/>
              </a:spcAft>
              <a:buClr>
                <a:srgbClr val="000000"/>
              </a:buClr>
              <a:buSzPts val="2200"/>
              <a:buFont typeface="Arial"/>
              <a:buChar char="•"/>
            </a:pPr>
            <a:r>
              <a:rPr b="0" i="1" lang="en-GB" sz="2200" u="none" cap="none" strike="noStrike">
                <a:solidFill>
                  <a:srgbClr val="333333"/>
                </a:solidFill>
                <a:latin typeface="Open Sans"/>
                <a:ea typeface="Open Sans"/>
                <a:cs typeface="Open Sans"/>
                <a:sym typeface="Open Sans"/>
              </a:rPr>
              <a:t> Struct</a:t>
            </a:r>
            <a:r>
              <a:rPr i="1" lang="en-GB" sz="2200">
                <a:solidFill>
                  <a:srgbClr val="333333"/>
                </a:solidFill>
                <a:latin typeface="Open Sans"/>
                <a:ea typeface="Open Sans"/>
                <a:cs typeface="Open Sans"/>
                <a:sym typeface="Open Sans"/>
              </a:rPr>
              <a:t>s</a:t>
            </a:r>
            <a:r>
              <a:rPr b="0" i="1" lang="en-GB" sz="2200" u="none" cap="none" strike="noStrike">
                <a:solidFill>
                  <a:srgbClr val="333333"/>
                </a:solidFill>
                <a:latin typeface="Open Sans"/>
                <a:ea typeface="Open Sans"/>
                <a:cs typeface="Open Sans"/>
                <a:sym typeface="Open Sans"/>
              </a:rPr>
              <a:t> </a:t>
            </a:r>
            <a:r>
              <a:rPr i="1" lang="en-GB" sz="2200">
                <a:solidFill>
                  <a:srgbClr val="333333"/>
                </a:solidFill>
                <a:latin typeface="Open Sans"/>
                <a:ea typeface="Open Sans"/>
                <a:cs typeface="Open Sans"/>
                <a:sym typeface="Open Sans"/>
              </a:rPr>
              <a:t>are</a:t>
            </a:r>
            <a:r>
              <a:rPr b="0" i="1" lang="en-GB" sz="2200" u="none" cap="none" strike="noStrike">
                <a:solidFill>
                  <a:srgbClr val="333333"/>
                </a:solidFill>
                <a:latin typeface="Open Sans"/>
                <a:ea typeface="Open Sans"/>
                <a:cs typeface="Open Sans"/>
                <a:sym typeface="Open Sans"/>
              </a:rPr>
              <a:t> the building blocks for creating new types in your program’s domain to take full advantage of Rust’s compile time type checking.</a:t>
            </a:r>
            <a:endParaRPr sz="2200"/>
          </a:p>
        </p:txBody>
      </p:sp>
      <p:pic>
        <p:nvPicPr>
          <p:cNvPr id="1639" name="Google Shape;1639;p20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7"/>
          <p:cNvSpPr txBox="1"/>
          <p:nvPr>
            <p:ph type="title"/>
          </p:nvPr>
        </p:nvSpPr>
        <p:spPr>
          <a:xfrm>
            <a:off x="263375" y="370300"/>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sp>
        <p:nvSpPr>
          <p:cNvPr id="220" name="Google Shape;220;p37"/>
          <p:cNvSpPr txBox="1"/>
          <p:nvPr/>
        </p:nvSpPr>
        <p:spPr>
          <a:xfrm>
            <a:off x="418025" y="2042850"/>
            <a:ext cx="3735900" cy="1057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mut</a:t>
            </a:r>
            <a:r>
              <a:rPr lang="en-GB" sz="2400">
                <a:solidFill>
                  <a:srgbClr val="6E6B5E"/>
                </a:solidFill>
                <a:latin typeface="Calibri"/>
                <a:ea typeface="Calibri"/>
                <a:cs typeface="Calibri"/>
                <a:sym typeface="Calibri"/>
              </a:rPr>
              <a:t> spaces = </a:t>
            </a:r>
            <a:r>
              <a:rPr lang="en-GB" sz="2400">
                <a:solidFill>
                  <a:srgbClr val="60AC39"/>
                </a:solidFill>
                <a:latin typeface="Calibri"/>
                <a:ea typeface="Calibri"/>
                <a:cs typeface="Calibri"/>
                <a:sym typeface="Calibri"/>
              </a:rPr>
              <a:t>" "</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rPr lang="en-GB" sz="2400">
                <a:solidFill>
                  <a:srgbClr val="6E6B5E"/>
                </a:solidFill>
                <a:latin typeface="Calibri"/>
                <a:ea typeface="Calibri"/>
                <a:cs typeface="Calibri"/>
                <a:sym typeface="Calibri"/>
              </a:rPr>
              <a:t>spaces = spaces.len();</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latin typeface="Calibri"/>
              <a:ea typeface="Calibri"/>
              <a:cs typeface="Calibri"/>
              <a:sym typeface="Calibri"/>
            </a:endParaRPr>
          </a:p>
        </p:txBody>
      </p:sp>
      <p:sp>
        <p:nvSpPr>
          <p:cNvPr id="221" name="Google Shape;221;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t/>
            </a:r>
            <a:endParaRPr sz="2400"/>
          </a:p>
          <a:p>
            <a:pPr indent="0" lvl="0" marL="0" rtl="0" algn="l">
              <a:lnSpc>
                <a:spcPct val="100000"/>
              </a:lnSpc>
              <a:spcBef>
                <a:spcPts val="0"/>
              </a:spcBef>
              <a:spcAft>
                <a:spcPts val="0"/>
              </a:spcAft>
              <a:buClr>
                <a:schemeClr val="dk1"/>
              </a:buClr>
              <a:buSzPts val="1100"/>
              <a:buFont typeface="Arial"/>
              <a:buNone/>
            </a:pPr>
            <a:r>
              <a:rPr lang="en-GB" sz="2400"/>
              <a:t>Note: </a:t>
            </a:r>
            <a:endParaRPr sz="2400"/>
          </a:p>
          <a:p>
            <a:pPr indent="0" lvl="0" marL="0" rtl="0" algn="l">
              <a:lnSpc>
                <a:spcPct val="100000"/>
              </a:lnSpc>
              <a:spcBef>
                <a:spcPts val="0"/>
              </a:spcBef>
              <a:spcAft>
                <a:spcPts val="0"/>
              </a:spcAft>
              <a:buClr>
                <a:schemeClr val="dk1"/>
              </a:buClr>
              <a:buSzPts val="1100"/>
              <a:buFont typeface="Arial"/>
              <a:buNone/>
            </a:pPr>
            <a:r>
              <a:rPr lang="en-GB" sz="2400"/>
              <a:t>By using ‘mut’ we are not allowed to change the data type of the variable.</a:t>
            </a:r>
            <a:endParaRPr/>
          </a:p>
        </p:txBody>
      </p:sp>
      <p:pic>
        <p:nvPicPr>
          <p:cNvPr id="222" name="Google Shape;222;p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sp>
        <p:nvSpPr>
          <p:cNvPr id="1644" name="Google Shape;1644;p208"/>
          <p:cNvSpPr txBox="1"/>
          <p:nvPr/>
        </p:nvSpPr>
        <p:spPr>
          <a:xfrm>
            <a:off x="300450" y="95250"/>
            <a:ext cx="8543100" cy="361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1" i="0"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GB" sz="3000" u="none" cap="none" strike="noStrike">
                <a:solidFill>
                  <a:srgbClr val="000000"/>
                </a:solidFill>
                <a:latin typeface="Arial"/>
                <a:ea typeface="Arial"/>
                <a:cs typeface="Arial"/>
                <a:sym typeface="Arial"/>
              </a:rPr>
              <a:t>Defining Struct</a:t>
            </a:r>
            <a:endParaRPr sz="3000"/>
          </a:p>
          <a:p>
            <a:pPr indent="0" lvl="0" marL="0" marR="0" rtl="0" algn="l">
              <a:lnSpc>
                <a:spcPct val="100000"/>
              </a:lnSpc>
              <a:spcBef>
                <a:spcPts val="0"/>
              </a:spcBef>
              <a:spcAft>
                <a:spcPts val="0"/>
              </a:spcAft>
              <a:buNone/>
            </a:pPr>
            <a:r>
              <a:t/>
            </a:r>
            <a:endParaRPr b="0" i="0" sz="1050" u="none" cap="none" strike="noStrike">
              <a:solidFill>
                <a:srgbClr val="000000"/>
              </a:solidFill>
              <a:latin typeface="Arial"/>
              <a:ea typeface="Arial"/>
              <a:cs typeface="Arial"/>
              <a:sym typeface="Arial"/>
            </a:endParaRPr>
          </a:p>
          <a:p>
            <a:pPr indent="-125412" lvl="0" marL="214312" marR="0" rtl="0" algn="l">
              <a:lnSpc>
                <a:spcPct val="100000"/>
              </a:lnSpc>
              <a:spcBef>
                <a:spcPts val="0"/>
              </a:spcBef>
              <a:spcAft>
                <a:spcPts val="0"/>
              </a:spcAft>
              <a:buClr>
                <a:srgbClr val="000000"/>
              </a:buClr>
              <a:buSzPts val="1400"/>
              <a:buFont typeface="Arial"/>
              <a:buNone/>
            </a:pPr>
            <a:r>
              <a:t/>
            </a:r>
            <a:endParaRPr b="0" i="1" sz="1400" u="none" cap="none" strike="noStrike">
              <a:solidFill>
                <a:srgbClr val="333333"/>
              </a:solidFill>
              <a:latin typeface="Open Sans"/>
              <a:ea typeface="Open Sans"/>
              <a:cs typeface="Open Sans"/>
              <a:sym typeface="Open Sans"/>
            </a:endParaRPr>
          </a:p>
          <a:p>
            <a:pPr indent="-2778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Structs are similar to tuples.</a:t>
            </a:r>
            <a:endParaRPr sz="2400"/>
          </a:p>
          <a:p>
            <a:pPr indent="-125412" lvl="0" marL="214312" marR="0" rtl="0" algn="l">
              <a:lnSpc>
                <a:spcPct val="100000"/>
              </a:lnSpc>
              <a:spcBef>
                <a:spcPts val="0"/>
              </a:spcBef>
              <a:spcAft>
                <a:spcPts val="0"/>
              </a:spcAft>
              <a:buClr>
                <a:srgbClr val="000000"/>
              </a:buClr>
              <a:buSzPts val="1400"/>
              <a:buFont typeface="Arial"/>
              <a:buNone/>
            </a:pPr>
            <a:r>
              <a:t/>
            </a:r>
            <a:endParaRPr b="0" i="1" sz="2400" u="none" cap="none" strike="noStrike">
              <a:solidFill>
                <a:srgbClr val="333333"/>
              </a:solidFill>
              <a:latin typeface="Open Sans"/>
              <a:ea typeface="Open Sans"/>
              <a:cs typeface="Open Sans"/>
              <a:sym typeface="Open Sans"/>
            </a:endParaRPr>
          </a:p>
          <a:p>
            <a:pPr indent="-2778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Like tuples, the pieces of a struct can be different types.</a:t>
            </a:r>
            <a:endParaRPr sz="2400"/>
          </a:p>
          <a:p>
            <a:pPr indent="-125412" lvl="0" marL="214312" marR="0" rtl="0" algn="l">
              <a:lnSpc>
                <a:spcPct val="100000"/>
              </a:lnSpc>
              <a:spcBef>
                <a:spcPts val="0"/>
              </a:spcBef>
              <a:spcAft>
                <a:spcPts val="0"/>
              </a:spcAft>
              <a:buClr>
                <a:srgbClr val="000000"/>
              </a:buClr>
              <a:buSzPts val="1400"/>
              <a:buFont typeface="Arial"/>
              <a:buNone/>
            </a:pPr>
            <a:r>
              <a:t/>
            </a:r>
            <a:endParaRPr b="0" i="1" sz="2400" u="none" cap="none" strike="noStrike">
              <a:solidFill>
                <a:srgbClr val="333333"/>
              </a:solidFill>
              <a:latin typeface="Open Sans"/>
              <a:ea typeface="Open Sans"/>
              <a:cs typeface="Open Sans"/>
              <a:sym typeface="Open Sans"/>
            </a:endParaRPr>
          </a:p>
          <a:p>
            <a:pPr indent="-277812" lvl="0" marL="214312" marR="0" rtl="0" algn="l">
              <a:lnSpc>
                <a:spcPct val="100000"/>
              </a:lnSpc>
              <a:spcBef>
                <a:spcPts val="0"/>
              </a:spcBef>
              <a:spcAft>
                <a:spcPts val="0"/>
              </a:spcAft>
              <a:buClr>
                <a:srgbClr val="000000"/>
              </a:buClr>
              <a:buSzPts val="2400"/>
              <a:buFont typeface="Arial"/>
              <a:buChar char="•"/>
            </a:pPr>
            <a:r>
              <a:rPr b="0" i="1" lang="en-GB" sz="2400" u="none" cap="none" strike="noStrike">
                <a:solidFill>
                  <a:srgbClr val="333333"/>
                </a:solidFill>
                <a:latin typeface="Open Sans"/>
                <a:ea typeface="Open Sans"/>
                <a:cs typeface="Open Sans"/>
                <a:sym typeface="Open Sans"/>
              </a:rPr>
              <a:t>Thing which distinguish struct from tuple is that, we can name each piece of data so it’s clear what the values mean.</a:t>
            </a:r>
            <a:endParaRPr sz="2400"/>
          </a:p>
          <a:p>
            <a:pPr indent="-147637" lvl="0" marL="214312" marR="0" rtl="0" algn="l">
              <a:lnSpc>
                <a:spcPct val="100000"/>
              </a:lnSpc>
              <a:spcBef>
                <a:spcPts val="0"/>
              </a:spcBef>
              <a:spcAft>
                <a:spcPts val="0"/>
              </a:spcAft>
              <a:buClr>
                <a:srgbClr val="000000"/>
              </a:buClr>
              <a:buSzPts val="1050"/>
              <a:buFont typeface="Arial"/>
              <a:buNone/>
            </a:pPr>
            <a:r>
              <a:t/>
            </a:r>
            <a:endParaRPr b="0" i="0" sz="2400" u="none" cap="none" strike="noStrike">
              <a:solidFill>
                <a:srgbClr val="000000"/>
              </a:solidFill>
              <a:latin typeface="Arial"/>
              <a:ea typeface="Arial"/>
              <a:cs typeface="Arial"/>
              <a:sym typeface="Arial"/>
            </a:endParaRPr>
          </a:p>
        </p:txBody>
      </p:sp>
      <p:pic>
        <p:nvPicPr>
          <p:cNvPr id="1645" name="Google Shape;1645;p2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grpSp>
        <p:nvGrpSpPr>
          <p:cNvPr id="1650" name="Google Shape;1650;p209"/>
          <p:cNvGrpSpPr/>
          <p:nvPr/>
        </p:nvGrpSpPr>
        <p:grpSpPr>
          <a:xfrm>
            <a:off x="680100" y="1227271"/>
            <a:ext cx="7660550" cy="2253581"/>
            <a:chOff x="1559630" y="2672256"/>
            <a:chExt cx="7660550" cy="2253581"/>
          </a:xfrm>
        </p:grpSpPr>
        <p:sp>
          <p:nvSpPr>
            <p:cNvPr id="1651" name="Google Shape;1651;p209"/>
            <p:cNvSpPr/>
            <p:nvPr/>
          </p:nvSpPr>
          <p:spPr>
            <a:xfrm>
              <a:off x="3448707" y="2672256"/>
              <a:ext cx="2747100" cy="18696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800" u="none" cap="none" strike="noStrike">
                  <a:solidFill>
                    <a:srgbClr val="B854D4"/>
                  </a:solidFill>
                  <a:latin typeface="Source Code Pro"/>
                  <a:ea typeface="Source Code Pro"/>
                  <a:cs typeface="Source Code Pro"/>
                  <a:sym typeface="Source Code Pro"/>
                </a:rPr>
                <a:t>struct</a:t>
              </a:r>
              <a:r>
                <a:rPr b="0" i="0" lang="en-GB" sz="1800" u="none" cap="none" strike="noStrike">
                  <a:solidFill>
                    <a:srgbClr val="6E6B5E"/>
                  </a:solidFill>
                  <a:latin typeface="Source Code Pro"/>
                  <a:ea typeface="Source Code Pro"/>
                  <a:cs typeface="Source Code Pro"/>
                  <a:sym typeface="Source Code Pro"/>
                </a:rPr>
                <a:t> </a:t>
              </a:r>
              <a:r>
                <a:rPr b="0" i="0" lang="en-GB" sz="1800" u="none" cap="none" strike="noStrike">
                  <a:solidFill>
                    <a:srgbClr val="6684E1"/>
                  </a:solidFill>
                  <a:latin typeface="Source Code Pro"/>
                  <a:ea typeface="Source Code Pro"/>
                  <a:cs typeface="Source Code Pro"/>
                  <a:sym typeface="Source Code Pro"/>
                </a:rPr>
                <a:t>User</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 username: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 email: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 sign_in_count:</a:t>
              </a:r>
              <a:r>
                <a:rPr b="0" i="0" lang="en-GB" sz="1800" u="none" cap="none" strike="noStrike">
                  <a:solidFill>
                    <a:srgbClr val="B65611"/>
                  </a:solidFill>
                  <a:latin typeface="Source Code Pro"/>
                  <a:ea typeface="Source Code Pro"/>
                  <a:cs typeface="Source Code Pro"/>
                  <a:sym typeface="Source Code Pro"/>
                </a:rPr>
                <a:t>u64</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active: </a:t>
              </a:r>
              <a:r>
                <a:rPr b="0" i="0" lang="en-GB" sz="1800" u="none" cap="none" strike="noStrike">
                  <a:solidFill>
                    <a:srgbClr val="B65611"/>
                  </a:solidFill>
                  <a:latin typeface="Source Code Pro"/>
                  <a:ea typeface="Source Code Pro"/>
                  <a:cs typeface="Source Code Pro"/>
                  <a:sym typeface="Source Code Pro"/>
                </a:rPr>
                <a:t>bool</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t>
              </a:r>
              <a:endParaRPr b="0" i="0" sz="1800" u="none" cap="none" strike="noStrike">
                <a:solidFill>
                  <a:srgbClr val="000000"/>
                </a:solidFill>
                <a:latin typeface="Arial"/>
                <a:ea typeface="Arial"/>
                <a:cs typeface="Arial"/>
                <a:sym typeface="Arial"/>
              </a:endParaRPr>
            </a:p>
          </p:txBody>
        </p:sp>
        <p:sp>
          <p:nvSpPr>
            <p:cNvPr id="1652" name="Google Shape;1652;p209"/>
            <p:cNvSpPr/>
            <p:nvPr/>
          </p:nvSpPr>
          <p:spPr>
            <a:xfrm>
              <a:off x="1635830" y="3103285"/>
              <a:ext cx="989700" cy="253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u="none" cap="none" strike="noStrike">
                  <a:solidFill>
                    <a:srgbClr val="333333"/>
                  </a:solidFill>
                  <a:latin typeface="Open Sans"/>
                  <a:ea typeface="Open Sans"/>
                  <a:cs typeface="Open Sans"/>
                  <a:sym typeface="Open Sans"/>
                </a:rPr>
                <a:t> </a:t>
              </a:r>
              <a:r>
                <a:rPr b="1" i="0" lang="en-GB" u="none" cap="none" strike="noStrike">
                  <a:solidFill>
                    <a:srgbClr val="4E4534"/>
                  </a:solidFill>
                  <a:latin typeface="Arial"/>
                  <a:ea typeface="Arial"/>
                  <a:cs typeface="Arial"/>
                  <a:sym typeface="Arial"/>
                </a:rPr>
                <a:t>keyword</a:t>
              </a:r>
              <a:endParaRPr/>
            </a:p>
          </p:txBody>
        </p:sp>
        <p:cxnSp>
          <p:nvCxnSpPr>
            <p:cNvPr id="1653" name="Google Shape;1653;p209"/>
            <p:cNvCxnSpPr>
              <a:stCxn id="1652" idx="3"/>
            </p:cNvCxnSpPr>
            <p:nvPr/>
          </p:nvCxnSpPr>
          <p:spPr>
            <a:xfrm flipH="1" rot="10800000">
              <a:off x="2625530" y="2870185"/>
              <a:ext cx="899100" cy="360000"/>
            </a:xfrm>
            <a:prstGeom prst="straightConnector1">
              <a:avLst/>
            </a:prstGeom>
            <a:noFill/>
            <a:ln cap="flat" cmpd="sng" w="19050">
              <a:solidFill>
                <a:srgbClr val="EE6800"/>
              </a:solidFill>
              <a:prstDash val="solid"/>
              <a:round/>
              <a:headEnd len="sm" w="sm" type="none"/>
              <a:tailEnd len="med" w="med" type="triangle"/>
            </a:ln>
          </p:spPr>
        </p:cxnSp>
        <p:sp>
          <p:nvSpPr>
            <p:cNvPr id="1654" name="Google Shape;1654;p209"/>
            <p:cNvSpPr/>
            <p:nvPr/>
          </p:nvSpPr>
          <p:spPr>
            <a:xfrm>
              <a:off x="7420480" y="3165585"/>
              <a:ext cx="1799700" cy="11043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u="none" cap="none" strike="noStrike">
                  <a:solidFill>
                    <a:srgbClr val="4E4534"/>
                  </a:solidFill>
                  <a:latin typeface="Arial"/>
                  <a:ea typeface="Arial"/>
                  <a:cs typeface="Arial"/>
                  <a:sym typeface="Arial"/>
                </a:rPr>
                <a:t>Name</a:t>
              </a:r>
              <a:r>
                <a:rPr b="1" i="0" lang="en-GB" u="none" cap="none" strike="noStrike">
                  <a:solidFill>
                    <a:srgbClr val="000000"/>
                  </a:solidFill>
                  <a:latin typeface="Arial"/>
                  <a:ea typeface="Arial"/>
                  <a:cs typeface="Arial"/>
                  <a:sym typeface="Arial"/>
                </a:rPr>
                <a:t>:</a:t>
              </a:r>
              <a:r>
                <a:rPr b="0" i="0" lang="en-GB" u="none" cap="none" strike="noStrike">
                  <a:solidFill>
                    <a:srgbClr val="000000"/>
                  </a:solidFill>
                  <a:latin typeface="Arial"/>
                  <a:ea typeface="Arial"/>
                  <a:cs typeface="Arial"/>
                  <a:sym typeface="Arial"/>
                </a:rPr>
                <a:t> should describe the significance of the pieces of data being grouped together</a:t>
              </a:r>
              <a:endParaRPr b="1" i="0" u="none" cap="none" strike="noStrike">
                <a:solidFill>
                  <a:srgbClr val="4E4534"/>
                </a:solidFill>
                <a:latin typeface="Arial"/>
                <a:ea typeface="Arial"/>
                <a:cs typeface="Arial"/>
                <a:sym typeface="Arial"/>
              </a:endParaRPr>
            </a:p>
          </p:txBody>
        </p:sp>
        <p:cxnSp>
          <p:nvCxnSpPr>
            <p:cNvPr id="1655" name="Google Shape;1655;p209"/>
            <p:cNvCxnSpPr>
              <a:stCxn id="1654" idx="1"/>
            </p:cNvCxnSpPr>
            <p:nvPr/>
          </p:nvCxnSpPr>
          <p:spPr>
            <a:xfrm rot="10800000">
              <a:off x="5034580" y="3046935"/>
              <a:ext cx="2385900" cy="670800"/>
            </a:xfrm>
            <a:prstGeom prst="straightConnector1">
              <a:avLst/>
            </a:prstGeom>
            <a:noFill/>
            <a:ln cap="flat" cmpd="sng" w="19050">
              <a:solidFill>
                <a:srgbClr val="EE6800"/>
              </a:solidFill>
              <a:prstDash val="solid"/>
              <a:round/>
              <a:headEnd len="sm" w="sm" type="none"/>
              <a:tailEnd len="med" w="med" type="triangle"/>
            </a:ln>
          </p:spPr>
        </p:cxnSp>
        <p:sp>
          <p:nvSpPr>
            <p:cNvPr id="1656" name="Google Shape;1656;p209"/>
            <p:cNvSpPr/>
            <p:nvPr/>
          </p:nvSpPr>
          <p:spPr>
            <a:xfrm>
              <a:off x="2963918" y="3241785"/>
              <a:ext cx="512400" cy="1247400"/>
            </a:xfrm>
            <a:prstGeom prst="leftBrace">
              <a:avLst>
                <a:gd fmla="val 8333" name="adj1"/>
                <a:gd fmla="val 73381" name="adj2"/>
              </a:avLst>
            </a:prstGeom>
            <a:noFill/>
            <a:ln cap="flat" cmpd="sng" w="19050">
              <a:solidFill>
                <a:srgbClr val="EE68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p:txBody>
        </p:sp>
        <p:sp>
          <p:nvSpPr>
            <p:cNvPr id="1657" name="Google Shape;1657;p209"/>
            <p:cNvSpPr/>
            <p:nvPr/>
          </p:nvSpPr>
          <p:spPr>
            <a:xfrm>
              <a:off x="1559630" y="3991637"/>
              <a:ext cx="1537500" cy="9342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u="none" cap="none" strike="noStrike">
                  <a:solidFill>
                    <a:srgbClr val="4E4534"/>
                  </a:solidFill>
                  <a:latin typeface="Open Sans"/>
                  <a:ea typeface="Open Sans"/>
                  <a:cs typeface="Open Sans"/>
                  <a:sym typeface="Open Sans"/>
                </a:rPr>
                <a:t>Fields</a:t>
              </a:r>
              <a:r>
                <a:rPr b="1" i="0" lang="en-GB" u="none" cap="none" strike="noStrike">
                  <a:solidFill>
                    <a:srgbClr val="333333"/>
                  </a:solidFill>
                  <a:latin typeface="Open Sans"/>
                  <a:ea typeface="Open Sans"/>
                  <a:cs typeface="Open Sans"/>
                  <a:sym typeface="Open Sans"/>
                </a:rPr>
                <a:t>:</a:t>
              </a:r>
              <a:r>
                <a:rPr b="0" i="0" lang="en-GB" u="none" cap="none" strike="noStrike">
                  <a:solidFill>
                    <a:srgbClr val="333333"/>
                  </a:solidFill>
                  <a:latin typeface="Open Sans"/>
                  <a:ea typeface="Open Sans"/>
                  <a:cs typeface="Open Sans"/>
                  <a:sym typeface="Open Sans"/>
                </a:rPr>
                <a:t> define the names and types of the pieces of data</a:t>
              </a:r>
              <a:endParaRPr b="0" i="0" u="none" cap="none" strike="noStrike">
                <a:solidFill>
                  <a:srgbClr val="000000"/>
                </a:solidFill>
                <a:latin typeface="Arial"/>
                <a:ea typeface="Arial"/>
                <a:cs typeface="Arial"/>
                <a:sym typeface="Arial"/>
              </a:endParaRPr>
            </a:p>
          </p:txBody>
        </p:sp>
      </p:grpSp>
      <p:sp>
        <p:nvSpPr>
          <p:cNvPr id="1658" name="Google Shape;1658;p209"/>
          <p:cNvSpPr txBox="1"/>
          <p:nvPr/>
        </p:nvSpPr>
        <p:spPr>
          <a:xfrm>
            <a:off x="3111500" y="317500"/>
            <a:ext cx="30000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Defining Struct</a:t>
            </a:r>
            <a:endParaRPr sz="3000"/>
          </a:p>
        </p:txBody>
      </p:sp>
      <p:pic>
        <p:nvPicPr>
          <p:cNvPr id="1659" name="Google Shape;1659;p20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210"/>
          <p:cNvSpPr txBox="1"/>
          <p:nvPr/>
        </p:nvSpPr>
        <p:spPr>
          <a:xfrm>
            <a:off x="372829" y="1253041"/>
            <a:ext cx="8373900" cy="1938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1" lang="en-GB" sz="3600" u="sng" cap="none" strike="noStrike">
                <a:solidFill>
                  <a:srgbClr val="342E22"/>
                </a:solidFill>
                <a:latin typeface="Arial"/>
                <a:ea typeface="Arial"/>
                <a:cs typeface="Arial"/>
                <a:sym typeface="Arial"/>
              </a:rPr>
              <a:t>structs are more flexible than tuples:</a:t>
            </a:r>
            <a:endParaRPr/>
          </a:p>
          <a:p>
            <a:pPr indent="0" lvl="0" marL="0" marR="0" rtl="0" algn="l">
              <a:lnSpc>
                <a:spcPct val="100000"/>
              </a:lnSpc>
              <a:spcBef>
                <a:spcPts val="0"/>
              </a:spcBef>
              <a:spcAft>
                <a:spcPts val="0"/>
              </a:spcAft>
              <a:buNone/>
            </a:pPr>
            <a:r>
              <a:t/>
            </a:r>
            <a:endParaRPr b="0" i="1" sz="3600" u="none" cap="none" strike="noStrike">
              <a:solidFill>
                <a:srgbClr val="342E22"/>
              </a:solidFill>
              <a:latin typeface="Arial"/>
              <a:ea typeface="Arial"/>
              <a:cs typeface="Arial"/>
              <a:sym typeface="Arial"/>
            </a:endParaRPr>
          </a:p>
          <a:p>
            <a:pPr indent="0" lvl="0" marL="0" marR="0" rtl="0" algn="ctr">
              <a:lnSpc>
                <a:spcPct val="100000"/>
              </a:lnSpc>
              <a:spcBef>
                <a:spcPts val="0"/>
              </a:spcBef>
              <a:spcAft>
                <a:spcPts val="0"/>
              </a:spcAft>
              <a:buNone/>
            </a:pPr>
            <a:r>
              <a:rPr b="0" i="0" lang="en-GB" sz="2400" u="none" cap="none" strike="noStrike">
                <a:solidFill>
                  <a:srgbClr val="333333"/>
                </a:solidFill>
                <a:latin typeface="Open Sans"/>
                <a:ea typeface="Open Sans"/>
                <a:cs typeface="Open Sans"/>
                <a:sym typeface="Open Sans"/>
              </a:rPr>
              <a:t>you don’t have to rely on the order of the data to specify or access the values of an instance</a:t>
            </a:r>
            <a:endParaRPr/>
          </a:p>
        </p:txBody>
      </p:sp>
      <p:sp>
        <p:nvSpPr>
          <p:cNvPr id="1665" name="Google Shape;1665;p2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GB"/>
              <a:t>‹#›</a:t>
            </a:fld>
            <a:endParaRPr/>
          </a:p>
        </p:txBody>
      </p:sp>
      <p:pic>
        <p:nvPicPr>
          <p:cNvPr id="1666" name="Google Shape;1666;p21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sp>
        <p:nvSpPr>
          <p:cNvPr id="1671" name="Google Shape;1671;p211"/>
          <p:cNvSpPr/>
          <p:nvPr/>
        </p:nvSpPr>
        <p:spPr>
          <a:xfrm>
            <a:off x="6362700" y="552075"/>
            <a:ext cx="2645700" cy="4363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rgbClr val="333333"/>
              </a:solidFill>
              <a:latin typeface="Open Sans"/>
              <a:ea typeface="Open Sans"/>
              <a:cs typeface="Open Sans"/>
              <a:sym typeface="Open Sans"/>
            </a:endParaRPr>
          </a:p>
          <a:p>
            <a:pPr indent="-252412" lvl="0" marL="214312" marR="0" rtl="0" algn="l">
              <a:lnSpc>
                <a:spcPct val="100000"/>
              </a:lnSpc>
              <a:spcBef>
                <a:spcPts val="0"/>
              </a:spcBef>
              <a:spcAft>
                <a:spcPts val="0"/>
              </a:spcAft>
              <a:buClr>
                <a:srgbClr val="000000"/>
              </a:buClr>
              <a:buSzPts val="1800"/>
              <a:buFont typeface="Arial"/>
              <a:buChar char="•"/>
            </a:pPr>
            <a:r>
              <a:rPr b="0" i="0" lang="en-GB" sz="1800" u="none" cap="none" strike="noStrike">
                <a:solidFill>
                  <a:srgbClr val="333333"/>
                </a:solidFill>
                <a:latin typeface="Open Sans"/>
                <a:ea typeface="Open Sans"/>
                <a:cs typeface="Open Sans"/>
                <a:sym typeface="Open Sans"/>
              </a:rPr>
              <a:t>We create an instance by stating the name of the struct and then add curly brackets containing </a:t>
            </a:r>
            <a:r>
              <a:rPr b="0" i="0" lang="en-GB" sz="1800" u="none" cap="none" strike="noStrike">
                <a:solidFill>
                  <a:srgbClr val="000000"/>
                </a:solidFill>
                <a:latin typeface="Arial"/>
                <a:ea typeface="Arial"/>
                <a:cs typeface="Arial"/>
                <a:sym typeface="Arial"/>
              </a:rPr>
              <a:t>key: value</a:t>
            </a:r>
            <a:r>
              <a:rPr b="0" i="0" lang="en-GB" sz="1800" u="none" cap="none" strike="noStrike">
                <a:solidFill>
                  <a:srgbClr val="333333"/>
                </a:solidFill>
                <a:latin typeface="Open Sans"/>
                <a:ea typeface="Open Sans"/>
                <a:cs typeface="Open Sans"/>
                <a:sym typeface="Open Sans"/>
              </a:rPr>
              <a:t> pairs, where the keys are the names of the fields and the values are the data we want to store in those fields.</a:t>
            </a:r>
            <a:endParaRPr sz="1800"/>
          </a:p>
          <a:p>
            <a:pPr indent="0" lvl="0" marL="0" marR="0" rtl="0" algn="l">
              <a:lnSpc>
                <a:spcPct val="100000"/>
              </a:lnSpc>
              <a:spcBef>
                <a:spcPts val="0"/>
              </a:spcBef>
              <a:spcAft>
                <a:spcPts val="0"/>
              </a:spcAft>
              <a:buNone/>
            </a:pPr>
            <a:r>
              <a:t/>
            </a:r>
            <a:endParaRPr b="0" i="0" sz="1800" u="none" cap="none" strike="noStrike">
              <a:solidFill>
                <a:srgbClr val="333333"/>
              </a:solidFill>
              <a:latin typeface="Open Sans"/>
              <a:ea typeface="Open Sans"/>
              <a:cs typeface="Open Sans"/>
              <a:sym typeface="Open Sans"/>
            </a:endParaRPr>
          </a:p>
        </p:txBody>
      </p:sp>
      <p:sp>
        <p:nvSpPr>
          <p:cNvPr id="1672" name="Google Shape;1672;p211"/>
          <p:cNvSpPr/>
          <p:nvPr/>
        </p:nvSpPr>
        <p:spPr>
          <a:xfrm>
            <a:off x="1944414" y="688364"/>
            <a:ext cx="4572000" cy="1869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800" u="none" cap="none" strike="noStrike">
                <a:solidFill>
                  <a:srgbClr val="B854D4"/>
                </a:solidFill>
                <a:latin typeface="Source Code Pro"/>
                <a:ea typeface="Source Code Pro"/>
                <a:cs typeface="Source Code Pro"/>
                <a:sym typeface="Source Code Pro"/>
              </a:rPr>
              <a:t>let</a:t>
            </a:r>
            <a:r>
              <a:rPr b="0" i="0" lang="en-GB" sz="1800" u="none" cap="none" strike="noStrike">
                <a:solidFill>
                  <a:srgbClr val="6E6B5E"/>
                </a:solidFill>
                <a:latin typeface="Source Code Pro"/>
                <a:ea typeface="Source Code Pro"/>
                <a:cs typeface="Source Code Pro"/>
                <a:sym typeface="Source Code Pro"/>
              </a:rPr>
              <a:t> user1 = User {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email: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::from(</a:t>
            </a:r>
            <a:r>
              <a:rPr b="0" i="0" lang="en-GB" sz="1800" u="none" cap="none" strike="noStrike">
                <a:solidFill>
                  <a:srgbClr val="60AC39"/>
                </a:solidFill>
                <a:latin typeface="Source Code Pro"/>
                <a:ea typeface="Source Code Pro"/>
                <a:cs typeface="Source Code Pro"/>
                <a:sym typeface="Source Code Pro"/>
              </a:rPr>
              <a:t>"someone@example.com"</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username: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::from(</a:t>
            </a:r>
            <a:r>
              <a:rPr b="0" i="0" lang="en-GB" sz="1800" u="none" cap="none" strike="noStrike">
                <a:solidFill>
                  <a:srgbClr val="60AC39"/>
                </a:solidFill>
                <a:latin typeface="Source Code Pro"/>
                <a:ea typeface="Source Code Pro"/>
                <a:cs typeface="Source Code Pro"/>
                <a:sym typeface="Source Code Pro"/>
              </a:rPr>
              <a:t>"someusername123"</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active: </a:t>
            </a:r>
            <a:r>
              <a:rPr b="0" i="0" lang="en-GB" sz="1800" u="none" cap="none" strike="noStrike">
                <a:solidFill>
                  <a:srgbClr val="B65611"/>
                </a:solidFill>
                <a:latin typeface="Source Code Pro"/>
                <a:ea typeface="Source Code Pro"/>
                <a:cs typeface="Source Code Pro"/>
                <a:sym typeface="Source Code Pro"/>
              </a:rPr>
              <a:t>true</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sign_in_count: </a:t>
            </a:r>
            <a:r>
              <a:rPr b="0" i="0" lang="en-GB" sz="1800" u="none" cap="none" strike="noStrike">
                <a:solidFill>
                  <a:srgbClr val="B65611"/>
                </a:solidFill>
                <a:latin typeface="Source Code Pro"/>
                <a:ea typeface="Source Code Pro"/>
                <a:cs typeface="Source Code Pro"/>
                <a:sym typeface="Source Code Pro"/>
              </a:rPr>
              <a:t>1</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t>
            </a:r>
            <a:endParaRPr b="0" i="0" sz="1800" u="none" cap="none" strike="noStrike">
              <a:solidFill>
                <a:srgbClr val="000000"/>
              </a:solidFill>
              <a:latin typeface="Arial"/>
              <a:ea typeface="Arial"/>
              <a:cs typeface="Arial"/>
              <a:sym typeface="Arial"/>
            </a:endParaRPr>
          </a:p>
        </p:txBody>
      </p:sp>
      <p:sp>
        <p:nvSpPr>
          <p:cNvPr id="1673" name="Google Shape;1673;p211"/>
          <p:cNvSpPr/>
          <p:nvPr/>
        </p:nvSpPr>
        <p:spPr>
          <a:xfrm>
            <a:off x="-167651" y="1194041"/>
            <a:ext cx="2041500" cy="577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u="none" cap="none" strike="noStrike">
                <a:solidFill>
                  <a:srgbClr val="4E4534"/>
                </a:solidFill>
                <a:latin typeface="Open Sans"/>
                <a:ea typeface="Open Sans"/>
                <a:cs typeface="Open Sans"/>
                <a:sym typeface="Open Sans"/>
              </a:rPr>
              <a:t>          </a:t>
            </a:r>
            <a:r>
              <a:rPr b="1" i="1" lang="en-GB" u="none" cap="none" strike="noStrike">
                <a:solidFill>
                  <a:srgbClr val="4E4534"/>
                </a:solidFill>
                <a:latin typeface="Open Sans"/>
                <a:ea typeface="Open Sans"/>
                <a:cs typeface="Open Sans"/>
                <a:sym typeface="Open Sans"/>
              </a:rPr>
              <a:t>Instance:</a:t>
            </a:r>
            <a:r>
              <a:rPr b="0" i="0" lang="en-GB" u="none" cap="none" strike="noStrike">
                <a:solidFill>
                  <a:srgbClr val="333333"/>
                </a:solidFill>
                <a:latin typeface="Open Sans"/>
                <a:ea typeface="Open Sans"/>
                <a:cs typeface="Open Sans"/>
                <a:sym typeface="Open Sans"/>
              </a:rPr>
              <a:t> </a:t>
            </a:r>
            <a:endParaRPr/>
          </a:p>
          <a:p>
            <a:pPr indent="0" lvl="0" marL="0" marR="0" rtl="0" algn="ctr">
              <a:lnSpc>
                <a:spcPct val="100000"/>
              </a:lnSpc>
              <a:spcBef>
                <a:spcPts val="0"/>
              </a:spcBef>
              <a:spcAft>
                <a:spcPts val="0"/>
              </a:spcAft>
              <a:buNone/>
            </a:pPr>
            <a:r>
              <a:rPr b="0" i="0" lang="en-GB" u="none" cap="none" strike="noStrike">
                <a:solidFill>
                  <a:srgbClr val="333333"/>
                </a:solidFill>
                <a:latin typeface="Open Sans"/>
                <a:ea typeface="Open Sans"/>
                <a:cs typeface="Open Sans"/>
                <a:sym typeface="Open Sans"/>
              </a:rPr>
              <a:t>struct by specifying concrete values for each of the fields.</a:t>
            </a:r>
            <a:endParaRPr/>
          </a:p>
        </p:txBody>
      </p:sp>
      <p:cxnSp>
        <p:nvCxnSpPr>
          <p:cNvPr id="1674" name="Google Shape;1674;p211"/>
          <p:cNvCxnSpPr/>
          <p:nvPr/>
        </p:nvCxnSpPr>
        <p:spPr>
          <a:xfrm flipH="1" rot="10800000">
            <a:off x="1462588" y="997098"/>
            <a:ext cx="556800" cy="363900"/>
          </a:xfrm>
          <a:prstGeom prst="straightConnector1">
            <a:avLst/>
          </a:prstGeom>
          <a:noFill/>
          <a:ln cap="flat" cmpd="sng" w="28575">
            <a:solidFill>
              <a:srgbClr val="EE6800"/>
            </a:solidFill>
            <a:prstDash val="solid"/>
            <a:round/>
            <a:headEnd len="sm" w="sm" type="none"/>
            <a:tailEnd len="med" w="med" type="triangle"/>
          </a:ln>
        </p:spPr>
      </p:cxnSp>
      <p:sp>
        <p:nvSpPr>
          <p:cNvPr id="1675" name="Google Shape;1675;p211"/>
          <p:cNvSpPr/>
          <p:nvPr/>
        </p:nvSpPr>
        <p:spPr>
          <a:xfrm>
            <a:off x="2565400" y="182775"/>
            <a:ext cx="32133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400" u="none" cap="none" strike="noStrike">
                <a:solidFill>
                  <a:srgbClr val="000000"/>
                </a:solidFill>
                <a:latin typeface="Arial"/>
                <a:ea typeface="Arial"/>
                <a:cs typeface="Arial"/>
                <a:sym typeface="Arial"/>
              </a:rPr>
              <a:t>Instantiating Struct</a:t>
            </a:r>
            <a:endParaRPr sz="2400"/>
          </a:p>
        </p:txBody>
      </p:sp>
      <p:pic>
        <p:nvPicPr>
          <p:cNvPr id="1676" name="Google Shape;1676;p21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Google Shape;1681;p212"/>
          <p:cNvSpPr/>
          <p:nvPr/>
        </p:nvSpPr>
        <p:spPr>
          <a:xfrm>
            <a:off x="736650" y="674550"/>
            <a:ext cx="7670700" cy="1281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3000" u="sng" cap="none" strike="noStrike">
                <a:solidFill>
                  <a:srgbClr val="333333"/>
                </a:solidFill>
                <a:latin typeface="Open Sans"/>
                <a:ea typeface="Open Sans"/>
                <a:cs typeface="Open Sans"/>
                <a:sym typeface="Open Sans"/>
              </a:rPr>
              <a:t>To get a specific value from </a:t>
            </a:r>
            <a:r>
              <a:rPr b="1" lang="en-GB" sz="3000" u="sng">
                <a:solidFill>
                  <a:srgbClr val="333333"/>
                </a:solidFill>
                <a:latin typeface="Open Sans"/>
                <a:ea typeface="Open Sans"/>
                <a:cs typeface="Open Sans"/>
                <a:sym typeface="Open Sans"/>
              </a:rPr>
              <a:t>the</a:t>
            </a:r>
            <a:r>
              <a:rPr b="1" i="0" lang="en-GB" sz="3000" u="sng" cap="none" strike="noStrike">
                <a:solidFill>
                  <a:srgbClr val="333333"/>
                </a:solidFill>
                <a:latin typeface="Open Sans"/>
                <a:ea typeface="Open Sans"/>
                <a:cs typeface="Open Sans"/>
                <a:sym typeface="Open Sans"/>
              </a:rPr>
              <a:t> struct, we can use dot notation.</a:t>
            </a:r>
            <a:endParaRPr b="1" i="0" sz="3000" u="sng" cap="none" strike="noStrike">
              <a:solidFill>
                <a:srgbClr val="000000"/>
              </a:solidFill>
              <a:latin typeface="Arial"/>
              <a:ea typeface="Arial"/>
              <a:cs typeface="Arial"/>
              <a:sym typeface="Arial"/>
            </a:endParaRPr>
          </a:p>
        </p:txBody>
      </p:sp>
      <p:sp>
        <p:nvSpPr>
          <p:cNvPr id="1682" name="Google Shape;1682;p212"/>
          <p:cNvSpPr/>
          <p:nvPr/>
        </p:nvSpPr>
        <p:spPr>
          <a:xfrm>
            <a:off x="260400" y="2241600"/>
            <a:ext cx="8623200" cy="66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2000" u="none" cap="none" strike="noStrike">
                <a:solidFill>
                  <a:srgbClr val="6E6B5E"/>
                </a:solidFill>
                <a:latin typeface="Source Code Pro"/>
                <a:ea typeface="Source Code Pro"/>
                <a:cs typeface="Source Code Pro"/>
                <a:sym typeface="Source Code Pro"/>
              </a:rPr>
              <a:t>user1</a:t>
            </a:r>
            <a:r>
              <a:rPr b="1" lang="en-GB" sz="2000">
                <a:latin typeface="Source Code Pro"/>
                <a:ea typeface="Source Code Pro"/>
                <a:cs typeface="Source Code Pro"/>
                <a:sym typeface="Source Code Pro"/>
              </a:rPr>
              <a:t>.</a:t>
            </a:r>
            <a:r>
              <a:rPr b="0" i="0" lang="en-GB" sz="2000" u="none" cap="none" strike="noStrike">
                <a:solidFill>
                  <a:srgbClr val="6E6B5E"/>
                </a:solidFill>
                <a:latin typeface="Source Code Pro"/>
                <a:ea typeface="Source Code Pro"/>
                <a:cs typeface="Source Code Pro"/>
                <a:sym typeface="Source Code Pro"/>
              </a:rPr>
              <a:t>email = </a:t>
            </a:r>
            <a:r>
              <a:rPr b="0" i="0" lang="en-GB" sz="2000" u="none" cap="none" strike="noStrike">
                <a:solidFill>
                  <a:srgbClr val="B65611"/>
                </a:solidFill>
                <a:latin typeface="Source Code Pro"/>
                <a:ea typeface="Source Code Pro"/>
                <a:cs typeface="Source Code Pro"/>
                <a:sym typeface="Source Code Pro"/>
              </a:rPr>
              <a:t>String</a:t>
            </a:r>
            <a:r>
              <a:rPr b="0" i="0" lang="en-GB" sz="2000" u="none" cap="none" strike="noStrike">
                <a:solidFill>
                  <a:srgbClr val="6E6B5E"/>
                </a:solidFill>
                <a:latin typeface="Source Code Pro"/>
                <a:ea typeface="Source Code Pro"/>
                <a:cs typeface="Source Code Pro"/>
                <a:sym typeface="Source Code Pro"/>
              </a:rPr>
              <a:t>::from(</a:t>
            </a:r>
            <a:r>
              <a:rPr b="0" i="0" lang="en-GB" sz="2000" u="none" cap="none" strike="noStrike">
                <a:solidFill>
                  <a:srgbClr val="60AC39"/>
                </a:solidFill>
                <a:latin typeface="Source Code Pro"/>
                <a:ea typeface="Source Code Pro"/>
                <a:cs typeface="Source Code Pro"/>
                <a:sym typeface="Source Code Pro"/>
              </a:rPr>
              <a:t>"anotheremail@example.com"</a:t>
            </a:r>
            <a:r>
              <a:rPr b="0" i="0" lang="en-GB" sz="2000" u="none" cap="none" strike="noStrike">
                <a:solidFill>
                  <a:srgbClr val="6E6B5E"/>
                </a:solidFill>
                <a:latin typeface="Source Code Pro"/>
                <a:ea typeface="Source Code Pro"/>
                <a:cs typeface="Source Code Pro"/>
                <a:sym typeface="Source Code Pro"/>
              </a:rPr>
              <a:t>);</a:t>
            </a:r>
            <a:endParaRPr b="0" i="0" sz="2000" u="none" cap="none" strike="noStrike">
              <a:solidFill>
                <a:srgbClr val="000000"/>
              </a:solidFill>
              <a:latin typeface="Arial"/>
              <a:ea typeface="Arial"/>
              <a:cs typeface="Arial"/>
              <a:sym typeface="Arial"/>
            </a:endParaRPr>
          </a:p>
        </p:txBody>
      </p:sp>
      <p:pic>
        <p:nvPicPr>
          <p:cNvPr id="1683" name="Google Shape;1683;p21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sp>
        <p:nvSpPr>
          <p:cNvPr id="1688" name="Google Shape;1688;p213"/>
          <p:cNvSpPr/>
          <p:nvPr/>
        </p:nvSpPr>
        <p:spPr>
          <a:xfrm>
            <a:off x="469900" y="445225"/>
            <a:ext cx="7912200" cy="646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400" u="sng" cap="none" strike="noStrike">
                <a:solidFill>
                  <a:srgbClr val="000000"/>
                </a:solidFill>
                <a:latin typeface="Open Sans"/>
                <a:ea typeface="Open Sans"/>
                <a:cs typeface="Open Sans"/>
                <a:sym typeface="Open Sans"/>
              </a:rPr>
              <a:t>Field Init Shorthand </a:t>
            </a:r>
            <a:endParaRPr b="1" i="0" sz="2400" u="sng" cap="none" strike="noStrike">
              <a:solidFill>
                <a:srgbClr val="000000"/>
              </a:solidFill>
              <a:latin typeface="Open Sans"/>
              <a:ea typeface="Open Sans"/>
              <a:cs typeface="Open Sans"/>
              <a:sym typeface="Open Sans"/>
              <a:hlinkClick r:id="rId3"/>
            </a:endParaRPr>
          </a:p>
        </p:txBody>
      </p:sp>
      <p:grpSp>
        <p:nvGrpSpPr>
          <p:cNvPr id="1689" name="Google Shape;1689;p213"/>
          <p:cNvGrpSpPr/>
          <p:nvPr/>
        </p:nvGrpSpPr>
        <p:grpSpPr>
          <a:xfrm>
            <a:off x="3111078" y="1993913"/>
            <a:ext cx="4775310" cy="2666960"/>
            <a:chOff x="7068065" y="1078882"/>
            <a:chExt cx="2984568" cy="1971000"/>
          </a:xfrm>
        </p:grpSpPr>
        <p:sp>
          <p:nvSpPr>
            <p:cNvPr id="1690" name="Google Shape;1690;p213"/>
            <p:cNvSpPr/>
            <p:nvPr/>
          </p:nvSpPr>
          <p:spPr>
            <a:xfrm>
              <a:off x="7068065" y="1078882"/>
              <a:ext cx="2508300" cy="1971000"/>
            </a:xfrm>
            <a:prstGeom prst="roundRect">
              <a:avLst>
                <a:gd fmla="val 16667" name="adj"/>
              </a:avLst>
            </a:prstGeom>
            <a:solidFill>
              <a:srgbClr val="F7FFB3"/>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691" name="Google Shape;1691;p213"/>
            <p:cNvSpPr/>
            <p:nvPr/>
          </p:nvSpPr>
          <p:spPr>
            <a:xfrm>
              <a:off x="7154333" y="1140981"/>
              <a:ext cx="2898300" cy="184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800" u="none" cap="none" strike="noStrike">
                  <a:solidFill>
                    <a:srgbClr val="B854D4"/>
                  </a:solidFill>
                  <a:latin typeface="Source Code Pro"/>
                  <a:ea typeface="Source Code Pro"/>
                  <a:cs typeface="Source Code Pro"/>
                  <a:sym typeface="Source Code Pro"/>
                </a:rPr>
                <a:t>struct</a:t>
              </a:r>
              <a:r>
                <a:rPr b="0" i="0" lang="en-GB" sz="1800" u="none" cap="none" strike="noStrike">
                  <a:solidFill>
                    <a:srgbClr val="6E6B5E"/>
                  </a:solidFill>
                  <a:latin typeface="Source Code Pro"/>
                  <a:ea typeface="Source Code Pro"/>
                  <a:cs typeface="Source Code Pro"/>
                  <a:sym typeface="Source Code Pro"/>
                </a:rPr>
                <a:t> </a:t>
              </a:r>
              <a:r>
                <a:rPr b="0" i="0" lang="en-GB" sz="1800" u="none" cap="none" strike="noStrike">
                  <a:solidFill>
                    <a:srgbClr val="6684E1"/>
                  </a:solidFill>
                  <a:latin typeface="Source Code Pro"/>
                  <a:ea typeface="Source Code Pro"/>
                  <a:cs typeface="Source Code Pro"/>
                  <a:sym typeface="Source Code Pro"/>
                </a:rPr>
                <a:t>User</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username: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email: </a:t>
              </a:r>
              <a:r>
                <a:rPr b="0" i="0" lang="en-GB" sz="1800" u="none" cap="none" strike="noStrike">
                  <a:solidFill>
                    <a:srgbClr val="B65611"/>
                  </a:solidFill>
                  <a:latin typeface="Source Code Pro"/>
                  <a:ea typeface="Source Code Pro"/>
                  <a:cs typeface="Source Code Pro"/>
                  <a:sym typeface="Source Code Pro"/>
                </a:rPr>
                <a:t>String</a:t>
              </a:r>
              <a:r>
                <a:rPr b="0" i="0" lang="en-GB" sz="1800" u="none" cap="none" strike="noStrike">
                  <a:solidFill>
                    <a:srgbClr val="6E6B5E"/>
                  </a:solidFill>
                  <a:latin typeface="Source Code Pro"/>
                  <a:ea typeface="Source Code Pro"/>
                  <a:cs typeface="Source Code Pro"/>
                  <a:sym typeface="Source Code Pro"/>
                </a:rPr>
                <a:t>,</a:t>
              </a:r>
              <a:endParaRPr sz="1800"/>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sign_in_count:</a:t>
              </a:r>
              <a:r>
                <a:rPr b="0" i="0" lang="en-GB" sz="1800" u="none" cap="none" strike="noStrike">
                  <a:solidFill>
                    <a:srgbClr val="B65611"/>
                  </a:solidFill>
                  <a:latin typeface="Source Code Pro"/>
                  <a:ea typeface="Source Code Pro"/>
                  <a:cs typeface="Source Code Pro"/>
                  <a:sym typeface="Source Code Pro"/>
                </a:rPr>
                <a:t>u64</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active: </a:t>
              </a:r>
              <a:r>
                <a:rPr b="0" i="0" lang="en-GB" sz="1800" u="none" cap="none" strike="noStrike">
                  <a:solidFill>
                    <a:srgbClr val="B65611"/>
                  </a:solidFill>
                  <a:latin typeface="Source Code Pro"/>
                  <a:ea typeface="Source Code Pro"/>
                  <a:cs typeface="Source Code Pro"/>
                  <a:sym typeface="Source Code Pro"/>
                </a:rPr>
                <a:t>bool</a:t>
              </a:r>
              <a:r>
                <a:rPr b="0" i="0" lang="en-GB" sz="1800" u="none" cap="none" strike="noStrike">
                  <a:solidFill>
                    <a:srgbClr val="6E6B5E"/>
                  </a:solidFill>
                  <a:latin typeface="Source Code Pro"/>
                  <a:ea typeface="Source Code Pro"/>
                  <a:cs typeface="Source Code Pro"/>
                  <a:sym typeface="Source Code Pro"/>
                </a:rPr>
                <a:t>, </a:t>
              </a:r>
              <a:endParaRPr sz="1800"/>
            </a:p>
            <a:p>
              <a:pPr indent="0" lvl="0" marL="0" marR="0" rtl="0" algn="l">
                <a:lnSpc>
                  <a:spcPct val="100000"/>
                </a:lnSpc>
                <a:spcBef>
                  <a:spcPts val="0"/>
                </a:spcBef>
                <a:spcAft>
                  <a:spcPts val="0"/>
                </a:spcAft>
                <a:buNone/>
              </a:pPr>
              <a:r>
                <a:t/>
              </a:r>
              <a:endParaRPr b="0" i="0" sz="18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800" u="none" cap="none" strike="noStrike">
                  <a:solidFill>
                    <a:srgbClr val="6E6B5E"/>
                  </a:solidFill>
                  <a:latin typeface="Source Code Pro"/>
                  <a:ea typeface="Source Code Pro"/>
                  <a:cs typeface="Source Code Pro"/>
                  <a:sym typeface="Source Code Pro"/>
                </a:rPr>
                <a:t>}</a:t>
              </a:r>
              <a:endParaRPr b="0" i="0" sz="1800" u="none" cap="none" strike="noStrike">
                <a:solidFill>
                  <a:srgbClr val="000000"/>
                </a:solidFill>
                <a:latin typeface="Arial"/>
                <a:ea typeface="Arial"/>
                <a:cs typeface="Arial"/>
                <a:sym typeface="Arial"/>
              </a:endParaRPr>
            </a:p>
          </p:txBody>
        </p:sp>
      </p:grpSp>
      <p:sp>
        <p:nvSpPr>
          <p:cNvPr id="1692" name="Google Shape;1692;p213"/>
          <p:cNvSpPr/>
          <p:nvPr/>
        </p:nvSpPr>
        <p:spPr>
          <a:xfrm>
            <a:off x="755850" y="1091425"/>
            <a:ext cx="5556000" cy="77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GB" sz="1800">
                <a:solidFill>
                  <a:srgbClr val="333333"/>
                </a:solidFill>
                <a:latin typeface="Open Sans"/>
                <a:ea typeface="Open Sans"/>
                <a:cs typeface="Open Sans"/>
                <a:sym typeface="Open Sans"/>
              </a:rPr>
              <a:t>For</a:t>
            </a:r>
            <a:r>
              <a:rPr b="0" i="0" lang="en-GB" sz="1800" u="none" cap="none" strike="noStrike">
                <a:solidFill>
                  <a:srgbClr val="333333"/>
                </a:solidFill>
                <a:latin typeface="Open Sans"/>
                <a:ea typeface="Open Sans"/>
                <a:cs typeface="Open Sans"/>
                <a:sym typeface="Open Sans"/>
              </a:rPr>
              <a:t> variable with the same name as struct field, you can use “</a:t>
            </a:r>
            <a:r>
              <a:rPr b="1" i="1" lang="en-GB" sz="1800" u="none" cap="none" strike="noStrike">
                <a:solidFill>
                  <a:srgbClr val="333333"/>
                </a:solidFill>
                <a:latin typeface="Open Sans"/>
                <a:ea typeface="Open Sans"/>
                <a:cs typeface="Open Sans"/>
                <a:sym typeface="Open Sans"/>
              </a:rPr>
              <a:t>field init shorthand</a:t>
            </a:r>
            <a:r>
              <a:rPr b="1" i="0" lang="en-GB" sz="1800" u="none" cap="none" strike="noStrike">
                <a:solidFill>
                  <a:srgbClr val="333333"/>
                </a:solidFill>
                <a:latin typeface="Open Sans"/>
                <a:ea typeface="Open Sans"/>
                <a:cs typeface="Open Sans"/>
                <a:sym typeface="Open Sans"/>
              </a:rPr>
              <a:t>”</a:t>
            </a:r>
            <a:endParaRPr b="1" i="0" sz="1800" u="none" cap="none" strike="noStrike">
              <a:solidFill>
                <a:srgbClr val="000000"/>
              </a:solidFill>
              <a:latin typeface="Arial"/>
              <a:ea typeface="Arial"/>
              <a:cs typeface="Arial"/>
              <a:sym typeface="Arial"/>
            </a:endParaRPr>
          </a:p>
        </p:txBody>
      </p:sp>
      <p:sp>
        <p:nvSpPr>
          <p:cNvPr id="1693" name="Google Shape;1693;p213"/>
          <p:cNvSpPr txBox="1"/>
          <p:nvPr/>
        </p:nvSpPr>
        <p:spPr>
          <a:xfrm>
            <a:off x="736600" y="2387600"/>
            <a:ext cx="19200" cy="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694" name="Google Shape;1694;p213"/>
          <p:cNvSpPr txBox="1"/>
          <p:nvPr/>
        </p:nvSpPr>
        <p:spPr>
          <a:xfrm>
            <a:off x="755850" y="2476500"/>
            <a:ext cx="2088900" cy="9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Open Sans"/>
                <a:ea typeface="Open Sans"/>
                <a:cs typeface="Open Sans"/>
                <a:sym typeface="Open Sans"/>
              </a:rPr>
              <a:t>Consider the same User Struct</a:t>
            </a:r>
            <a:endParaRPr sz="1800">
              <a:latin typeface="Open Sans"/>
              <a:ea typeface="Open Sans"/>
              <a:cs typeface="Open Sans"/>
              <a:sym typeface="Open Sans"/>
            </a:endParaRPr>
          </a:p>
        </p:txBody>
      </p:sp>
      <p:cxnSp>
        <p:nvCxnSpPr>
          <p:cNvPr id="1695" name="Google Shape;1695;p213"/>
          <p:cNvCxnSpPr/>
          <p:nvPr/>
        </p:nvCxnSpPr>
        <p:spPr>
          <a:xfrm>
            <a:off x="2336800" y="2743200"/>
            <a:ext cx="685800" cy="0"/>
          </a:xfrm>
          <a:prstGeom prst="straightConnector1">
            <a:avLst/>
          </a:prstGeom>
          <a:noFill/>
          <a:ln cap="flat" cmpd="sng" w="28575">
            <a:solidFill>
              <a:srgbClr val="EE6800"/>
            </a:solidFill>
            <a:prstDash val="solid"/>
            <a:round/>
            <a:headEnd len="sm" w="sm" type="none"/>
            <a:tailEnd len="med" w="med" type="triangle"/>
          </a:ln>
        </p:spPr>
      </p:cxnSp>
      <p:pic>
        <p:nvPicPr>
          <p:cNvPr id="1696" name="Google Shape;1696;p21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0" name="Shape 1700"/>
        <p:cNvGrpSpPr/>
        <p:nvPr/>
      </p:nvGrpSpPr>
      <p:grpSpPr>
        <a:xfrm>
          <a:off x="0" y="0"/>
          <a:ext cx="0" cy="0"/>
          <a:chOff x="0" y="0"/>
          <a:chExt cx="0" cy="0"/>
        </a:xfrm>
      </p:grpSpPr>
      <p:grpSp>
        <p:nvGrpSpPr>
          <p:cNvPr id="1701" name="Google Shape;1701;p214"/>
          <p:cNvGrpSpPr/>
          <p:nvPr/>
        </p:nvGrpSpPr>
        <p:grpSpPr>
          <a:xfrm>
            <a:off x="88899" y="958868"/>
            <a:ext cx="9004779" cy="2979604"/>
            <a:chOff x="259011" y="3276598"/>
            <a:chExt cx="13267687" cy="3637212"/>
          </a:xfrm>
        </p:grpSpPr>
        <p:sp>
          <p:nvSpPr>
            <p:cNvPr id="1702" name="Google Shape;1702;p214"/>
            <p:cNvSpPr/>
            <p:nvPr/>
          </p:nvSpPr>
          <p:spPr>
            <a:xfrm>
              <a:off x="6263998" y="4420810"/>
              <a:ext cx="7262700" cy="249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600" u="none" cap="none" strike="noStrike">
                  <a:solidFill>
                    <a:srgbClr val="B854D4"/>
                  </a:solidFill>
                  <a:latin typeface="Source Code Pro"/>
                  <a:ea typeface="Source Code Pro"/>
                  <a:cs typeface="Source Code Pro"/>
                  <a:sym typeface="Source Code Pro"/>
                </a:rPr>
                <a:t>fn</a:t>
              </a:r>
              <a:r>
                <a:rPr b="0" i="0" lang="en-GB" sz="1600" u="none" cap="none" strike="noStrike">
                  <a:solidFill>
                    <a:srgbClr val="6E6B5E"/>
                  </a:solidFill>
                  <a:latin typeface="Source Code Pro"/>
                  <a:ea typeface="Source Code Pro"/>
                  <a:cs typeface="Source Code Pro"/>
                  <a:sym typeface="Source Code Pro"/>
                </a:rPr>
                <a:t> </a:t>
              </a:r>
              <a:r>
                <a:rPr b="0" i="0" lang="en-GB" sz="1600" u="none" cap="none" strike="noStrike">
                  <a:solidFill>
                    <a:srgbClr val="6684E1"/>
                  </a:solidFill>
                  <a:latin typeface="Source Code Pro"/>
                  <a:ea typeface="Source Code Pro"/>
                  <a:cs typeface="Source Code Pro"/>
                  <a:sym typeface="Source Code Pro"/>
                </a:rPr>
                <a:t>build_user</a:t>
              </a:r>
              <a:r>
                <a:rPr b="0" i="0" lang="en-GB" sz="1600" u="none" cap="none" strike="noStrike">
                  <a:solidFill>
                    <a:srgbClr val="6E6B5E"/>
                  </a:solidFill>
                  <a:latin typeface="Source Code Pro"/>
                  <a:ea typeface="Source Code Pro"/>
                  <a:cs typeface="Source Code Pro"/>
                  <a:sym typeface="Source Code Pro"/>
                </a:rPr>
                <a:t>(email: </a:t>
              </a:r>
              <a:r>
                <a:rPr b="0" i="0" lang="en-GB" sz="1600" u="none" cap="none" strike="noStrike">
                  <a:solidFill>
                    <a:srgbClr val="B65611"/>
                  </a:solidFill>
                  <a:latin typeface="Source Code Pro"/>
                  <a:ea typeface="Source Code Pro"/>
                  <a:cs typeface="Source Code Pro"/>
                  <a:sym typeface="Source Code Pro"/>
                </a:rPr>
                <a:t>String</a:t>
              </a:r>
              <a:r>
                <a:rPr b="0" i="0" lang="en-GB" sz="1600" u="none" cap="none" strike="noStrike">
                  <a:solidFill>
                    <a:srgbClr val="6E6B5E"/>
                  </a:solidFill>
                  <a:latin typeface="Source Code Pro"/>
                  <a:ea typeface="Source Code Pro"/>
                  <a:cs typeface="Source Code Pro"/>
                  <a:sym typeface="Source Code Pro"/>
                </a:rPr>
                <a:t>, username: </a:t>
              </a:r>
              <a:r>
                <a:rPr b="0" i="0" lang="en-GB" sz="1600" u="none" cap="none" strike="noStrike">
                  <a:solidFill>
                    <a:srgbClr val="B65611"/>
                  </a:solidFill>
                  <a:latin typeface="Source Code Pro"/>
                  <a:ea typeface="Source Code Pro"/>
                  <a:cs typeface="Source Code Pro"/>
                  <a:sym typeface="Source Code Pro"/>
                </a:rPr>
                <a:t>String</a:t>
              </a:r>
              <a:r>
                <a:rPr b="0" i="0" lang="en-GB" sz="1600" u="none" cap="none" strike="noStrike">
                  <a:solidFill>
                    <a:srgbClr val="6E6B5E"/>
                  </a:solidFill>
                  <a:latin typeface="Source Code Pro"/>
                  <a:ea typeface="Source Code Pro"/>
                  <a:cs typeface="Source Code Pro"/>
                  <a:sym typeface="Source Code Pro"/>
                </a:rPr>
                <a:t>) -&gt; User {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User {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email,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username,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active: </a:t>
              </a:r>
              <a:r>
                <a:rPr b="0" i="0" lang="en-GB" sz="1600" u="none" cap="none" strike="noStrike">
                  <a:solidFill>
                    <a:srgbClr val="B65611"/>
                  </a:solidFill>
                  <a:latin typeface="Source Code Pro"/>
                  <a:ea typeface="Source Code Pro"/>
                  <a:cs typeface="Source Code Pro"/>
                  <a:sym typeface="Source Code Pro"/>
                </a:rPr>
                <a:t>true</a:t>
              </a: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sign_in_count: </a:t>
              </a:r>
              <a:r>
                <a:rPr b="0" i="0" lang="en-GB" sz="1600" u="none" cap="none" strike="noStrike">
                  <a:solidFill>
                    <a:srgbClr val="B65611"/>
                  </a:solidFill>
                  <a:latin typeface="Source Code Pro"/>
                  <a:ea typeface="Source Code Pro"/>
                  <a:cs typeface="Source Code Pro"/>
                  <a:sym typeface="Source Code Pro"/>
                </a:rPr>
                <a:t>1</a:t>
              </a: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a:t>
              </a:r>
              <a:endParaRPr b="0" i="0" sz="1600" u="none" cap="none" strike="noStrike">
                <a:solidFill>
                  <a:srgbClr val="000000"/>
                </a:solidFill>
                <a:latin typeface="Arial"/>
                <a:ea typeface="Arial"/>
                <a:cs typeface="Arial"/>
                <a:sym typeface="Arial"/>
              </a:endParaRPr>
            </a:p>
          </p:txBody>
        </p:sp>
        <p:sp>
          <p:nvSpPr>
            <p:cNvPr id="1703" name="Google Shape;1703;p214"/>
            <p:cNvSpPr/>
            <p:nvPr/>
          </p:nvSpPr>
          <p:spPr>
            <a:xfrm>
              <a:off x="259011" y="3276598"/>
              <a:ext cx="11196900" cy="2708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600" u="none" cap="none" strike="noStrike">
                  <a:solidFill>
                    <a:srgbClr val="B854D4"/>
                  </a:solidFill>
                  <a:latin typeface="Source Code Pro"/>
                  <a:ea typeface="Source Code Pro"/>
                  <a:cs typeface="Source Code Pro"/>
                  <a:sym typeface="Source Code Pro"/>
                </a:rPr>
                <a:t>fn</a:t>
              </a:r>
              <a:r>
                <a:rPr b="0" i="0" lang="en-GB" sz="1600" u="none" cap="none" strike="noStrike">
                  <a:solidFill>
                    <a:srgbClr val="6E6B5E"/>
                  </a:solidFill>
                  <a:latin typeface="Source Code Pro"/>
                  <a:ea typeface="Source Code Pro"/>
                  <a:cs typeface="Source Code Pro"/>
                  <a:sym typeface="Source Code Pro"/>
                </a:rPr>
                <a:t> </a:t>
              </a:r>
              <a:r>
                <a:rPr b="0" i="0" lang="en-GB" sz="1600" u="none" cap="none" strike="noStrike">
                  <a:solidFill>
                    <a:srgbClr val="6684E1"/>
                  </a:solidFill>
                  <a:latin typeface="Source Code Pro"/>
                  <a:ea typeface="Source Code Pro"/>
                  <a:cs typeface="Source Code Pro"/>
                  <a:sym typeface="Source Code Pro"/>
                </a:rPr>
                <a:t>build_user</a:t>
              </a:r>
              <a:r>
                <a:rPr b="0" i="0" lang="en-GB" sz="1600" u="none" cap="none" strike="noStrike">
                  <a:solidFill>
                    <a:srgbClr val="6E6B5E"/>
                  </a:solidFill>
                  <a:latin typeface="Source Code Pro"/>
                  <a:ea typeface="Source Code Pro"/>
                  <a:cs typeface="Source Code Pro"/>
                  <a:sym typeface="Source Code Pro"/>
                </a:rPr>
                <a:t>(email: </a:t>
              </a:r>
              <a:r>
                <a:rPr b="0" i="0" lang="en-GB" sz="1600" u="none" cap="none" strike="noStrike">
                  <a:solidFill>
                    <a:srgbClr val="B65611"/>
                  </a:solidFill>
                  <a:latin typeface="Source Code Pro"/>
                  <a:ea typeface="Source Code Pro"/>
                  <a:cs typeface="Source Code Pro"/>
                  <a:sym typeface="Source Code Pro"/>
                </a:rPr>
                <a:t>String</a:t>
              </a:r>
              <a:r>
                <a:rPr b="0" i="0" lang="en-GB" sz="1600" u="none" cap="none" strike="noStrike">
                  <a:solidFill>
                    <a:srgbClr val="6E6B5E"/>
                  </a:solidFill>
                  <a:latin typeface="Source Code Pro"/>
                  <a:ea typeface="Source Code Pro"/>
                  <a:cs typeface="Source Code Pro"/>
                  <a:sym typeface="Source Code Pro"/>
                </a:rPr>
                <a:t>, username: </a:t>
              </a:r>
              <a:r>
                <a:rPr b="0" i="0" lang="en-GB" sz="1600" u="none" cap="none" strike="noStrike">
                  <a:solidFill>
                    <a:srgbClr val="B65611"/>
                  </a:solidFill>
                  <a:latin typeface="Source Code Pro"/>
                  <a:ea typeface="Source Code Pro"/>
                  <a:cs typeface="Source Code Pro"/>
                  <a:sym typeface="Source Code Pro"/>
                </a:rPr>
                <a:t>String</a:t>
              </a:r>
              <a:r>
                <a:rPr b="0" i="0" lang="en-GB" sz="1600" u="none" cap="none" strike="noStrike">
                  <a:solidFill>
                    <a:srgbClr val="6E6B5E"/>
                  </a:solidFill>
                  <a:latin typeface="Source Code Pro"/>
                  <a:ea typeface="Source Code Pro"/>
                  <a:cs typeface="Source Code Pro"/>
                  <a:sym typeface="Source Code Pro"/>
                </a:rPr>
                <a:t>) -&gt; User {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User {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email: email, </a:t>
              </a:r>
              <a:endParaRPr sz="1600"/>
            </a:p>
            <a:p>
              <a:pPr indent="0" lvl="0" marL="0" marR="0" rtl="0" algn="l">
                <a:lnSpc>
                  <a:spcPct val="100000"/>
                </a:lnSpc>
                <a:spcBef>
                  <a:spcPts val="0"/>
                </a:spcBef>
                <a:spcAft>
                  <a:spcPts val="0"/>
                </a:spcAft>
                <a:buNone/>
              </a:pPr>
              <a:r>
                <a:rPr lang="en-GB" sz="1600">
                  <a:solidFill>
                    <a:srgbClr val="6E6B5E"/>
                  </a:solidFill>
                  <a:latin typeface="Source Code Pro"/>
                  <a:ea typeface="Source Code Pro"/>
                  <a:cs typeface="Source Code Pro"/>
                  <a:sym typeface="Source Code Pro"/>
                </a:rPr>
                <a:t>u</a:t>
              </a:r>
              <a:r>
                <a:rPr b="0" i="0" lang="en-GB" sz="1600" u="none" cap="none" strike="noStrike">
                  <a:solidFill>
                    <a:srgbClr val="6E6B5E"/>
                  </a:solidFill>
                  <a:latin typeface="Source Code Pro"/>
                  <a:ea typeface="Source Code Pro"/>
                  <a:cs typeface="Source Code Pro"/>
                  <a:sym typeface="Source Code Pro"/>
                </a:rPr>
                <a:t>sername: username,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active: </a:t>
              </a:r>
              <a:r>
                <a:rPr b="0" i="0" lang="en-GB" sz="1600" u="none" cap="none" strike="noStrike">
                  <a:solidFill>
                    <a:srgbClr val="B65611"/>
                  </a:solidFill>
                  <a:latin typeface="Source Code Pro"/>
                  <a:ea typeface="Source Code Pro"/>
                  <a:cs typeface="Source Code Pro"/>
                  <a:sym typeface="Source Code Pro"/>
                </a:rPr>
                <a:t>true</a:t>
              </a: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sign_in_count: </a:t>
              </a:r>
              <a:r>
                <a:rPr b="0" i="0" lang="en-GB" sz="1600" u="none" cap="none" strike="noStrike">
                  <a:solidFill>
                    <a:srgbClr val="B65611"/>
                  </a:solidFill>
                  <a:latin typeface="Source Code Pro"/>
                  <a:ea typeface="Source Code Pro"/>
                  <a:cs typeface="Source Code Pro"/>
                  <a:sym typeface="Source Code Pro"/>
                </a:rPr>
                <a:t>1</a:t>
              </a: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 </a:t>
              </a:r>
              <a:endParaRPr sz="1600"/>
            </a:p>
            <a:p>
              <a:pPr indent="0" lvl="0" marL="0" marR="0" rtl="0" algn="l">
                <a:lnSpc>
                  <a:spcPct val="100000"/>
                </a:lnSpc>
                <a:spcBef>
                  <a:spcPts val="0"/>
                </a:spcBef>
                <a:spcAft>
                  <a:spcPts val="0"/>
                </a:spcAft>
                <a:buNone/>
              </a:pPr>
              <a:r>
                <a:t/>
              </a:r>
              <a:endParaRPr b="0" i="0" sz="160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600" u="none" cap="none" strike="noStrike">
                  <a:solidFill>
                    <a:srgbClr val="6E6B5E"/>
                  </a:solidFill>
                  <a:latin typeface="Source Code Pro"/>
                  <a:ea typeface="Source Code Pro"/>
                  <a:cs typeface="Source Code Pro"/>
                  <a:sym typeface="Source Code Pro"/>
                </a:rPr>
                <a:t>}</a:t>
              </a:r>
              <a:endParaRPr b="0" i="0" sz="1600" u="none" cap="none" strike="noStrike">
                <a:solidFill>
                  <a:srgbClr val="000000"/>
                </a:solidFill>
                <a:latin typeface="Arial"/>
                <a:ea typeface="Arial"/>
                <a:cs typeface="Arial"/>
                <a:sym typeface="Arial"/>
              </a:endParaRPr>
            </a:p>
          </p:txBody>
        </p:sp>
        <p:sp>
          <p:nvSpPr>
            <p:cNvPr id="1704" name="Google Shape;1704;p214"/>
            <p:cNvSpPr/>
            <p:nvPr/>
          </p:nvSpPr>
          <p:spPr>
            <a:xfrm>
              <a:off x="3496535" y="4547838"/>
              <a:ext cx="455700" cy="1209000"/>
            </a:xfrm>
            <a:prstGeom prst="rightBrace">
              <a:avLst>
                <a:gd fmla="val 8333" name="adj1"/>
                <a:gd fmla="val 55210" name="adj2"/>
              </a:avLst>
            </a:prstGeom>
            <a:noFill/>
            <a:ln cap="flat" cmpd="sng" w="9525">
              <a:solidFill>
                <a:srgbClr val="EE68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p:txBody>
        </p:sp>
        <p:cxnSp>
          <p:nvCxnSpPr>
            <p:cNvPr id="1705" name="Google Shape;1705;p214"/>
            <p:cNvCxnSpPr>
              <a:endCxn id="1706" idx="1"/>
            </p:cNvCxnSpPr>
            <p:nvPr/>
          </p:nvCxnSpPr>
          <p:spPr>
            <a:xfrm>
              <a:off x="4030678" y="5206213"/>
              <a:ext cx="1604100" cy="922200"/>
            </a:xfrm>
            <a:prstGeom prst="bentConnector3">
              <a:avLst>
                <a:gd fmla="val 50000" name="adj1"/>
              </a:avLst>
            </a:prstGeom>
            <a:noFill/>
            <a:ln cap="flat" cmpd="sng" w="47625">
              <a:solidFill>
                <a:srgbClr val="EE6800"/>
              </a:solidFill>
              <a:prstDash val="solid"/>
              <a:round/>
              <a:headEnd len="sm" w="sm" type="none"/>
              <a:tailEnd len="med" w="med" type="triangle"/>
            </a:ln>
          </p:spPr>
        </p:cxnSp>
        <p:sp>
          <p:nvSpPr>
            <p:cNvPr id="1706" name="Google Shape;1706;p214"/>
            <p:cNvSpPr/>
            <p:nvPr/>
          </p:nvSpPr>
          <p:spPr>
            <a:xfrm>
              <a:off x="5634778" y="5378863"/>
              <a:ext cx="455700" cy="1499100"/>
            </a:xfrm>
            <a:prstGeom prst="leftBrace">
              <a:avLst>
                <a:gd fmla="val 8333" name="adj1"/>
                <a:gd fmla="val 50000" name="adj2"/>
              </a:avLst>
            </a:prstGeom>
            <a:noFill/>
            <a:ln cap="flat" cmpd="sng" w="9525">
              <a:solidFill>
                <a:srgbClr val="EE68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dk1"/>
                </a:solidFill>
                <a:latin typeface="Arial"/>
                <a:ea typeface="Arial"/>
                <a:cs typeface="Arial"/>
                <a:sym typeface="Arial"/>
              </a:endParaRPr>
            </a:p>
          </p:txBody>
        </p:sp>
        <p:sp>
          <p:nvSpPr>
            <p:cNvPr id="1707" name="Google Shape;1707;p214"/>
            <p:cNvSpPr/>
            <p:nvPr/>
          </p:nvSpPr>
          <p:spPr>
            <a:xfrm>
              <a:off x="2948832" y="4046254"/>
              <a:ext cx="2617800" cy="3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050" u="none" cap="none" strike="noStrike">
                  <a:solidFill>
                    <a:srgbClr val="4E4534"/>
                  </a:solidFill>
                  <a:latin typeface="Open Sans"/>
                  <a:ea typeface="Open Sans"/>
                  <a:cs typeface="Open Sans"/>
                  <a:sym typeface="Open Sans"/>
                </a:rPr>
                <a:t>field init shorthand</a:t>
              </a:r>
              <a:endParaRPr b="0" i="0" sz="1050" u="none" cap="none" strike="noStrike">
                <a:solidFill>
                  <a:srgbClr val="4E4534"/>
                </a:solidFill>
                <a:latin typeface="Arial"/>
                <a:ea typeface="Arial"/>
                <a:cs typeface="Arial"/>
                <a:sym typeface="Arial"/>
              </a:endParaRPr>
            </a:p>
          </p:txBody>
        </p:sp>
      </p:grpSp>
      <p:sp>
        <p:nvSpPr>
          <p:cNvPr id="1708" name="Google Shape;1708;p214"/>
          <p:cNvSpPr txBox="1"/>
          <p:nvPr/>
        </p:nvSpPr>
        <p:spPr>
          <a:xfrm>
            <a:off x="2590800" y="260475"/>
            <a:ext cx="3962400" cy="6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400" u="sng">
                <a:latin typeface="Open Sans"/>
                <a:ea typeface="Open Sans"/>
                <a:cs typeface="Open Sans"/>
                <a:sym typeface="Open Sans"/>
              </a:rPr>
              <a:t>Field Init Shorthand </a:t>
            </a:r>
            <a:endParaRPr b="1" sz="2400" u="sng">
              <a:latin typeface="Open Sans"/>
              <a:ea typeface="Open Sans"/>
              <a:cs typeface="Open Sans"/>
              <a:sym typeface="Open Sans"/>
              <a:hlinkClick r:id="rId3"/>
            </a:endParaRPr>
          </a:p>
        </p:txBody>
      </p:sp>
      <p:pic>
        <p:nvPicPr>
          <p:cNvPr id="1709" name="Google Shape;1709;p21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3" name="Shape 1713"/>
        <p:cNvGrpSpPr/>
        <p:nvPr/>
      </p:nvGrpSpPr>
      <p:grpSpPr>
        <a:xfrm>
          <a:off x="0" y="0"/>
          <a:ext cx="0" cy="0"/>
          <a:chOff x="0" y="0"/>
          <a:chExt cx="0" cy="0"/>
        </a:xfrm>
      </p:grpSpPr>
      <p:sp>
        <p:nvSpPr>
          <p:cNvPr id="1714" name="Google Shape;1714;p215"/>
          <p:cNvSpPr/>
          <p:nvPr/>
        </p:nvSpPr>
        <p:spPr>
          <a:xfrm>
            <a:off x="1068860" y="99826"/>
            <a:ext cx="7006200" cy="1200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1800" u="none" cap="none" strike="noStrike">
                <a:solidFill>
                  <a:srgbClr val="000000"/>
                </a:solidFill>
                <a:latin typeface="Open Sans"/>
                <a:ea typeface="Open Sans"/>
                <a:cs typeface="Open Sans"/>
                <a:sym typeface="Open Sans"/>
              </a:rPr>
              <a:t>Creating Instances From Other Instances With Struct Update Syntax</a:t>
            </a:r>
            <a:endParaRPr b="1" i="0" sz="1800" u="sng" cap="none" strike="noStrike">
              <a:solidFill>
                <a:srgbClr val="000000"/>
              </a:solidFill>
              <a:latin typeface="Open Sans"/>
              <a:ea typeface="Open Sans"/>
              <a:cs typeface="Open Sans"/>
              <a:sym typeface="Open Sans"/>
              <a:hlinkClick r:id="rId3"/>
            </a:endParaRPr>
          </a:p>
          <a:p>
            <a:pPr indent="0" lvl="0" marL="0" marR="0" rtl="0" algn="ctr">
              <a:lnSpc>
                <a:spcPct val="100000"/>
              </a:lnSpc>
              <a:spcBef>
                <a:spcPts val="0"/>
              </a:spcBef>
              <a:spcAft>
                <a:spcPts val="0"/>
              </a:spcAft>
              <a:buNone/>
            </a:pPr>
            <a:br>
              <a:rPr b="0" i="0" lang="en-GB" sz="1800" u="none" cap="none" strike="noStrike">
                <a:solidFill>
                  <a:srgbClr val="000000"/>
                </a:solidFill>
                <a:latin typeface="Arial"/>
                <a:ea typeface="Arial"/>
                <a:cs typeface="Arial"/>
                <a:sym typeface="Arial"/>
              </a:rPr>
            </a:br>
            <a:endParaRPr b="0" i="0" sz="1800" u="none" cap="none" strike="noStrike">
              <a:solidFill>
                <a:srgbClr val="000000"/>
              </a:solidFill>
              <a:latin typeface="Arial"/>
              <a:ea typeface="Arial"/>
              <a:cs typeface="Arial"/>
              <a:sym typeface="Arial"/>
            </a:endParaRPr>
          </a:p>
        </p:txBody>
      </p:sp>
      <p:grpSp>
        <p:nvGrpSpPr>
          <p:cNvPr id="1715" name="Google Shape;1715;p215"/>
          <p:cNvGrpSpPr/>
          <p:nvPr/>
        </p:nvGrpSpPr>
        <p:grpSpPr>
          <a:xfrm>
            <a:off x="129413" y="917564"/>
            <a:ext cx="8526248" cy="4056848"/>
            <a:chOff x="189470" y="1396313"/>
            <a:chExt cx="11368330" cy="5062201"/>
          </a:xfrm>
        </p:grpSpPr>
        <p:sp>
          <p:nvSpPr>
            <p:cNvPr id="1716" name="Google Shape;1716;p215"/>
            <p:cNvSpPr/>
            <p:nvPr/>
          </p:nvSpPr>
          <p:spPr>
            <a:xfrm>
              <a:off x="189470" y="1396314"/>
              <a:ext cx="4988100" cy="5062200"/>
            </a:xfrm>
            <a:prstGeom prst="roundRect">
              <a:avLst>
                <a:gd fmla="val 16667" name="adj"/>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717" name="Google Shape;1717;p215"/>
            <p:cNvSpPr/>
            <p:nvPr/>
          </p:nvSpPr>
          <p:spPr>
            <a:xfrm>
              <a:off x="6096000" y="1396313"/>
              <a:ext cx="5461800" cy="5062200"/>
            </a:xfrm>
            <a:prstGeom prst="roundRect">
              <a:avLst>
                <a:gd fmla="val 16667" name="adj"/>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sp>
          <p:nvSpPr>
            <p:cNvPr id="1718" name="Google Shape;1718;p215"/>
            <p:cNvSpPr/>
            <p:nvPr/>
          </p:nvSpPr>
          <p:spPr>
            <a:xfrm>
              <a:off x="525393" y="1474979"/>
              <a:ext cx="4740900" cy="443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r>
                <a:rPr b="0" i="0" lang="en-GB" sz="1050" u="none" cap="none" strike="noStrike">
                  <a:solidFill>
                    <a:srgbClr val="7030A0"/>
                  </a:solidFill>
                  <a:latin typeface="Source Code Pro"/>
                  <a:ea typeface="Source Code Pro"/>
                  <a:cs typeface="Source Code Pro"/>
                  <a:sym typeface="Source Code Pro"/>
                </a:rPr>
                <a:t>struct</a:t>
              </a:r>
              <a:r>
                <a:rPr b="0" i="0" lang="en-GB" sz="1050" u="none" cap="none" strike="noStrike">
                  <a:solidFill>
                    <a:srgbClr val="6E6B5E"/>
                  </a:solidFill>
                  <a:latin typeface="Source Code Pro"/>
                  <a:ea typeface="Source Code Pro"/>
                  <a:cs typeface="Source Code Pro"/>
                  <a:sym typeface="Source Code Pro"/>
                </a:rPr>
                <a:t> </a:t>
              </a:r>
              <a:r>
                <a:rPr b="0" i="0" lang="en-GB" sz="1050" u="none" cap="none" strike="noStrike">
                  <a:solidFill>
                    <a:srgbClr val="0070C0"/>
                  </a:solidFill>
                  <a:latin typeface="Source Code Pro"/>
                  <a:ea typeface="Source Code Pro"/>
                  <a:cs typeface="Source Code Pro"/>
                  <a:sym typeface="Source Code Pro"/>
                </a:rPr>
                <a:t>User</a:t>
              </a: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username: String,</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email: String,</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sign_in_count: u64,</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active: bool,</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sz="105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let user1 = User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email: String::from("</a:t>
              </a:r>
              <a:r>
                <a:rPr b="0" i="0" lang="en-GB" sz="1050" u="none" cap="none" strike="noStrike">
                  <a:solidFill>
                    <a:srgbClr val="92D050"/>
                  </a:solidFill>
                  <a:latin typeface="Source Code Pro"/>
                  <a:ea typeface="Source Code Pro"/>
                  <a:cs typeface="Source Code Pro"/>
                  <a:sym typeface="Source Code Pro"/>
                </a:rPr>
                <a:t>someone@example.com</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username: String::from("</a:t>
              </a:r>
              <a:r>
                <a:rPr b="0" i="0" lang="en-GB" sz="1050" u="none" cap="none" strike="noStrike">
                  <a:solidFill>
                    <a:srgbClr val="92D050"/>
                  </a:solidFill>
                  <a:latin typeface="Source Code Pro"/>
                  <a:ea typeface="Source Code Pro"/>
                  <a:cs typeface="Source Code Pro"/>
                  <a:sym typeface="Source Code Pro"/>
                </a:rPr>
                <a:t>someusername123</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active: </a:t>
              </a:r>
              <a:r>
                <a:rPr b="0" i="0" lang="en-GB" sz="1050" u="none" cap="none" strike="noStrike">
                  <a:solidFill>
                    <a:srgbClr val="BF7200"/>
                  </a:solidFill>
                  <a:latin typeface="Source Code Pro"/>
                  <a:ea typeface="Source Code Pro"/>
                  <a:cs typeface="Source Code Pro"/>
                  <a:sym typeface="Source Code Pro"/>
                </a:rPr>
                <a:t>true</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sign_in_count: 1,</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sz="105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let user2 = User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email: String::from("</a:t>
              </a:r>
              <a:r>
                <a:rPr b="0" i="0" lang="en-GB" sz="1050" u="none" cap="none" strike="noStrike">
                  <a:solidFill>
                    <a:srgbClr val="92D050"/>
                  </a:solidFill>
                  <a:latin typeface="Source Code Pro"/>
                  <a:ea typeface="Source Code Pro"/>
                  <a:cs typeface="Source Code Pro"/>
                  <a:sym typeface="Source Code Pro"/>
                </a:rPr>
                <a:t>another@example.com</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username: String::from("</a:t>
              </a:r>
              <a:r>
                <a:rPr b="0" i="0" lang="en-GB" sz="1050" u="none" cap="none" strike="noStrike">
                  <a:solidFill>
                    <a:srgbClr val="92D050"/>
                  </a:solidFill>
                  <a:latin typeface="Source Code Pro"/>
                  <a:ea typeface="Source Code Pro"/>
                  <a:cs typeface="Source Code Pro"/>
                  <a:sym typeface="Source Code Pro"/>
                </a:rPr>
                <a:t>anotherusername567</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active: user1.active,</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sign_in_count: user1.sign_in_count,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a:t>
              </a:r>
              <a:endParaRPr/>
            </a:p>
          </p:txBody>
        </p:sp>
        <p:sp>
          <p:nvSpPr>
            <p:cNvPr id="1719" name="Google Shape;1719;p215"/>
            <p:cNvSpPr/>
            <p:nvPr/>
          </p:nvSpPr>
          <p:spPr>
            <a:xfrm>
              <a:off x="6574974" y="1474954"/>
              <a:ext cx="4740900" cy="4216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r>
                <a:rPr b="0" i="0" lang="en-GB" sz="1050" u="none" cap="none" strike="noStrike">
                  <a:solidFill>
                    <a:srgbClr val="7030A0"/>
                  </a:solidFill>
                  <a:latin typeface="Source Code Pro"/>
                  <a:ea typeface="Source Code Pro"/>
                  <a:cs typeface="Source Code Pro"/>
                  <a:sym typeface="Source Code Pro"/>
                </a:rPr>
                <a:t>struct</a:t>
              </a:r>
              <a:r>
                <a:rPr b="0" i="0" lang="en-GB" sz="1050" u="none" cap="none" strike="noStrike">
                  <a:solidFill>
                    <a:srgbClr val="6E6B5E"/>
                  </a:solidFill>
                  <a:latin typeface="Source Code Pro"/>
                  <a:ea typeface="Source Code Pro"/>
                  <a:cs typeface="Source Code Pro"/>
                  <a:sym typeface="Source Code Pro"/>
                </a:rPr>
                <a:t> </a:t>
              </a:r>
              <a:r>
                <a:rPr b="0" i="0" lang="en-GB" sz="1050" u="none" cap="none" strike="noStrike">
                  <a:solidFill>
                    <a:srgbClr val="0070C0"/>
                  </a:solidFill>
                  <a:latin typeface="Source Code Pro"/>
                  <a:ea typeface="Source Code Pro"/>
                  <a:cs typeface="Source Code Pro"/>
                  <a:sym typeface="Source Code Pro"/>
                </a:rPr>
                <a:t>User</a:t>
              </a: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username: String,</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email: String,</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sign_in_count: u64,</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active: bool,</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sz="105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let user1 = User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email: String::from("</a:t>
              </a:r>
              <a:r>
                <a:rPr b="0" i="0" lang="en-GB" sz="1050" u="none" cap="none" strike="noStrike">
                  <a:solidFill>
                    <a:srgbClr val="92D050"/>
                  </a:solidFill>
                  <a:latin typeface="Source Code Pro"/>
                  <a:ea typeface="Source Code Pro"/>
                  <a:cs typeface="Source Code Pro"/>
                  <a:sym typeface="Source Code Pro"/>
                </a:rPr>
                <a:t>someone@example.com</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username: String::from("</a:t>
              </a:r>
              <a:r>
                <a:rPr b="0" i="0" lang="en-GB" sz="1050" u="none" cap="none" strike="noStrike">
                  <a:solidFill>
                    <a:srgbClr val="92D050"/>
                  </a:solidFill>
                  <a:latin typeface="Source Code Pro"/>
                  <a:ea typeface="Source Code Pro"/>
                  <a:cs typeface="Source Code Pro"/>
                  <a:sym typeface="Source Code Pro"/>
                </a:rPr>
                <a:t>someusername123</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active: </a:t>
              </a:r>
              <a:r>
                <a:rPr b="0" i="0" lang="en-GB" sz="1050" u="none" cap="none" strike="noStrike">
                  <a:solidFill>
                    <a:srgbClr val="BF7200"/>
                  </a:solidFill>
                  <a:latin typeface="Source Code Pro"/>
                  <a:ea typeface="Source Code Pro"/>
                  <a:cs typeface="Source Code Pro"/>
                  <a:sym typeface="Source Code Pro"/>
                </a:rPr>
                <a:t>true</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sign_in_count: 1,</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sz="105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let user2 = User {</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email: String::from("</a:t>
              </a:r>
              <a:r>
                <a:rPr b="0" i="0" lang="en-GB" sz="1050" u="none" cap="none" strike="noStrike">
                  <a:solidFill>
                    <a:srgbClr val="92D050"/>
                  </a:solidFill>
                  <a:latin typeface="Source Code Pro"/>
                  <a:ea typeface="Source Code Pro"/>
                  <a:cs typeface="Source Code Pro"/>
                  <a:sym typeface="Source Code Pro"/>
                </a:rPr>
                <a:t>another@example.com</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username: String::from("</a:t>
              </a:r>
              <a:r>
                <a:rPr b="0" i="0" lang="en-GB" sz="1050" u="none" cap="none" strike="noStrike">
                  <a:solidFill>
                    <a:srgbClr val="92D050"/>
                  </a:solidFill>
                  <a:latin typeface="Source Code Pro"/>
                  <a:ea typeface="Source Code Pro"/>
                  <a:cs typeface="Source Code Pro"/>
                  <a:sym typeface="Source Code Pro"/>
                </a:rPr>
                <a:t>anotherusername567</a:t>
              </a:r>
              <a:r>
                <a:rPr b="0" i="0" lang="en-GB" sz="1050" u="none" cap="none" strike="noStrike">
                  <a:solidFill>
                    <a:srgbClr val="6E6B5E"/>
                  </a:solidFill>
                  <a:latin typeface="Source Code Pro"/>
                  <a:ea typeface="Source Code Pro"/>
                  <a:cs typeface="Source Code Pro"/>
                  <a:sym typeface="Source Code Pro"/>
                </a:rPr>
                <a:t>"),</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..user1,</a:t>
              </a:r>
              <a:endParaRPr/>
            </a:p>
            <a:p>
              <a:pPr indent="0" lvl="0" marL="0" marR="0" rtl="0" algn="l">
                <a:lnSpc>
                  <a:spcPct val="100000"/>
                </a:lnSpc>
                <a:spcBef>
                  <a:spcPts val="0"/>
                </a:spcBef>
                <a:spcAft>
                  <a:spcPts val="0"/>
                </a:spcAft>
                <a:buNone/>
              </a:pPr>
              <a:r>
                <a:rPr b="0" i="0" lang="en-GB" sz="1050" u="none" cap="none" strike="noStrike">
                  <a:solidFill>
                    <a:srgbClr val="6E6B5E"/>
                  </a:solidFill>
                  <a:latin typeface="Source Code Pro"/>
                  <a:ea typeface="Source Code Pro"/>
                  <a:cs typeface="Source Code Pro"/>
                  <a:sym typeface="Source Code Pro"/>
                </a:rPr>
                <a:t>};</a:t>
              </a:r>
              <a:endParaRPr/>
            </a:p>
          </p:txBody>
        </p:sp>
        <p:sp>
          <p:nvSpPr>
            <p:cNvPr id="1720" name="Google Shape;1720;p215"/>
            <p:cNvSpPr/>
            <p:nvPr/>
          </p:nvSpPr>
          <p:spPr>
            <a:xfrm>
              <a:off x="4453453" y="5386656"/>
              <a:ext cx="2017200" cy="304800"/>
            </a:xfrm>
            <a:prstGeom prst="rightArrow">
              <a:avLst>
                <a:gd fmla="val 50000" name="adj1"/>
                <a:gd fmla="val 50000" name="adj2"/>
              </a:avLst>
            </a:prstGeom>
            <a:solidFill>
              <a:schemeClr val="accent1"/>
            </a:solidFill>
            <a:ln cap="flat" cmpd="sng" w="25400">
              <a:solidFill>
                <a:srgbClr val="AE4E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050" u="none" cap="none" strike="noStrike">
                <a:solidFill>
                  <a:schemeClr val="lt1"/>
                </a:solidFill>
                <a:latin typeface="Arial"/>
                <a:ea typeface="Arial"/>
                <a:cs typeface="Arial"/>
                <a:sym typeface="Arial"/>
              </a:endParaRPr>
            </a:p>
          </p:txBody>
        </p:sp>
      </p:grpSp>
      <p:sp>
        <p:nvSpPr>
          <p:cNvPr id="1721" name="Google Shape;1721;p215"/>
          <p:cNvSpPr/>
          <p:nvPr/>
        </p:nvSpPr>
        <p:spPr>
          <a:xfrm>
            <a:off x="677712" y="662220"/>
            <a:ext cx="8275800" cy="25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050" u="none" cap="none" strike="noStrike">
                <a:solidFill>
                  <a:srgbClr val="0070C0"/>
                </a:solidFill>
                <a:latin typeface="Open Sans"/>
                <a:ea typeface="Open Sans"/>
                <a:cs typeface="Open Sans"/>
                <a:sym typeface="Open Sans"/>
              </a:rPr>
              <a:t>It’s often useful to create a new instance of a struct that uses most of an old instance’s values but changes some.</a:t>
            </a:r>
            <a:endParaRPr b="0" i="0" sz="1050" u="none" cap="none" strike="noStrike">
              <a:solidFill>
                <a:srgbClr val="0070C0"/>
              </a:solidFill>
              <a:latin typeface="Arial"/>
              <a:ea typeface="Arial"/>
              <a:cs typeface="Arial"/>
              <a:sym typeface="Arial"/>
            </a:endParaRPr>
          </a:p>
        </p:txBody>
      </p:sp>
      <p:pic>
        <p:nvPicPr>
          <p:cNvPr id="1722" name="Google Shape;1722;p21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6" name="Shape 1726"/>
        <p:cNvGrpSpPr/>
        <p:nvPr/>
      </p:nvGrpSpPr>
      <p:grpSpPr>
        <a:xfrm>
          <a:off x="0" y="0"/>
          <a:ext cx="0" cy="0"/>
          <a:chOff x="0" y="0"/>
          <a:chExt cx="0" cy="0"/>
        </a:xfrm>
      </p:grpSpPr>
      <p:sp>
        <p:nvSpPr>
          <p:cNvPr id="1727" name="Google Shape;1727;p216"/>
          <p:cNvSpPr/>
          <p:nvPr/>
        </p:nvSpPr>
        <p:spPr>
          <a:xfrm>
            <a:off x="364525" y="1501349"/>
            <a:ext cx="8415000" cy="415500"/>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None/>
            </a:pPr>
            <a:r>
              <a:rPr b="0" i="0" lang="en-GB" u="none" cap="none" strike="noStrike">
                <a:solidFill>
                  <a:srgbClr val="333333"/>
                </a:solidFill>
                <a:latin typeface="Open Sans"/>
                <a:ea typeface="Open Sans"/>
                <a:cs typeface="Open Sans"/>
                <a:sym typeface="Open Sans"/>
              </a:rPr>
              <a:t>Tuple structs have the added meaning the struct name provides but don’t have names associated with their fields; rather, they just have the types of the fields.</a:t>
            </a:r>
            <a:endParaRPr b="0" i="0" u="none" cap="none" strike="noStrike">
              <a:solidFill>
                <a:srgbClr val="000000"/>
              </a:solidFill>
              <a:latin typeface="Arial"/>
              <a:ea typeface="Arial"/>
              <a:cs typeface="Arial"/>
              <a:sym typeface="Arial"/>
            </a:endParaRPr>
          </a:p>
        </p:txBody>
      </p:sp>
      <p:sp>
        <p:nvSpPr>
          <p:cNvPr id="1728" name="Google Shape;1728;p216"/>
          <p:cNvSpPr/>
          <p:nvPr/>
        </p:nvSpPr>
        <p:spPr>
          <a:xfrm>
            <a:off x="304800" y="511000"/>
            <a:ext cx="8534400" cy="969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GB" sz="2400" u="sng" cap="none" strike="noStrike">
                <a:solidFill>
                  <a:srgbClr val="000000"/>
                </a:solidFill>
                <a:latin typeface="Open Sans"/>
                <a:ea typeface="Open Sans"/>
                <a:cs typeface="Open Sans"/>
                <a:sym typeface="Open Sans"/>
              </a:rPr>
              <a:t>   Tuple Structs without Named Fields to Create Different Types</a:t>
            </a:r>
            <a:endParaRPr b="1" i="0" sz="2400" u="sng" cap="none" strike="noStrike">
              <a:solidFill>
                <a:srgbClr val="000000"/>
              </a:solidFill>
              <a:latin typeface="Open Sans"/>
              <a:ea typeface="Open Sans"/>
              <a:cs typeface="Open Sans"/>
              <a:sym typeface="Open Sans"/>
              <a:hlinkClick r:id="rId3"/>
            </a:endParaRPr>
          </a:p>
          <a:p>
            <a:pPr indent="0" lvl="0" marL="0" marR="0" rtl="0" algn="ctr">
              <a:lnSpc>
                <a:spcPct val="100000"/>
              </a:lnSpc>
              <a:spcBef>
                <a:spcPts val="0"/>
              </a:spcBef>
              <a:spcAft>
                <a:spcPts val="0"/>
              </a:spcAft>
              <a:buNone/>
            </a:pPr>
            <a:br>
              <a:rPr b="0" i="0" lang="en-GB" sz="2400" u="sng" cap="none" strike="noStrike">
                <a:solidFill>
                  <a:srgbClr val="000000"/>
                </a:solidFill>
                <a:latin typeface="Arial"/>
                <a:ea typeface="Arial"/>
                <a:cs typeface="Arial"/>
                <a:sym typeface="Arial"/>
              </a:rPr>
            </a:br>
            <a:endParaRPr b="0" i="0" sz="2400" u="sng" cap="none" strike="noStrike">
              <a:solidFill>
                <a:srgbClr val="000000"/>
              </a:solidFill>
              <a:latin typeface="Arial"/>
              <a:ea typeface="Arial"/>
              <a:cs typeface="Arial"/>
              <a:sym typeface="Arial"/>
            </a:endParaRPr>
          </a:p>
        </p:txBody>
      </p:sp>
      <p:sp>
        <p:nvSpPr>
          <p:cNvPr id="1729" name="Google Shape;1729;p216"/>
          <p:cNvSpPr/>
          <p:nvPr/>
        </p:nvSpPr>
        <p:spPr>
          <a:xfrm>
            <a:off x="2676096" y="2038720"/>
            <a:ext cx="4572000" cy="12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u="none" cap="none" strike="noStrike">
                <a:solidFill>
                  <a:srgbClr val="B854D4"/>
                </a:solidFill>
                <a:latin typeface="Source Code Pro"/>
                <a:ea typeface="Source Code Pro"/>
                <a:cs typeface="Source Code Pro"/>
                <a:sym typeface="Source Code Pro"/>
              </a:rPr>
              <a:t>struct</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6684E1"/>
                </a:solidFill>
                <a:latin typeface="Source Code Pro"/>
                <a:ea typeface="Source Code Pro"/>
                <a:cs typeface="Source Code Pro"/>
                <a:sym typeface="Source Code Pro"/>
              </a:rPr>
              <a:t>Color</a:t>
            </a:r>
            <a:r>
              <a:rPr b="0" i="0" lang="en-GB" u="none" cap="none" strike="noStrike">
                <a:solidFill>
                  <a:srgbClr val="6E6B5E"/>
                </a:solidFill>
                <a:latin typeface="Source Code Pro"/>
                <a:ea typeface="Source Code Pro"/>
                <a:cs typeface="Source Code Pro"/>
                <a:sym typeface="Source Code Pro"/>
              </a:rPr>
              <a:t>(</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rPr b="0" i="0" lang="en-GB" u="none" cap="none" strike="noStrike">
                <a:solidFill>
                  <a:srgbClr val="B854D4"/>
                </a:solidFill>
                <a:latin typeface="Source Code Pro"/>
                <a:ea typeface="Source Code Pro"/>
                <a:cs typeface="Source Code Pro"/>
                <a:sym typeface="Source Code Pro"/>
              </a:rPr>
              <a:t>struct</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6684E1"/>
                </a:solidFill>
                <a:latin typeface="Source Code Pro"/>
                <a:ea typeface="Source Code Pro"/>
                <a:cs typeface="Source Code Pro"/>
                <a:sym typeface="Source Code Pro"/>
              </a:rPr>
              <a:t>Point</a:t>
            </a:r>
            <a:r>
              <a:rPr b="0" i="0" lang="en-GB" u="none" cap="none" strike="noStrike">
                <a:solidFill>
                  <a:srgbClr val="6E6B5E"/>
                </a:solidFill>
                <a:latin typeface="Source Code Pro"/>
                <a:ea typeface="Source Code Pro"/>
                <a:cs typeface="Source Code Pro"/>
                <a:sym typeface="Source Code Pro"/>
              </a:rPr>
              <a:t>(</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i32</a:t>
            </a:r>
            <a:r>
              <a:rPr b="0" i="0" lang="en-GB"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t/>
            </a:r>
            <a:endParaRPr b="0" i="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u="none" cap="none" strike="noStrike">
                <a:solidFill>
                  <a:srgbClr val="B854D4"/>
                </a:solidFill>
                <a:latin typeface="Source Code Pro"/>
                <a:ea typeface="Source Code Pro"/>
                <a:cs typeface="Source Code Pro"/>
                <a:sym typeface="Source Code Pro"/>
              </a:rPr>
              <a:t>let</a:t>
            </a:r>
            <a:r>
              <a:rPr b="0" i="0" lang="en-GB" u="none" cap="none" strike="noStrike">
                <a:solidFill>
                  <a:srgbClr val="6E6B5E"/>
                </a:solidFill>
                <a:latin typeface="Source Code Pro"/>
                <a:ea typeface="Source Code Pro"/>
                <a:cs typeface="Source Code Pro"/>
                <a:sym typeface="Source Code Pro"/>
              </a:rPr>
              <a:t> black = Color(</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endParaRPr/>
          </a:p>
          <a:p>
            <a:pPr indent="0" lvl="0" marL="0" marR="0" rtl="0" algn="l">
              <a:lnSpc>
                <a:spcPct val="100000"/>
              </a:lnSpc>
              <a:spcBef>
                <a:spcPts val="0"/>
              </a:spcBef>
              <a:spcAft>
                <a:spcPts val="0"/>
              </a:spcAft>
              <a:buNone/>
            </a:pPr>
            <a:r>
              <a:t/>
            </a:r>
            <a:endParaRPr b="0" i="0" u="none" cap="none" strike="noStrike">
              <a:solidFill>
                <a:srgbClr val="6E6B5E"/>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None/>
            </a:pPr>
            <a:r>
              <a:rPr b="0" i="0" lang="en-GB" u="none" cap="none" strike="noStrike">
                <a:solidFill>
                  <a:srgbClr val="B854D4"/>
                </a:solidFill>
                <a:latin typeface="Source Code Pro"/>
                <a:ea typeface="Source Code Pro"/>
                <a:cs typeface="Source Code Pro"/>
                <a:sym typeface="Source Code Pro"/>
              </a:rPr>
              <a:t>let</a:t>
            </a:r>
            <a:r>
              <a:rPr b="0" i="0" lang="en-GB" u="none" cap="none" strike="noStrike">
                <a:solidFill>
                  <a:srgbClr val="6E6B5E"/>
                </a:solidFill>
                <a:latin typeface="Source Code Pro"/>
                <a:ea typeface="Source Code Pro"/>
                <a:cs typeface="Source Code Pro"/>
                <a:sym typeface="Source Code Pro"/>
              </a:rPr>
              <a:t> origin = Point(</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 </a:t>
            </a:r>
            <a:r>
              <a:rPr b="0" i="0" lang="en-GB" u="none" cap="none" strike="noStrike">
                <a:solidFill>
                  <a:srgbClr val="B65611"/>
                </a:solidFill>
                <a:latin typeface="Source Code Pro"/>
                <a:ea typeface="Source Code Pro"/>
                <a:cs typeface="Source Code Pro"/>
                <a:sym typeface="Source Code Pro"/>
              </a:rPr>
              <a:t>0</a:t>
            </a:r>
            <a:r>
              <a:rPr b="0" i="0" lang="en-GB" u="none" cap="none" strike="noStrike">
                <a:solidFill>
                  <a:srgbClr val="6E6B5E"/>
                </a:solidFill>
                <a:latin typeface="Source Code Pro"/>
                <a:ea typeface="Source Code Pro"/>
                <a:cs typeface="Source Code Pro"/>
                <a:sym typeface="Source Code Pro"/>
              </a:rPr>
              <a:t>);</a:t>
            </a:r>
            <a:endParaRPr b="0" i="0" u="none" cap="none" strike="noStrike">
              <a:solidFill>
                <a:srgbClr val="000000"/>
              </a:solidFill>
              <a:latin typeface="Arial"/>
              <a:ea typeface="Arial"/>
              <a:cs typeface="Arial"/>
              <a:sym typeface="Arial"/>
            </a:endParaRPr>
          </a:p>
        </p:txBody>
      </p:sp>
      <p:sp>
        <p:nvSpPr>
          <p:cNvPr id="1730" name="Google Shape;1730;p216"/>
          <p:cNvSpPr/>
          <p:nvPr/>
        </p:nvSpPr>
        <p:spPr>
          <a:xfrm>
            <a:off x="182275" y="3614820"/>
            <a:ext cx="8961600" cy="1312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u="none" cap="none" strike="noStrike">
                <a:solidFill>
                  <a:srgbClr val="333333"/>
                </a:solidFill>
                <a:latin typeface="Open Sans"/>
                <a:ea typeface="Open Sans"/>
                <a:cs typeface="Open Sans"/>
                <a:sym typeface="Open Sans"/>
              </a:rPr>
              <a:t>Note: </a:t>
            </a:r>
            <a:r>
              <a:rPr b="0" i="0" lang="en-GB" u="none" cap="none" strike="noStrike">
                <a:solidFill>
                  <a:srgbClr val="333333"/>
                </a:solidFill>
                <a:latin typeface="Open Sans"/>
                <a:ea typeface="Open Sans"/>
                <a:cs typeface="Open Sans"/>
                <a:sym typeface="Open Sans"/>
              </a:rPr>
              <a:t>the ”</a:t>
            </a:r>
            <a:r>
              <a:rPr b="0" i="0" lang="en-GB" u="none" cap="none" strike="noStrike">
                <a:solidFill>
                  <a:srgbClr val="000000"/>
                </a:solidFill>
                <a:latin typeface="Arial"/>
                <a:ea typeface="Arial"/>
                <a:cs typeface="Arial"/>
                <a:sym typeface="Arial"/>
              </a:rPr>
              <a:t>black”</a:t>
            </a:r>
            <a:r>
              <a:rPr b="0" i="0" lang="en-GB" u="none" cap="none" strike="noStrike">
                <a:solidFill>
                  <a:srgbClr val="333333"/>
                </a:solidFill>
                <a:latin typeface="Open Sans"/>
                <a:ea typeface="Open Sans"/>
                <a:cs typeface="Open Sans"/>
                <a:sym typeface="Open Sans"/>
              </a:rPr>
              <a:t> and ”</a:t>
            </a:r>
            <a:r>
              <a:rPr b="0" i="0" lang="en-GB" u="none" cap="none" strike="noStrike">
                <a:solidFill>
                  <a:srgbClr val="000000"/>
                </a:solidFill>
                <a:latin typeface="Arial"/>
                <a:ea typeface="Arial"/>
                <a:cs typeface="Arial"/>
                <a:sym typeface="Arial"/>
              </a:rPr>
              <a:t>origin”</a:t>
            </a:r>
            <a:r>
              <a:rPr b="0" i="0" lang="en-GB" u="none" cap="none" strike="noStrike">
                <a:solidFill>
                  <a:srgbClr val="333333"/>
                </a:solidFill>
                <a:latin typeface="Open Sans"/>
                <a:ea typeface="Open Sans"/>
                <a:cs typeface="Open Sans"/>
                <a:sym typeface="Open Sans"/>
              </a:rPr>
              <a:t> values are different types, because they’re instances of different tuple structs. Each struct we define is its own type, even though the fields within the struct have the same types. </a:t>
            </a:r>
            <a:endParaRPr/>
          </a:p>
          <a:p>
            <a:pPr indent="0" lvl="0" marL="0" marR="0" rtl="0" algn="l">
              <a:lnSpc>
                <a:spcPct val="100000"/>
              </a:lnSpc>
              <a:spcBef>
                <a:spcPts val="0"/>
              </a:spcBef>
              <a:spcAft>
                <a:spcPts val="0"/>
              </a:spcAft>
              <a:buNone/>
            </a:pPr>
            <a:r>
              <a:t/>
            </a:r>
            <a:endParaRPr b="0" i="0" u="none" cap="none" strike="noStrike">
              <a:solidFill>
                <a:srgbClr val="333333"/>
              </a:solidFill>
              <a:latin typeface="Open Sans"/>
              <a:ea typeface="Open Sans"/>
              <a:cs typeface="Open Sans"/>
              <a:sym typeface="Open Sans"/>
            </a:endParaRPr>
          </a:p>
          <a:p>
            <a:pPr indent="0" lvl="0" marL="0" marR="0" rtl="0" algn="l">
              <a:lnSpc>
                <a:spcPct val="100000"/>
              </a:lnSpc>
              <a:spcBef>
                <a:spcPts val="0"/>
              </a:spcBef>
              <a:spcAft>
                <a:spcPts val="0"/>
              </a:spcAft>
              <a:buNone/>
            </a:pPr>
            <a:r>
              <a:rPr b="0" i="0" lang="en-GB" u="none" cap="none" strike="noStrike">
                <a:solidFill>
                  <a:srgbClr val="0070C0"/>
                </a:solidFill>
                <a:latin typeface="Open Sans"/>
                <a:ea typeface="Open Sans"/>
                <a:cs typeface="Open Sans"/>
                <a:sym typeface="Open Sans"/>
              </a:rPr>
              <a:t>For example, a function that takes a parameter of type </a:t>
            </a:r>
            <a:r>
              <a:rPr b="0" i="0" lang="en-GB" u="none" cap="none" strike="noStrike">
                <a:solidFill>
                  <a:srgbClr val="0070C0"/>
                </a:solidFill>
                <a:latin typeface="Arial"/>
                <a:ea typeface="Arial"/>
                <a:cs typeface="Arial"/>
                <a:sym typeface="Arial"/>
              </a:rPr>
              <a:t>Color</a:t>
            </a:r>
            <a:r>
              <a:rPr b="0" i="0" lang="en-GB" u="none" cap="none" strike="noStrike">
                <a:solidFill>
                  <a:srgbClr val="0070C0"/>
                </a:solidFill>
                <a:latin typeface="Open Sans"/>
                <a:ea typeface="Open Sans"/>
                <a:cs typeface="Open Sans"/>
                <a:sym typeface="Open Sans"/>
              </a:rPr>
              <a:t> cannot take a </a:t>
            </a:r>
            <a:r>
              <a:rPr b="0" i="0" lang="en-GB" u="none" cap="none" strike="noStrike">
                <a:solidFill>
                  <a:srgbClr val="0070C0"/>
                </a:solidFill>
                <a:latin typeface="Arial"/>
                <a:ea typeface="Arial"/>
                <a:cs typeface="Arial"/>
                <a:sym typeface="Arial"/>
              </a:rPr>
              <a:t>Point</a:t>
            </a:r>
            <a:r>
              <a:rPr b="0" i="0" lang="en-GB" u="none" cap="none" strike="noStrike">
                <a:solidFill>
                  <a:srgbClr val="0070C0"/>
                </a:solidFill>
                <a:latin typeface="Open Sans"/>
                <a:ea typeface="Open Sans"/>
                <a:cs typeface="Open Sans"/>
                <a:sym typeface="Open Sans"/>
              </a:rPr>
              <a:t> as an argument, even though both types are made up of three </a:t>
            </a:r>
            <a:r>
              <a:rPr b="0" i="0" lang="en-GB" u="none" cap="none" strike="noStrike">
                <a:solidFill>
                  <a:srgbClr val="0070C0"/>
                </a:solidFill>
                <a:latin typeface="Arial"/>
                <a:ea typeface="Arial"/>
                <a:cs typeface="Arial"/>
                <a:sym typeface="Arial"/>
              </a:rPr>
              <a:t>i32</a:t>
            </a:r>
            <a:r>
              <a:rPr b="0" i="0" lang="en-GB" u="none" cap="none" strike="noStrike">
                <a:solidFill>
                  <a:srgbClr val="0070C0"/>
                </a:solidFill>
                <a:latin typeface="Open Sans"/>
                <a:ea typeface="Open Sans"/>
                <a:cs typeface="Open Sans"/>
                <a:sym typeface="Open Sans"/>
              </a:rPr>
              <a:t> values. Otherwise, tuple struct instances behave like tuples</a:t>
            </a:r>
            <a:r>
              <a:rPr lang="en-GB">
                <a:solidFill>
                  <a:srgbClr val="0070C0"/>
                </a:solidFill>
                <a:latin typeface="Open Sans"/>
                <a:ea typeface="Open Sans"/>
                <a:cs typeface="Open Sans"/>
                <a:sym typeface="Open Sans"/>
              </a:rPr>
              <a:t>.</a:t>
            </a:r>
            <a:endParaRPr b="0" i="0" u="none" cap="none" strike="noStrike">
              <a:solidFill>
                <a:srgbClr val="0070C0"/>
              </a:solidFill>
              <a:latin typeface="Arial"/>
              <a:ea typeface="Arial"/>
              <a:cs typeface="Arial"/>
              <a:sym typeface="Arial"/>
            </a:endParaRPr>
          </a:p>
        </p:txBody>
      </p:sp>
      <p:pic>
        <p:nvPicPr>
          <p:cNvPr id="1731" name="Google Shape;1731;p21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5" name="Shape 1735"/>
        <p:cNvGrpSpPr/>
        <p:nvPr/>
      </p:nvGrpSpPr>
      <p:grpSpPr>
        <a:xfrm>
          <a:off x="0" y="0"/>
          <a:ext cx="0" cy="0"/>
          <a:chOff x="0" y="0"/>
          <a:chExt cx="0" cy="0"/>
        </a:xfrm>
      </p:grpSpPr>
      <p:sp>
        <p:nvSpPr>
          <p:cNvPr id="1736" name="Google Shape;1736;p21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Ownership of Struct Data</a:t>
            </a:r>
            <a:endParaRPr/>
          </a:p>
        </p:txBody>
      </p:sp>
      <p:sp>
        <p:nvSpPr>
          <p:cNvPr id="1737" name="Google Shape;1737;p21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 the User struct definition, we used the </a:t>
            </a:r>
            <a:r>
              <a:rPr b="1" lang="en-GB">
                <a:solidFill>
                  <a:srgbClr val="008000"/>
                </a:solidFill>
              </a:rPr>
              <a:t>owned String type </a:t>
            </a:r>
            <a:r>
              <a:rPr lang="en-GB"/>
              <a:t>rather than </a:t>
            </a:r>
            <a:r>
              <a:rPr b="1" lang="en-GB">
                <a:solidFill>
                  <a:srgbClr val="008000"/>
                </a:solidFill>
              </a:rPr>
              <a:t>the &amp;str string slice type.</a:t>
            </a:r>
            <a:endParaRPr/>
          </a:p>
          <a:p>
            <a:pPr indent="-342900" lvl="0" marL="457200" rtl="0" algn="l">
              <a:lnSpc>
                <a:spcPct val="115000"/>
              </a:lnSpc>
              <a:spcBef>
                <a:spcPts val="0"/>
              </a:spcBef>
              <a:spcAft>
                <a:spcPts val="0"/>
              </a:spcAft>
              <a:buSzPts val="1800"/>
              <a:buChar char="●"/>
            </a:pPr>
            <a:r>
              <a:rPr lang="en-GB"/>
              <a:t>This is a deliberate choice because we want instances of this struct to own all of its data and for that data to be valid for as long as the entire struct is valid.</a:t>
            </a:r>
            <a:endParaRPr/>
          </a:p>
          <a:p>
            <a:pPr indent="-342900" lvl="0" marL="457200" rtl="0" algn="l">
              <a:lnSpc>
                <a:spcPct val="115000"/>
              </a:lnSpc>
              <a:spcBef>
                <a:spcPts val="0"/>
              </a:spcBef>
              <a:spcAft>
                <a:spcPts val="0"/>
              </a:spcAft>
              <a:buSzPts val="1800"/>
              <a:buChar char="●"/>
            </a:pPr>
            <a:r>
              <a:rPr lang="en-GB"/>
              <a:t>It’s possible for structs to store references to data owned by something else, but to do so requires the use of lifetimes.</a:t>
            </a:r>
            <a:endParaRPr/>
          </a:p>
        </p:txBody>
      </p:sp>
      <p:pic>
        <p:nvPicPr>
          <p:cNvPr id="1738" name="Google Shape;1738;p21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GB" sz="6000">
                <a:solidFill>
                  <a:srgbClr val="000000"/>
                </a:solidFill>
              </a:rPr>
              <a:t> </a:t>
            </a:r>
            <a:r>
              <a:rPr lang="en-GB" sz="6000">
                <a:solidFill>
                  <a:srgbClr val="000000"/>
                </a:solidFill>
              </a:rPr>
              <a:t>1</a:t>
            </a:r>
            <a:r>
              <a:rPr lang="en-GB" sz="6000">
                <a:solidFill>
                  <a:srgbClr val="000000"/>
                </a:solidFill>
              </a:rPr>
              <a:t>.1</a:t>
            </a:r>
            <a:r>
              <a:rPr lang="en-GB">
                <a:solidFill>
                  <a:srgbClr val="000000"/>
                </a:solidFill>
              </a:rPr>
              <a:t> </a:t>
            </a:r>
            <a:r>
              <a:rPr b="1" lang="en-GB" sz="6000">
                <a:solidFill>
                  <a:srgbClr val="000000"/>
                </a:solidFill>
              </a:rPr>
              <a:t>Variables and Mutability</a:t>
            </a:r>
            <a:endParaRPr>
              <a:solidFill>
                <a:srgbClr val="000000"/>
              </a:solidFill>
            </a:endParaRPr>
          </a:p>
        </p:txBody>
      </p:sp>
      <p:pic>
        <p:nvPicPr>
          <p:cNvPr id="105" name="Google Shape;105;p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521900" y="19237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1</a:t>
            </a:r>
            <a:r>
              <a:rPr b="1" lang="en-GB" sz="6000">
                <a:solidFill>
                  <a:srgbClr val="000000"/>
                </a:solidFill>
              </a:rPr>
              <a:t>.2 Data Types</a:t>
            </a:r>
            <a:endParaRPr b="1" sz="6000">
              <a:solidFill>
                <a:srgbClr val="000000"/>
              </a:solidFill>
            </a:endParaRPr>
          </a:p>
          <a:p>
            <a:pPr indent="0" lvl="0" marL="0" rtl="0" algn="ctr">
              <a:spcBef>
                <a:spcPts val="0"/>
              </a:spcBef>
              <a:spcAft>
                <a:spcPts val="0"/>
              </a:spcAft>
              <a:buNone/>
            </a:pPr>
            <a:r>
              <a:t/>
            </a:r>
            <a:endParaRPr/>
          </a:p>
        </p:txBody>
      </p:sp>
      <p:pic>
        <p:nvPicPr>
          <p:cNvPr id="228" name="Google Shape;228;p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2" name="Shape 1742"/>
        <p:cNvGrpSpPr/>
        <p:nvPr/>
      </p:nvGrpSpPr>
      <p:grpSpPr>
        <a:xfrm>
          <a:off x="0" y="0"/>
          <a:ext cx="0" cy="0"/>
          <a:chOff x="0" y="0"/>
          <a:chExt cx="0" cy="0"/>
        </a:xfrm>
      </p:grpSpPr>
      <p:sp>
        <p:nvSpPr>
          <p:cNvPr id="1743" name="Google Shape;1743;p21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100"/>
              <a:t>Let’s say you try to store a reference in the struct without specifying lifetimes, like this, it won’t work:</a:t>
            </a:r>
            <a:endParaRPr/>
          </a:p>
        </p:txBody>
      </p:sp>
      <p:sp>
        <p:nvSpPr>
          <p:cNvPr id="1744" name="Google Shape;1744;p218"/>
          <p:cNvSpPr txBox="1"/>
          <p:nvPr>
            <p:ph idx="4294967295" type="body"/>
          </p:nvPr>
        </p:nvSpPr>
        <p:spPr>
          <a:xfrm>
            <a:off x="4639386" y="1593042"/>
            <a:ext cx="4593900" cy="524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350">
              <a:solidFill>
                <a:srgbClr val="000000"/>
              </a:solidFill>
            </a:endParaRPr>
          </a:p>
          <a:p>
            <a:pPr indent="0" lvl="0" marL="0" rtl="0" algn="l">
              <a:lnSpc>
                <a:spcPct val="115000"/>
              </a:lnSpc>
              <a:spcBef>
                <a:spcPts val="0"/>
              </a:spcBef>
              <a:spcAft>
                <a:spcPts val="0"/>
              </a:spcAft>
              <a:buSzPts val="1800"/>
              <a:buNone/>
            </a:pPr>
            <a:r>
              <a:rPr lang="en-GB" sz="1350">
                <a:solidFill>
                  <a:srgbClr val="000000"/>
                </a:solidFill>
              </a:rPr>
              <a:t>The compiler will complain that it needs lifetime specifiers:</a:t>
            </a:r>
            <a:endParaRPr>
              <a:solidFill>
                <a:srgbClr val="000000"/>
              </a:solidFill>
            </a:endParaRPr>
          </a:p>
        </p:txBody>
      </p:sp>
      <p:pic>
        <p:nvPicPr>
          <p:cNvPr id="1745" name="Google Shape;1745;p218"/>
          <p:cNvPicPr preferRelativeResize="0"/>
          <p:nvPr/>
        </p:nvPicPr>
        <p:blipFill>
          <a:blip r:embed="rId3">
            <a:alphaModFix/>
          </a:blip>
          <a:stretch>
            <a:fillRect/>
          </a:stretch>
        </p:blipFill>
        <p:spPr>
          <a:xfrm>
            <a:off x="403075" y="1343975"/>
            <a:ext cx="4125686" cy="3518314"/>
          </a:xfrm>
          <a:prstGeom prst="rect">
            <a:avLst/>
          </a:prstGeom>
          <a:noFill/>
          <a:ln>
            <a:noFill/>
          </a:ln>
        </p:spPr>
      </p:pic>
      <p:pic>
        <p:nvPicPr>
          <p:cNvPr id="1746" name="Google Shape;1746;p218"/>
          <p:cNvPicPr preferRelativeResize="0"/>
          <p:nvPr/>
        </p:nvPicPr>
        <p:blipFill>
          <a:blip r:embed="rId4">
            <a:alphaModFix/>
          </a:blip>
          <a:stretch>
            <a:fillRect/>
          </a:stretch>
        </p:blipFill>
        <p:spPr>
          <a:xfrm>
            <a:off x="4639386" y="2686225"/>
            <a:ext cx="4310438" cy="2176076"/>
          </a:xfrm>
          <a:prstGeom prst="rect">
            <a:avLst/>
          </a:prstGeom>
          <a:noFill/>
          <a:ln>
            <a:noFill/>
          </a:ln>
        </p:spPr>
      </p:pic>
      <p:pic>
        <p:nvPicPr>
          <p:cNvPr id="1747" name="Google Shape;1747;p218"/>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1" name="Shape 1751"/>
        <p:cNvGrpSpPr/>
        <p:nvPr/>
      </p:nvGrpSpPr>
      <p:grpSpPr>
        <a:xfrm>
          <a:off x="0" y="0"/>
          <a:ext cx="0" cy="0"/>
          <a:chOff x="0" y="0"/>
          <a:chExt cx="0" cy="0"/>
        </a:xfrm>
      </p:grpSpPr>
      <p:sp>
        <p:nvSpPr>
          <p:cNvPr id="1752" name="Google Shape;1752;p219"/>
          <p:cNvSpPr txBox="1"/>
          <p:nvPr>
            <p:ph type="title"/>
          </p:nvPr>
        </p:nvSpPr>
        <p:spPr>
          <a:xfrm>
            <a:off x="356575" y="17907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GB"/>
              <a:t>An Example Program Using Structs</a:t>
            </a:r>
            <a:endParaRPr/>
          </a:p>
        </p:txBody>
      </p:sp>
      <p:pic>
        <p:nvPicPr>
          <p:cNvPr id="1753" name="Google Shape;1753;p21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7" name="Shape 1757"/>
        <p:cNvGrpSpPr/>
        <p:nvPr/>
      </p:nvGrpSpPr>
      <p:grpSpPr>
        <a:xfrm>
          <a:off x="0" y="0"/>
          <a:ext cx="0" cy="0"/>
          <a:chOff x="0" y="0"/>
          <a:chExt cx="0" cy="0"/>
        </a:xfrm>
      </p:grpSpPr>
      <p:sp>
        <p:nvSpPr>
          <p:cNvPr id="1758" name="Google Shape;1758;p220"/>
          <p:cNvSpPr txBox="1"/>
          <p:nvPr>
            <p:ph type="title"/>
          </p:nvPr>
        </p:nvSpPr>
        <p:spPr>
          <a:xfrm>
            <a:off x="311700" y="1728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Let’s write a program that calculates the area of a rectangle.</a:t>
            </a:r>
            <a:endParaRPr/>
          </a:p>
        </p:txBody>
      </p:sp>
      <p:sp>
        <p:nvSpPr>
          <p:cNvPr id="1759" name="Google Shape;1759;p22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866" lvl="0" marL="423401" rtl="0" algn="l">
              <a:lnSpc>
                <a:spcPct val="105000"/>
              </a:lnSpc>
              <a:spcBef>
                <a:spcPts val="0"/>
              </a:spcBef>
              <a:spcAft>
                <a:spcPts val="0"/>
              </a:spcAft>
              <a:buSzPts val="1800"/>
              <a:buAutoNum type="arabicParenR"/>
            </a:pPr>
            <a:r>
              <a:rPr lang="en-GB" sz="1530"/>
              <a:t>We’ll start with single variables, and then refactor the program until we’re using structs instead.</a:t>
            </a:r>
            <a:endParaRPr/>
          </a:p>
          <a:p>
            <a:pPr indent="-342866" lvl="0" marL="423401" rtl="0" algn="l">
              <a:lnSpc>
                <a:spcPct val="105000"/>
              </a:lnSpc>
              <a:spcBef>
                <a:spcPts val="0"/>
              </a:spcBef>
              <a:spcAft>
                <a:spcPts val="0"/>
              </a:spcAft>
              <a:buSzPts val="1800"/>
              <a:buAutoNum type="arabicParenR"/>
            </a:pPr>
            <a:r>
              <a:rPr lang="en-GB" sz="1530"/>
              <a:t>Those structs </a:t>
            </a:r>
            <a:r>
              <a:rPr lang="en-GB" sz="1530"/>
              <a:t>will take the width and height of a rectangle specified in pixels and calculate the area of the rectangle.</a:t>
            </a:r>
            <a:endParaRPr/>
          </a:p>
          <a:p>
            <a:pPr indent="-342866" lvl="0" marL="423401" rtl="0" algn="l">
              <a:lnSpc>
                <a:spcPct val="105000"/>
              </a:lnSpc>
              <a:spcBef>
                <a:spcPts val="0"/>
              </a:spcBef>
              <a:spcAft>
                <a:spcPts val="0"/>
              </a:spcAft>
              <a:buSzPts val="1800"/>
              <a:buAutoNum type="arabicParenR"/>
            </a:pPr>
            <a:r>
              <a:rPr lang="en-GB" sz="1530"/>
              <a:t>Listing 5-8 shows a short program with one way of doing exactly that in our project’s </a:t>
            </a:r>
            <a:r>
              <a:rPr i="1" lang="en-GB" sz="1530"/>
              <a:t>src/main.rs</a:t>
            </a:r>
            <a:r>
              <a:rPr lang="en-GB" sz="1530"/>
              <a:t>.</a:t>
            </a:r>
            <a:endParaRPr/>
          </a:p>
          <a:p>
            <a:pPr indent="0" lvl="0" marL="80534" rtl="0" algn="l">
              <a:lnSpc>
                <a:spcPct val="105000"/>
              </a:lnSpc>
              <a:spcBef>
                <a:spcPts val="0"/>
              </a:spcBef>
              <a:spcAft>
                <a:spcPts val="0"/>
              </a:spcAft>
              <a:buSzPts val="1800"/>
              <a:buNone/>
            </a:pPr>
            <a:r>
              <a:t/>
            </a:r>
            <a:endParaRPr sz="1530"/>
          </a:p>
          <a:p>
            <a:pPr indent="0" lvl="0" marL="80534" rtl="0" algn="l">
              <a:lnSpc>
                <a:spcPct val="105000"/>
              </a:lnSpc>
              <a:spcBef>
                <a:spcPts val="0"/>
              </a:spcBef>
              <a:spcAft>
                <a:spcPts val="0"/>
              </a:spcAft>
              <a:buSzPts val="1800"/>
              <a:buNone/>
            </a:pPr>
            <a:r>
              <a:t/>
            </a:r>
            <a:endParaRPr sz="1530"/>
          </a:p>
          <a:p>
            <a:pPr indent="0" lvl="0" marL="80534" rtl="0" algn="l">
              <a:lnSpc>
                <a:spcPct val="105000"/>
              </a:lnSpc>
              <a:spcBef>
                <a:spcPts val="0"/>
              </a:spcBef>
              <a:spcAft>
                <a:spcPts val="0"/>
              </a:spcAft>
              <a:buSzPts val="1800"/>
              <a:buNone/>
            </a:pPr>
            <a:r>
              <a:t/>
            </a:r>
            <a:endParaRPr sz="1530"/>
          </a:p>
        </p:txBody>
      </p:sp>
      <p:pic>
        <p:nvPicPr>
          <p:cNvPr id="1760" name="Google Shape;1760;p2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4" name="Shape 1764"/>
        <p:cNvGrpSpPr/>
        <p:nvPr/>
      </p:nvGrpSpPr>
      <p:grpSpPr>
        <a:xfrm>
          <a:off x="0" y="0"/>
          <a:ext cx="0" cy="0"/>
          <a:chOff x="0" y="0"/>
          <a:chExt cx="0" cy="0"/>
        </a:xfrm>
      </p:grpSpPr>
      <p:sp>
        <p:nvSpPr>
          <p:cNvPr id="1765" name="Google Shape;1765;p221"/>
          <p:cNvSpPr txBox="1"/>
          <p:nvPr>
            <p:ph idx="1" type="body"/>
          </p:nvPr>
        </p:nvSpPr>
        <p:spPr>
          <a:xfrm>
            <a:off x="311700" y="3379400"/>
            <a:ext cx="8520600" cy="537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1350">
                <a:solidFill>
                  <a:schemeClr val="lt2"/>
                </a:solidFill>
                <a:latin typeface="Arial"/>
                <a:ea typeface="Arial"/>
                <a:cs typeface="Arial"/>
                <a:sym typeface="Arial"/>
              </a:rPr>
              <a:t>Listing 5-8: Calculating the area of a rectangle specified by separate width and height variables</a:t>
            </a:r>
            <a:endParaRPr b="1" sz="1350">
              <a:solidFill>
                <a:schemeClr val="lt2"/>
              </a:solidFill>
              <a:latin typeface="Arial"/>
              <a:ea typeface="Arial"/>
              <a:cs typeface="Arial"/>
              <a:sym typeface="Arial"/>
            </a:endParaRPr>
          </a:p>
          <a:p>
            <a:pPr indent="0" lvl="0" marL="0" rtl="0" algn="l">
              <a:lnSpc>
                <a:spcPct val="100000"/>
              </a:lnSpc>
              <a:spcBef>
                <a:spcPts val="1600"/>
              </a:spcBef>
              <a:spcAft>
                <a:spcPts val="0"/>
              </a:spcAft>
              <a:buNone/>
            </a:pPr>
            <a:r>
              <a:t/>
            </a:r>
            <a:endParaRPr b="1" sz="1350">
              <a:solidFill>
                <a:schemeClr val="lt2"/>
              </a:solidFill>
              <a:latin typeface="Arial"/>
              <a:ea typeface="Arial"/>
              <a:cs typeface="Arial"/>
              <a:sym typeface="Arial"/>
            </a:endParaRPr>
          </a:p>
          <a:p>
            <a:pPr indent="0" lvl="0" marL="0" rtl="0" algn="l">
              <a:spcBef>
                <a:spcPts val="1600"/>
              </a:spcBef>
              <a:spcAft>
                <a:spcPts val="1600"/>
              </a:spcAft>
              <a:buNone/>
            </a:pPr>
            <a:r>
              <a:t/>
            </a:r>
            <a:endParaRPr/>
          </a:p>
        </p:txBody>
      </p:sp>
      <p:pic>
        <p:nvPicPr>
          <p:cNvPr id="1766" name="Google Shape;1766;p221"/>
          <p:cNvPicPr preferRelativeResize="0"/>
          <p:nvPr/>
        </p:nvPicPr>
        <p:blipFill>
          <a:blip r:embed="rId3">
            <a:alphaModFix/>
          </a:blip>
          <a:stretch>
            <a:fillRect/>
          </a:stretch>
        </p:blipFill>
        <p:spPr>
          <a:xfrm>
            <a:off x="311700" y="401925"/>
            <a:ext cx="6555275" cy="2877550"/>
          </a:xfrm>
          <a:prstGeom prst="rect">
            <a:avLst/>
          </a:prstGeom>
          <a:noFill/>
          <a:ln>
            <a:noFill/>
          </a:ln>
        </p:spPr>
      </p:pic>
      <p:pic>
        <p:nvPicPr>
          <p:cNvPr id="1767" name="Google Shape;1767;p221"/>
          <p:cNvPicPr preferRelativeResize="0"/>
          <p:nvPr/>
        </p:nvPicPr>
        <p:blipFill rotWithShape="1">
          <a:blip r:embed="rId4">
            <a:alphaModFix/>
          </a:blip>
          <a:srcRect b="0" l="0" r="0" t="0"/>
          <a:stretch/>
        </p:blipFill>
        <p:spPr>
          <a:xfrm>
            <a:off x="416121" y="4016320"/>
            <a:ext cx="4920342" cy="363722"/>
          </a:xfrm>
          <a:prstGeom prst="rect">
            <a:avLst/>
          </a:prstGeom>
          <a:noFill/>
          <a:ln>
            <a:noFill/>
          </a:ln>
        </p:spPr>
      </p:pic>
      <p:pic>
        <p:nvPicPr>
          <p:cNvPr id="1768" name="Google Shape;1768;p221"/>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2" name="Shape 1772"/>
        <p:cNvGrpSpPr/>
        <p:nvPr/>
      </p:nvGrpSpPr>
      <p:grpSpPr>
        <a:xfrm>
          <a:off x="0" y="0"/>
          <a:ext cx="0" cy="0"/>
          <a:chOff x="0" y="0"/>
          <a:chExt cx="0" cy="0"/>
        </a:xfrm>
      </p:grpSpPr>
      <p:sp>
        <p:nvSpPr>
          <p:cNvPr id="1773" name="Google Shape;1773;p222"/>
          <p:cNvSpPr txBox="1"/>
          <p:nvPr/>
        </p:nvSpPr>
        <p:spPr>
          <a:xfrm>
            <a:off x="185057" y="816426"/>
            <a:ext cx="8784900" cy="4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2100" u="none" cap="none" strike="noStrike">
                <a:solidFill>
                  <a:schemeClr val="lt2"/>
                </a:solidFill>
                <a:latin typeface="Arial"/>
                <a:ea typeface="Arial"/>
                <a:cs typeface="Arial"/>
                <a:sym typeface="Arial"/>
              </a:rPr>
              <a:t>The issue with this code is evident in the signature of area :</a:t>
            </a:r>
            <a:endParaRPr/>
          </a:p>
        </p:txBody>
      </p:sp>
      <p:pic>
        <p:nvPicPr>
          <p:cNvPr id="1774" name="Google Shape;1774;p222"/>
          <p:cNvPicPr preferRelativeResize="0"/>
          <p:nvPr/>
        </p:nvPicPr>
        <p:blipFill rotWithShape="1">
          <a:blip r:embed="rId3">
            <a:alphaModFix/>
          </a:blip>
          <a:srcRect b="0" l="0" r="0" t="0"/>
          <a:stretch/>
        </p:blipFill>
        <p:spPr>
          <a:xfrm>
            <a:off x="348760" y="1630014"/>
            <a:ext cx="6857999" cy="606236"/>
          </a:xfrm>
          <a:prstGeom prst="rect">
            <a:avLst/>
          </a:prstGeom>
          <a:noFill/>
          <a:ln>
            <a:noFill/>
          </a:ln>
        </p:spPr>
      </p:pic>
      <p:sp>
        <p:nvSpPr>
          <p:cNvPr id="1775" name="Google Shape;1775;p222"/>
          <p:cNvSpPr txBox="1"/>
          <p:nvPr/>
        </p:nvSpPr>
        <p:spPr>
          <a:xfrm>
            <a:off x="239487" y="2634350"/>
            <a:ext cx="8654100" cy="1754400"/>
          </a:xfrm>
          <a:prstGeom prst="rect">
            <a:avLst/>
          </a:prstGeom>
          <a:noFill/>
          <a:ln>
            <a:noFill/>
          </a:ln>
        </p:spPr>
        <p:txBody>
          <a:bodyPr anchorCtr="0" anchor="t" bIns="45700" lIns="91425" spcFirstLastPara="1" rIns="91425" wrap="square" tIns="45700">
            <a:noAutofit/>
          </a:bodyPr>
          <a:lstStyle/>
          <a:p>
            <a:pPr indent="-342866" lvl="0" marL="342866" marR="0" rtl="0" algn="l">
              <a:lnSpc>
                <a:spcPct val="100000"/>
              </a:lnSpc>
              <a:spcBef>
                <a:spcPts val="0"/>
              </a:spcBef>
              <a:spcAft>
                <a:spcPts val="0"/>
              </a:spcAft>
              <a:buClr>
                <a:srgbClr val="000000"/>
              </a:buClr>
              <a:buSzPts val="1800"/>
              <a:buFont typeface="Arial"/>
              <a:buChar char="•"/>
            </a:pPr>
            <a:r>
              <a:rPr b="0" i="0" lang="en-GB" sz="1800" u="none" cap="none" strike="noStrike">
                <a:solidFill>
                  <a:schemeClr val="lt2"/>
                </a:solidFill>
                <a:latin typeface="Arial"/>
                <a:ea typeface="Arial"/>
                <a:cs typeface="Arial"/>
                <a:sym typeface="Arial"/>
              </a:rPr>
              <a:t>The area function is supposed to calculate the area of one rectangle, but the function we wrote has two parameters.</a:t>
            </a:r>
            <a:endParaRPr/>
          </a:p>
          <a:p>
            <a:pPr indent="-342866" lvl="0" marL="342866" marR="0" rtl="0" algn="l">
              <a:lnSpc>
                <a:spcPct val="100000"/>
              </a:lnSpc>
              <a:spcBef>
                <a:spcPts val="0"/>
              </a:spcBef>
              <a:spcAft>
                <a:spcPts val="0"/>
              </a:spcAft>
              <a:buClr>
                <a:srgbClr val="000000"/>
              </a:buClr>
              <a:buSzPts val="1800"/>
              <a:buFont typeface="Arial"/>
              <a:buChar char="•"/>
            </a:pPr>
            <a:r>
              <a:rPr b="0" i="0" lang="en-GB" sz="1800" u="none" cap="none" strike="noStrike">
                <a:solidFill>
                  <a:schemeClr val="lt2"/>
                </a:solidFill>
                <a:latin typeface="Arial"/>
                <a:ea typeface="Arial"/>
                <a:cs typeface="Arial"/>
                <a:sym typeface="Arial"/>
              </a:rPr>
              <a:t>The parameters are related, but that’s not expressed anywhere in our program.</a:t>
            </a:r>
            <a:endParaRPr/>
          </a:p>
          <a:p>
            <a:pPr indent="-214292" lvl="0" marL="214292" marR="0" rtl="0" algn="l">
              <a:lnSpc>
                <a:spcPct val="100000"/>
              </a:lnSpc>
              <a:spcBef>
                <a:spcPts val="0"/>
              </a:spcBef>
              <a:spcAft>
                <a:spcPts val="0"/>
              </a:spcAft>
              <a:buClr>
                <a:srgbClr val="000000"/>
              </a:buClr>
              <a:buSzPts val="1800"/>
              <a:buFont typeface="Arial"/>
              <a:buChar char="•"/>
            </a:pPr>
            <a:r>
              <a:rPr b="0" i="0" lang="en-GB" sz="1800" u="none" cap="none" strike="noStrike">
                <a:solidFill>
                  <a:schemeClr val="lt2"/>
                </a:solidFill>
                <a:latin typeface="Arial"/>
                <a:ea typeface="Arial"/>
                <a:cs typeface="Arial"/>
                <a:sym typeface="Arial"/>
              </a:rPr>
              <a:t>  It would be more readable and more manageable to group width and height</a:t>
            </a:r>
            <a:endParaRPr sz="1800">
              <a:solidFill>
                <a:schemeClr val="lt2"/>
              </a:solidFill>
            </a:endParaRPr>
          </a:p>
          <a:p>
            <a:pPr indent="0" lvl="0" marL="0" marR="0" rtl="0" algn="l">
              <a:lnSpc>
                <a:spcPct val="100000"/>
              </a:lnSpc>
              <a:spcBef>
                <a:spcPts val="0"/>
              </a:spcBef>
              <a:spcAft>
                <a:spcPts val="0"/>
              </a:spcAft>
              <a:buNone/>
            </a:pPr>
            <a:r>
              <a:rPr lang="en-GB" sz="1800">
                <a:solidFill>
                  <a:schemeClr val="lt2"/>
                </a:solidFill>
              </a:rPr>
              <a:t>     </a:t>
            </a:r>
            <a:r>
              <a:rPr b="0" i="0" lang="en-GB" sz="1800" u="none" cap="none" strike="noStrike">
                <a:solidFill>
                  <a:schemeClr val="lt2"/>
                </a:solidFill>
                <a:latin typeface="Arial"/>
                <a:ea typeface="Arial"/>
                <a:cs typeface="Arial"/>
                <a:sym typeface="Arial"/>
              </a:rPr>
              <a:t>together.</a:t>
            </a:r>
            <a:endParaRPr/>
          </a:p>
          <a:p>
            <a:pPr indent="-99992" lvl="0" marL="214292"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2"/>
              </a:solidFill>
              <a:latin typeface="Arial"/>
              <a:ea typeface="Arial"/>
              <a:cs typeface="Arial"/>
              <a:sym typeface="Arial"/>
            </a:endParaRPr>
          </a:p>
        </p:txBody>
      </p:sp>
      <p:pic>
        <p:nvPicPr>
          <p:cNvPr id="1776" name="Google Shape;1776;p22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0" name="Shape 1780"/>
        <p:cNvGrpSpPr/>
        <p:nvPr/>
      </p:nvGrpSpPr>
      <p:grpSpPr>
        <a:xfrm>
          <a:off x="0" y="0"/>
          <a:ext cx="0" cy="0"/>
          <a:chOff x="0" y="0"/>
          <a:chExt cx="0" cy="0"/>
        </a:xfrm>
      </p:grpSpPr>
      <p:sp>
        <p:nvSpPr>
          <p:cNvPr id="1781" name="Google Shape;1781;p22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Refactoring with Tuples</a:t>
            </a:r>
            <a:endParaRPr/>
          </a:p>
        </p:txBody>
      </p:sp>
      <p:sp>
        <p:nvSpPr>
          <p:cNvPr id="1782" name="Google Shape;1782;p22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866" lvl="0" marL="423401" rtl="0" algn="l">
              <a:lnSpc>
                <a:spcPct val="95000"/>
              </a:lnSpc>
              <a:spcBef>
                <a:spcPts val="0"/>
              </a:spcBef>
              <a:spcAft>
                <a:spcPts val="0"/>
              </a:spcAft>
              <a:buSzPts val="1800"/>
              <a:buFont typeface="Arial"/>
              <a:buAutoNum type="arabicParenR"/>
            </a:pPr>
            <a:r>
              <a:rPr lang="en-GB"/>
              <a:t>In one way, this program is better. </a:t>
            </a:r>
            <a:r>
              <a:rPr b="1" lang="en-GB">
                <a:solidFill>
                  <a:schemeClr val="accent2"/>
                </a:solidFill>
              </a:rPr>
              <a:t>Tuples let us add a bit of structure, and we’re now passing just one argument.</a:t>
            </a:r>
            <a:endParaRPr b="1">
              <a:solidFill>
                <a:schemeClr val="accent2"/>
              </a:solidFill>
            </a:endParaRPr>
          </a:p>
          <a:p>
            <a:pPr indent="-228566" lvl="0" marL="423401" rtl="0" algn="l">
              <a:lnSpc>
                <a:spcPct val="95000"/>
              </a:lnSpc>
              <a:spcBef>
                <a:spcPts val="0"/>
              </a:spcBef>
              <a:spcAft>
                <a:spcPts val="0"/>
              </a:spcAft>
              <a:buSzPts val="1800"/>
              <a:buFont typeface="Arial"/>
              <a:buNone/>
            </a:pPr>
            <a:r>
              <a:t/>
            </a:r>
            <a:endParaRPr b="1"/>
          </a:p>
          <a:p>
            <a:pPr indent="-342866" lvl="0" marL="423401" rtl="0" algn="l">
              <a:lnSpc>
                <a:spcPct val="95000"/>
              </a:lnSpc>
              <a:spcBef>
                <a:spcPts val="0"/>
              </a:spcBef>
              <a:spcAft>
                <a:spcPts val="0"/>
              </a:spcAft>
              <a:buSzPts val="1800"/>
              <a:buFont typeface="Arial"/>
              <a:buAutoNum type="arabicParenR"/>
            </a:pPr>
            <a:r>
              <a:rPr b="1" lang="en-GB">
                <a:solidFill>
                  <a:schemeClr val="accent2"/>
                </a:solidFill>
              </a:rPr>
              <a:t>Tuples don’t name their elements</a:t>
            </a:r>
            <a:r>
              <a:rPr b="1" lang="en-GB">
                <a:solidFill>
                  <a:schemeClr val="accent2"/>
                </a:solidFill>
              </a:rPr>
              <a:t>,</a:t>
            </a:r>
            <a:r>
              <a:rPr lang="en-GB"/>
              <a:t> so our calculation has become more confusing because </a:t>
            </a:r>
            <a:r>
              <a:rPr b="1" lang="en-GB">
                <a:solidFill>
                  <a:schemeClr val="accent2"/>
                </a:solidFill>
              </a:rPr>
              <a:t>we have to index into the parts of the tuple</a:t>
            </a:r>
            <a:r>
              <a:rPr lang="en-GB"/>
              <a:t>.</a:t>
            </a:r>
            <a:endParaRPr/>
          </a:p>
          <a:p>
            <a:pPr indent="-228566" lvl="0" marL="423401" rtl="0" algn="l">
              <a:lnSpc>
                <a:spcPct val="95000"/>
              </a:lnSpc>
              <a:spcBef>
                <a:spcPts val="0"/>
              </a:spcBef>
              <a:spcAft>
                <a:spcPts val="0"/>
              </a:spcAft>
              <a:buSzPts val="1800"/>
              <a:buFont typeface="Arial"/>
              <a:buNone/>
            </a:pPr>
            <a:r>
              <a:t/>
            </a:r>
            <a:endParaRPr/>
          </a:p>
          <a:p>
            <a:pPr indent="-342866" lvl="0" marL="423401" rtl="0" algn="l">
              <a:lnSpc>
                <a:spcPct val="95000"/>
              </a:lnSpc>
              <a:spcBef>
                <a:spcPts val="0"/>
              </a:spcBef>
              <a:spcAft>
                <a:spcPts val="0"/>
              </a:spcAft>
              <a:buSzPts val="1800"/>
              <a:buFont typeface="Arial"/>
              <a:buAutoNum type="arabicParenR"/>
            </a:pPr>
            <a:r>
              <a:rPr lang="en-GB"/>
              <a:t>It doesn’t matter if we mix up width and height for the area calculation, but if we want to draw the rectangle on the screen, it would matter! </a:t>
            </a:r>
            <a:r>
              <a:rPr b="1" lang="en-GB">
                <a:solidFill>
                  <a:schemeClr val="accent2"/>
                </a:solidFill>
              </a:rPr>
              <a:t>We would have to keep in mind that width is the tuple index 0 and height is the tuple index 1.</a:t>
            </a:r>
            <a:endParaRPr>
              <a:solidFill>
                <a:schemeClr val="accent2"/>
              </a:solidFill>
            </a:endParaRPr>
          </a:p>
        </p:txBody>
      </p:sp>
      <p:pic>
        <p:nvPicPr>
          <p:cNvPr id="1783" name="Google Shape;1783;p2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7" name="Shape 1787"/>
        <p:cNvGrpSpPr/>
        <p:nvPr/>
      </p:nvGrpSpPr>
      <p:grpSpPr>
        <a:xfrm>
          <a:off x="0" y="0"/>
          <a:ext cx="0" cy="0"/>
          <a:chOff x="0" y="0"/>
          <a:chExt cx="0" cy="0"/>
        </a:xfrm>
      </p:grpSpPr>
      <p:sp>
        <p:nvSpPr>
          <p:cNvPr id="1788" name="Google Shape;1788;p22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Refactoring with Structs: Adding More Meaning</a:t>
            </a:r>
            <a:endParaRPr/>
          </a:p>
        </p:txBody>
      </p:sp>
      <p:sp>
        <p:nvSpPr>
          <p:cNvPr id="1789" name="Google Shape;1789;p22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866" lvl="0" marL="423401" rtl="0" algn="l">
              <a:lnSpc>
                <a:spcPct val="95000"/>
              </a:lnSpc>
              <a:spcBef>
                <a:spcPts val="0"/>
              </a:spcBef>
              <a:spcAft>
                <a:spcPts val="0"/>
              </a:spcAft>
              <a:buSzPts val="1800"/>
              <a:buFont typeface="Arial"/>
              <a:buAutoNum type="arabicParenR"/>
            </a:pPr>
            <a:r>
              <a:rPr lang="en-GB"/>
              <a:t>We use structs to add meaning by labeling the data. </a:t>
            </a:r>
            <a:r>
              <a:rPr b="1" lang="en-GB">
                <a:solidFill>
                  <a:schemeClr val="accent3"/>
                </a:solidFill>
              </a:rPr>
              <a:t>We can transform the tuple we’re using into a data type with a name for the whole as well as names for the parts</a:t>
            </a:r>
            <a:r>
              <a:rPr lang="en-GB"/>
              <a:t>, as shown in Listing 5-10.</a:t>
            </a:r>
            <a:endParaRPr/>
          </a:p>
          <a:p>
            <a:pPr indent="-228566" lvl="0" marL="423401" rtl="0" algn="l">
              <a:lnSpc>
                <a:spcPct val="95000"/>
              </a:lnSpc>
              <a:spcBef>
                <a:spcPts val="0"/>
              </a:spcBef>
              <a:spcAft>
                <a:spcPts val="0"/>
              </a:spcAft>
              <a:buSzPts val="1800"/>
              <a:buFont typeface="Arial"/>
              <a:buNone/>
            </a:pPr>
            <a:r>
              <a:t/>
            </a:r>
            <a:endParaRPr/>
          </a:p>
          <a:p>
            <a:pPr indent="-342866" lvl="0" marL="423401" rtl="0" algn="l">
              <a:lnSpc>
                <a:spcPct val="95000"/>
              </a:lnSpc>
              <a:spcBef>
                <a:spcPts val="0"/>
              </a:spcBef>
              <a:spcAft>
                <a:spcPts val="0"/>
              </a:spcAft>
              <a:buSzPts val="1800"/>
              <a:buFont typeface="Arial"/>
              <a:buAutoNum type="arabicParenR"/>
            </a:pPr>
            <a:r>
              <a:rPr b="1" lang="en-GB">
                <a:solidFill>
                  <a:schemeClr val="accent3"/>
                </a:solidFill>
              </a:rPr>
              <a:t>Our area function is now defined with one parameter</a:t>
            </a:r>
            <a:r>
              <a:rPr lang="en-GB"/>
              <a:t>, which we’ve named rectangle , whose type is </a:t>
            </a:r>
            <a:r>
              <a:rPr b="1" lang="en-GB">
                <a:solidFill>
                  <a:schemeClr val="accent3"/>
                </a:solidFill>
              </a:rPr>
              <a:t>an immutable borrow</a:t>
            </a:r>
            <a:r>
              <a:rPr b="1" lang="en-GB">
                <a:solidFill>
                  <a:srgbClr val="008000"/>
                </a:solidFill>
              </a:rPr>
              <a:t> </a:t>
            </a:r>
            <a:r>
              <a:rPr lang="en-GB"/>
              <a:t>of a struct Rectangle instance.</a:t>
            </a:r>
            <a:endParaRPr/>
          </a:p>
          <a:p>
            <a:pPr indent="-228566" lvl="0" marL="423401" rtl="0" algn="l">
              <a:lnSpc>
                <a:spcPct val="95000"/>
              </a:lnSpc>
              <a:spcBef>
                <a:spcPts val="0"/>
              </a:spcBef>
              <a:spcAft>
                <a:spcPts val="0"/>
              </a:spcAft>
              <a:buSzPts val="1800"/>
              <a:buFont typeface="Arial"/>
              <a:buNone/>
            </a:pPr>
            <a:r>
              <a:t/>
            </a:r>
            <a:endParaRPr/>
          </a:p>
          <a:p>
            <a:pPr indent="-342866" lvl="0" marL="423401" rtl="0" algn="l">
              <a:lnSpc>
                <a:spcPct val="95000"/>
              </a:lnSpc>
              <a:spcBef>
                <a:spcPts val="0"/>
              </a:spcBef>
              <a:spcAft>
                <a:spcPts val="0"/>
              </a:spcAft>
              <a:buSzPts val="1800"/>
              <a:buFont typeface="Arial"/>
              <a:buAutoNum type="arabicParenR"/>
            </a:pPr>
            <a:r>
              <a:rPr lang="en-GB"/>
              <a:t>We want to </a:t>
            </a:r>
            <a:r>
              <a:rPr b="1" lang="en-GB">
                <a:solidFill>
                  <a:schemeClr val="accent3"/>
                </a:solidFill>
              </a:rPr>
              <a:t>borrow the struct rather than take ownership of it</a:t>
            </a:r>
            <a:r>
              <a:rPr lang="en-GB"/>
              <a:t>.</a:t>
            </a:r>
            <a:endParaRPr/>
          </a:p>
        </p:txBody>
      </p:sp>
      <p:pic>
        <p:nvPicPr>
          <p:cNvPr id="1790" name="Google Shape;1790;p2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4" name="Shape 1794"/>
        <p:cNvGrpSpPr/>
        <p:nvPr/>
      </p:nvGrpSpPr>
      <p:grpSpPr>
        <a:xfrm>
          <a:off x="0" y="0"/>
          <a:ext cx="0" cy="0"/>
          <a:chOff x="0" y="0"/>
          <a:chExt cx="0" cy="0"/>
        </a:xfrm>
      </p:grpSpPr>
      <p:sp>
        <p:nvSpPr>
          <p:cNvPr id="1795" name="Google Shape;1795;p22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GB"/>
              <a:t>Defining a Rectangle</a:t>
            </a:r>
            <a:r>
              <a:rPr lang="en-GB"/>
              <a:t> </a:t>
            </a:r>
            <a:r>
              <a:rPr b="1" lang="en-GB"/>
              <a:t>struct</a:t>
            </a:r>
            <a:endParaRPr/>
          </a:p>
        </p:txBody>
      </p:sp>
      <p:sp>
        <p:nvSpPr>
          <p:cNvPr id="1796" name="Google Shape;1796;p22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85725" lvl="0" marL="466260" rtl="0" algn="l">
              <a:lnSpc>
                <a:spcPct val="115000"/>
              </a:lnSpc>
              <a:spcBef>
                <a:spcPts val="0"/>
              </a:spcBef>
              <a:spcAft>
                <a:spcPts val="0"/>
              </a:spcAft>
              <a:buSzPts val="1800"/>
              <a:buAutoNum type="arabicParenR" startAt="4"/>
            </a:pPr>
            <a:r>
              <a:rPr lang="en-GB"/>
              <a:t>This way, main retains </a:t>
            </a:r>
            <a:r>
              <a:rPr b="1" lang="en-GB">
                <a:solidFill>
                  <a:schemeClr val="accent3"/>
                </a:solidFill>
              </a:rPr>
              <a:t>its ownership and can continue</a:t>
            </a:r>
            <a:r>
              <a:rPr b="1" lang="en-GB">
                <a:solidFill>
                  <a:srgbClr val="008000"/>
                </a:solidFill>
              </a:rPr>
              <a:t> </a:t>
            </a:r>
            <a:r>
              <a:rPr lang="en-GB"/>
              <a:t>using rect1 , which is the reason </a:t>
            </a:r>
            <a:r>
              <a:rPr b="1" lang="en-GB">
                <a:solidFill>
                  <a:schemeClr val="accent3"/>
                </a:solidFill>
              </a:rPr>
              <a:t>we use the &amp; in the function signature </a:t>
            </a:r>
            <a:r>
              <a:rPr lang="en-GB"/>
              <a:t>and where we call the function.</a:t>
            </a:r>
            <a:endParaRPr/>
          </a:p>
          <a:p>
            <a:pPr indent="-385725" lvl="0" marL="466260" rtl="0" algn="l">
              <a:lnSpc>
                <a:spcPct val="115000"/>
              </a:lnSpc>
              <a:spcBef>
                <a:spcPts val="0"/>
              </a:spcBef>
              <a:spcAft>
                <a:spcPts val="0"/>
              </a:spcAft>
              <a:buSzPts val="1800"/>
              <a:buAutoNum type="arabicParenR" startAt="4"/>
            </a:pPr>
            <a:r>
              <a:rPr lang="en-GB"/>
              <a:t>The area function accesses the width and height fields of the Rectangle instance.</a:t>
            </a:r>
            <a:endParaRPr/>
          </a:p>
          <a:p>
            <a:pPr indent="-385725" lvl="0" marL="466260" rtl="0" algn="l">
              <a:lnSpc>
                <a:spcPct val="115000"/>
              </a:lnSpc>
              <a:spcBef>
                <a:spcPts val="0"/>
              </a:spcBef>
              <a:spcAft>
                <a:spcPts val="0"/>
              </a:spcAft>
              <a:buSzPts val="1800"/>
              <a:buAutoNum type="arabicParenR" startAt="4"/>
            </a:pPr>
            <a:r>
              <a:rPr lang="en-GB"/>
              <a:t>This conveys that the </a:t>
            </a:r>
            <a:r>
              <a:rPr b="1" lang="en-GB">
                <a:solidFill>
                  <a:schemeClr val="accent3"/>
                </a:solidFill>
              </a:rPr>
              <a:t>width and height are related to each other</a:t>
            </a:r>
            <a:r>
              <a:rPr lang="en-GB"/>
              <a:t>, and it gives descriptive names to the values rather than using the tuple index values of 0 and 1 .</a:t>
            </a:r>
            <a:endParaRPr/>
          </a:p>
          <a:p>
            <a:pPr indent="0" lvl="0" marL="0" rtl="0" algn="l">
              <a:lnSpc>
                <a:spcPct val="115000"/>
              </a:lnSpc>
              <a:spcBef>
                <a:spcPts val="0"/>
              </a:spcBef>
              <a:spcAft>
                <a:spcPts val="0"/>
              </a:spcAft>
              <a:buSzPts val="1800"/>
              <a:buNone/>
            </a:pPr>
            <a:r>
              <a:rPr lang="en-GB"/>
              <a:t>7)  This is a win for clarity.</a:t>
            </a:r>
            <a:endParaRPr/>
          </a:p>
        </p:txBody>
      </p:sp>
      <p:pic>
        <p:nvPicPr>
          <p:cNvPr id="1797" name="Google Shape;1797;p2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1" name="Shape 1801"/>
        <p:cNvGrpSpPr/>
        <p:nvPr/>
      </p:nvGrpSpPr>
      <p:grpSpPr>
        <a:xfrm>
          <a:off x="0" y="0"/>
          <a:ext cx="0" cy="0"/>
          <a:chOff x="0" y="0"/>
          <a:chExt cx="0" cy="0"/>
        </a:xfrm>
      </p:grpSpPr>
      <p:sp>
        <p:nvSpPr>
          <p:cNvPr id="1802" name="Google Shape;1802;p22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Adding Useful Functionality with Derived Traits</a:t>
            </a:r>
            <a:endParaRPr/>
          </a:p>
        </p:txBody>
      </p:sp>
      <p:sp>
        <p:nvSpPr>
          <p:cNvPr id="1803" name="Google Shape;1803;p22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866" lvl="0" marL="423401" rtl="0" algn="l">
              <a:lnSpc>
                <a:spcPct val="95000"/>
              </a:lnSpc>
              <a:spcBef>
                <a:spcPts val="0"/>
              </a:spcBef>
              <a:spcAft>
                <a:spcPts val="0"/>
              </a:spcAft>
              <a:buSzPts val="1800"/>
              <a:buFont typeface="Arial"/>
              <a:buAutoNum type="arabicParenR"/>
            </a:pPr>
            <a:r>
              <a:rPr lang="en-GB"/>
              <a:t>It’d be nice to be able to print an instance of Rectangle while we’re debugging our program and see the values for all its fields.</a:t>
            </a:r>
            <a:r>
              <a:rPr lang="en-GB">
                <a:solidFill>
                  <a:schemeClr val="accent3"/>
                </a:solidFill>
              </a:rPr>
              <a:t> </a:t>
            </a:r>
            <a:r>
              <a:rPr b="1" lang="en-GB">
                <a:solidFill>
                  <a:schemeClr val="accent3"/>
                </a:solidFill>
              </a:rPr>
              <a:t>Listing 5-11 tries using the println! macro</a:t>
            </a:r>
            <a:r>
              <a:rPr b="1" lang="en-GB">
                <a:solidFill>
                  <a:srgbClr val="008000"/>
                </a:solidFill>
              </a:rPr>
              <a:t> </a:t>
            </a:r>
            <a:r>
              <a:rPr lang="en-GB"/>
              <a:t>as we have used in previous chapters. This won’t work, however.</a:t>
            </a:r>
            <a:endParaRPr/>
          </a:p>
          <a:p>
            <a:pPr indent="-228566" lvl="0" marL="423401" rtl="0" algn="l">
              <a:lnSpc>
                <a:spcPct val="95000"/>
              </a:lnSpc>
              <a:spcBef>
                <a:spcPts val="0"/>
              </a:spcBef>
              <a:spcAft>
                <a:spcPts val="0"/>
              </a:spcAft>
              <a:buSzPts val="1800"/>
              <a:buFont typeface="Arial"/>
              <a:buNone/>
            </a:pPr>
            <a:r>
              <a:t/>
            </a:r>
            <a:endParaRPr sz="1260"/>
          </a:p>
        </p:txBody>
      </p:sp>
      <p:pic>
        <p:nvPicPr>
          <p:cNvPr id="1804" name="Google Shape;1804;p226"/>
          <p:cNvPicPr preferRelativeResize="0"/>
          <p:nvPr/>
        </p:nvPicPr>
        <p:blipFill>
          <a:blip r:embed="rId3">
            <a:alphaModFix/>
          </a:blip>
          <a:stretch>
            <a:fillRect/>
          </a:stretch>
        </p:blipFill>
        <p:spPr>
          <a:xfrm>
            <a:off x="729375" y="2609200"/>
            <a:ext cx="7364650" cy="2234550"/>
          </a:xfrm>
          <a:prstGeom prst="rect">
            <a:avLst/>
          </a:prstGeom>
          <a:noFill/>
          <a:ln>
            <a:noFill/>
          </a:ln>
        </p:spPr>
      </p:pic>
      <p:pic>
        <p:nvPicPr>
          <p:cNvPr id="1805" name="Google Shape;1805;p22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9" name="Shape 1809"/>
        <p:cNvGrpSpPr/>
        <p:nvPr/>
      </p:nvGrpSpPr>
      <p:grpSpPr>
        <a:xfrm>
          <a:off x="0" y="0"/>
          <a:ext cx="0" cy="0"/>
          <a:chOff x="0" y="0"/>
          <a:chExt cx="0" cy="0"/>
        </a:xfrm>
      </p:grpSpPr>
      <p:sp>
        <p:nvSpPr>
          <p:cNvPr id="1810" name="Google Shape;1810;p2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GB"/>
              <a:t>2) </a:t>
            </a:r>
            <a:r>
              <a:rPr lang="en-GB"/>
              <a:t>When we run this code, </a:t>
            </a:r>
            <a:r>
              <a:rPr b="1" lang="en-GB">
                <a:solidFill>
                  <a:schemeClr val="accent3"/>
                </a:solidFill>
              </a:rPr>
              <a:t>we get an error</a:t>
            </a:r>
            <a:r>
              <a:rPr b="1" lang="en-GB">
                <a:solidFill>
                  <a:srgbClr val="008000"/>
                </a:solidFill>
              </a:rPr>
              <a:t> </a:t>
            </a:r>
            <a:r>
              <a:rPr lang="en-GB"/>
              <a:t>with this core message:</a:t>
            </a:r>
            <a:endParaRPr/>
          </a:p>
          <a:p>
            <a:pPr indent="0" lvl="0" marL="457200" rtl="0" algn="l">
              <a:lnSpc>
                <a:spcPct val="95000"/>
              </a:lnSpc>
              <a:spcBef>
                <a:spcPts val="1600"/>
              </a:spcBef>
              <a:spcAft>
                <a:spcPts val="0"/>
              </a:spcAft>
              <a:buNone/>
            </a:pPr>
            <a:r>
              <a:t/>
            </a:r>
            <a:endParaRPr/>
          </a:p>
          <a:p>
            <a:pPr indent="0" lvl="0" marL="0" rtl="0" algn="l">
              <a:lnSpc>
                <a:spcPct val="95000"/>
              </a:lnSpc>
              <a:spcBef>
                <a:spcPts val="1600"/>
              </a:spcBef>
              <a:spcAft>
                <a:spcPts val="0"/>
              </a:spcAft>
              <a:buNone/>
            </a:pPr>
            <a:r>
              <a:t/>
            </a:r>
            <a:endParaRPr/>
          </a:p>
          <a:p>
            <a:pPr indent="0" lvl="0" marL="0" rtl="0" algn="l">
              <a:lnSpc>
                <a:spcPct val="95000"/>
              </a:lnSpc>
              <a:spcBef>
                <a:spcPts val="1600"/>
              </a:spcBef>
              <a:spcAft>
                <a:spcPts val="0"/>
              </a:spcAft>
              <a:buNone/>
            </a:pPr>
            <a:r>
              <a:t/>
            </a:r>
            <a:endParaRPr/>
          </a:p>
          <a:p>
            <a:pPr indent="0" lvl="0" marL="0" rtl="0" algn="l">
              <a:lnSpc>
                <a:spcPct val="95000"/>
              </a:lnSpc>
              <a:spcBef>
                <a:spcPts val="1600"/>
              </a:spcBef>
              <a:spcAft>
                <a:spcPts val="1600"/>
              </a:spcAft>
              <a:buNone/>
            </a:pPr>
            <a:r>
              <a:rPr lang="en-GB"/>
              <a:t>3) The println! macro can do many kinds of formatting, and by default, the curly brackets tell println! to use formatting known as </a:t>
            </a:r>
            <a:r>
              <a:rPr b="1" lang="en-GB"/>
              <a:t>Display</a:t>
            </a:r>
            <a:r>
              <a:rPr lang="en-GB"/>
              <a:t>: </a:t>
            </a:r>
            <a:r>
              <a:rPr lang="en-GB">
                <a:solidFill>
                  <a:srgbClr val="000000"/>
                </a:solidFill>
              </a:rPr>
              <a:t>output intended for direct end user consumption.</a:t>
            </a:r>
            <a:endParaRPr>
              <a:solidFill>
                <a:srgbClr val="000000"/>
              </a:solidFill>
            </a:endParaRPr>
          </a:p>
        </p:txBody>
      </p:sp>
      <p:pic>
        <p:nvPicPr>
          <p:cNvPr id="1811" name="Google Shape;1811;p227"/>
          <p:cNvPicPr preferRelativeResize="0"/>
          <p:nvPr/>
        </p:nvPicPr>
        <p:blipFill rotWithShape="1">
          <a:blip r:embed="rId3">
            <a:alphaModFix/>
          </a:blip>
          <a:srcRect b="0" l="0" r="0" t="0"/>
          <a:stretch/>
        </p:blipFill>
        <p:spPr>
          <a:xfrm>
            <a:off x="1540800" y="1718101"/>
            <a:ext cx="5029200" cy="421125"/>
          </a:xfrm>
          <a:prstGeom prst="rect">
            <a:avLst/>
          </a:prstGeom>
          <a:noFill/>
          <a:ln>
            <a:noFill/>
          </a:ln>
        </p:spPr>
      </p:pic>
      <p:pic>
        <p:nvPicPr>
          <p:cNvPr id="1812" name="Google Shape;1812;p22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9"/>
          <p:cNvSpPr txBox="1"/>
          <p:nvPr>
            <p:ph type="title"/>
          </p:nvPr>
        </p:nvSpPr>
        <p:spPr>
          <a:xfrm>
            <a:off x="311700" y="2576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000000"/>
                </a:solidFill>
              </a:rPr>
              <a:t>Data types:</a:t>
            </a:r>
            <a:endParaRPr b="1" sz="3000">
              <a:solidFill>
                <a:srgbClr val="000000"/>
              </a:solidFill>
            </a:endParaRPr>
          </a:p>
        </p:txBody>
      </p:sp>
      <p:sp>
        <p:nvSpPr>
          <p:cNvPr id="234" name="Google Shape;234;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en-GB" sz="2400">
                <a:solidFill>
                  <a:srgbClr val="000000"/>
                </a:solidFill>
              </a:rPr>
              <a:t>Every value in Rust is of a certain data type.</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Rust automatically infers primitive data type without explaining it explicitly.</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Rust is a statically typed language, which means that it must knows the types of all variables at compile time.</a:t>
            </a:r>
            <a:endParaRPr sz="2400">
              <a:solidFill>
                <a:srgbClr val="000000"/>
              </a:solidFill>
            </a:endParaRPr>
          </a:p>
          <a:p>
            <a:pPr indent="0" lvl="0" marL="0" rtl="0" algn="l">
              <a:spcBef>
                <a:spcPts val="1600"/>
              </a:spcBef>
              <a:spcAft>
                <a:spcPts val="1600"/>
              </a:spcAft>
              <a:buNone/>
            </a:pPr>
            <a:r>
              <a:t/>
            </a:r>
            <a:endParaRPr/>
          </a:p>
        </p:txBody>
      </p:sp>
      <p:pic>
        <p:nvPicPr>
          <p:cNvPr id="235" name="Google Shape;235;p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6" name="Shape 1816"/>
        <p:cNvGrpSpPr/>
        <p:nvPr/>
      </p:nvGrpSpPr>
      <p:grpSpPr>
        <a:xfrm>
          <a:off x="0" y="0"/>
          <a:ext cx="0" cy="0"/>
          <a:chOff x="0" y="0"/>
          <a:chExt cx="0" cy="0"/>
        </a:xfrm>
      </p:grpSpPr>
      <p:sp>
        <p:nvSpPr>
          <p:cNvPr id="1817" name="Google Shape;1817;p22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If we continue reading the errors, we’ll find this helpful note:</a:t>
            </a:r>
            <a:endParaRPr/>
          </a:p>
        </p:txBody>
      </p:sp>
      <p:pic>
        <p:nvPicPr>
          <p:cNvPr id="1818" name="Google Shape;1818;p228"/>
          <p:cNvPicPr preferRelativeResize="0"/>
          <p:nvPr>
            <p:ph idx="1" type="body"/>
          </p:nvPr>
        </p:nvPicPr>
        <p:blipFill rotWithShape="1">
          <a:blip r:embed="rId3">
            <a:alphaModFix/>
          </a:blip>
          <a:srcRect b="0" l="0" r="0" t="0"/>
          <a:stretch/>
        </p:blipFill>
        <p:spPr>
          <a:xfrm>
            <a:off x="435175" y="1152425"/>
            <a:ext cx="8327700" cy="2187900"/>
          </a:xfrm>
          <a:prstGeom prst="rect">
            <a:avLst/>
          </a:prstGeom>
          <a:noFill/>
          <a:ln>
            <a:noFill/>
          </a:ln>
        </p:spPr>
      </p:pic>
      <p:sp>
        <p:nvSpPr>
          <p:cNvPr id="1819" name="Google Shape;1819;p228"/>
          <p:cNvSpPr txBox="1"/>
          <p:nvPr/>
        </p:nvSpPr>
        <p:spPr>
          <a:xfrm>
            <a:off x="311697" y="3340322"/>
            <a:ext cx="83277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GB" sz="1800" u="none" cap="none" strike="noStrike">
                <a:latin typeface="Arial"/>
                <a:ea typeface="Arial"/>
                <a:cs typeface="Arial"/>
                <a:sym typeface="Arial"/>
              </a:rPr>
              <a:t>Let’s try it! The println! macro call will now look like println!("rect1 is {:?}", rect1); . Putting the specifier :? inside the curly brackets tells println! we want to use an output format called Debug . The Debug trait enables us to print our struct in a way that is useful for developers so we can see its value while we’re debugging our code.</a:t>
            </a:r>
            <a:endParaRPr/>
          </a:p>
        </p:txBody>
      </p:sp>
      <p:pic>
        <p:nvPicPr>
          <p:cNvPr id="1820" name="Google Shape;1820;p22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4" name="Shape 1824"/>
        <p:cNvGrpSpPr/>
        <p:nvPr/>
      </p:nvGrpSpPr>
      <p:grpSpPr>
        <a:xfrm>
          <a:off x="0" y="0"/>
          <a:ext cx="0" cy="0"/>
          <a:chOff x="0" y="0"/>
          <a:chExt cx="0" cy="0"/>
        </a:xfrm>
      </p:grpSpPr>
      <p:sp>
        <p:nvSpPr>
          <p:cNvPr id="1825" name="Google Shape;1825;p229"/>
          <p:cNvSpPr txBox="1"/>
          <p:nvPr>
            <p:ph type="title"/>
          </p:nvPr>
        </p:nvSpPr>
        <p:spPr>
          <a:xfrm>
            <a:off x="311700" y="2049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Run the code with this change. Drat! We still get an error:</a:t>
            </a:r>
            <a:endParaRPr/>
          </a:p>
        </p:txBody>
      </p:sp>
      <p:pic>
        <p:nvPicPr>
          <p:cNvPr id="1826" name="Google Shape;1826;p229"/>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1827" name="Google Shape;1827;p22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1" name="Shape 1831"/>
        <p:cNvGrpSpPr/>
        <p:nvPr/>
      </p:nvGrpSpPr>
      <p:grpSpPr>
        <a:xfrm>
          <a:off x="0" y="0"/>
          <a:ext cx="0" cy="0"/>
          <a:chOff x="0" y="0"/>
          <a:chExt cx="0" cy="0"/>
        </a:xfrm>
      </p:grpSpPr>
      <p:sp>
        <p:nvSpPr>
          <p:cNvPr id="1832" name="Google Shape;1832;p230"/>
          <p:cNvSpPr txBox="1"/>
          <p:nvPr>
            <p:ph type="title"/>
          </p:nvPr>
        </p:nvSpPr>
        <p:spPr>
          <a:xfrm>
            <a:off x="311625" y="24860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Rust </a:t>
            </a:r>
            <a:r>
              <a:rPr i="1" lang="en-GB" sz="3240"/>
              <a:t>does </a:t>
            </a:r>
            <a:r>
              <a:rPr lang="en-GB" sz="3240"/>
              <a:t>include functionality to print out debugging information.</a:t>
            </a:r>
            <a:endParaRPr/>
          </a:p>
        </p:txBody>
      </p:sp>
      <p:sp>
        <p:nvSpPr>
          <p:cNvPr id="1833" name="Google Shape;1833;p230"/>
          <p:cNvSpPr txBox="1"/>
          <p:nvPr>
            <p:ph idx="1" type="body"/>
          </p:nvPr>
        </p:nvSpPr>
        <p:spPr>
          <a:xfrm>
            <a:off x="311625" y="1317250"/>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GB" sz="1665"/>
              <a:t>But we have to explicitly opt in to make that functionality available for our struct. To do that, we add the annotation </a:t>
            </a:r>
            <a:r>
              <a:rPr b="1" lang="en-GB" sz="1665">
                <a:solidFill>
                  <a:schemeClr val="accent3"/>
                </a:solidFill>
              </a:rPr>
              <a:t>#[derive(Debug)]</a:t>
            </a:r>
            <a:r>
              <a:rPr lang="en-GB" sz="1665"/>
              <a:t> just before the struct definition, as shown in </a:t>
            </a:r>
            <a:r>
              <a:rPr b="1" lang="en-GB" sz="1665">
                <a:solidFill>
                  <a:schemeClr val="accent3"/>
                </a:solidFill>
              </a:rPr>
              <a:t>Listing 5-12</a:t>
            </a:r>
            <a:r>
              <a:rPr lang="en-GB" sz="1665"/>
              <a:t>.</a:t>
            </a:r>
            <a:endParaRPr/>
          </a:p>
          <a:p>
            <a:pPr indent="-228600" lvl="0" marL="457200" rtl="0" algn="l">
              <a:lnSpc>
                <a:spcPct val="105000"/>
              </a:lnSpc>
              <a:spcBef>
                <a:spcPts val="0"/>
              </a:spcBef>
              <a:spcAft>
                <a:spcPts val="0"/>
              </a:spcAft>
              <a:buSzPts val="1800"/>
              <a:buNone/>
            </a:pPr>
            <a:r>
              <a:t/>
            </a:r>
            <a:endParaRPr sz="1665"/>
          </a:p>
          <a:p>
            <a:pPr indent="0" lvl="0" marL="457200" rtl="0" algn="l">
              <a:lnSpc>
                <a:spcPct val="105000"/>
              </a:lnSpc>
              <a:spcBef>
                <a:spcPts val="0"/>
              </a:spcBef>
              <a:spcAft>
                <a:spcPts val="0"/>
              </a:spcAft>
              <a:buNone/>
            </a:pPr>
            <a:r>
              <a:t/>
            </a:r>
            <a:endParaRPr/>
          </a:p>
        </p:txBody>
      </p:sp>
      <p:pic>
        <p:nvPicPr>
          <p:cNvPr id="1834" name="Google Shape;1834;p230"/>
          <p:cNvPicPr preferRelativeResize="0"/>
          <p:nvPr/>
        </p:nvPicPr>
        <p:blipFill>
          <a:blip r:embed="rId3">
            <a:alphaModFix/>
          </a:blip>
          <a:stretch>
            <a:fillRect/>
          </a:stretch>
        </p:blipFill>
        <p:spPr>
          <a:xfrm>
            <a:off x="884675" y="2269750"/>
            <a:ext cx="6591300" cy="2571750"/>
          </a:xfrm>
          <a:prstGeom prst="rect">
            <a:avLst/>
          </a:prstGeom>
          <a:noFill/>
          <a:ln>
            <a:noFill/>
          </a:ln>
        </p:spPr>
      </p:pic>
      <p:pic>
        <p:nvPicPr>
          <p:cNvPr id="1835" name="Google Shape;1835;p23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2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105000"/>
              </a:lnSpc>
              <a:spcBef>
                <a:spcPts val="0"/>
              </a:spcBef>
              <a:spcAft>
                <a:spcPts val="0"/>
              </a:spcAft>
              <a:buSzPts val="1800"/>
              <a:buChar char="●"/>
            </a:pPr>
            <a:r>
              <a:rPr lang="en-GB" sz="1665"/>
              <a:t>Now when we run the program, </a:t>
            </a:r>
            <a:r>
              <a:rPr b="1" lang="en-GB" sz="1665">
                <a:solidFill>
                  <a:schemeClr val="accent3"/>
                </a:solidFill>
              </a:rPr>
              <a:t>we won’t get any errors</a:t>
            </a:r>
            <a:r>
              <a:rPr lang="en-GB" sz="1665"/>
              <a:t>, and we’ll see the following output:</a:t>
            </a:r>
            <a:endParaRPr/>
          </a:p>
          <a:p>
            <a:pPr indent="0" lvl="0" marL="0" rtl="0" algn="l">
              <a:spcBef>
                <a:spcPts val="1600"/>
              </a:spcBef>
              <a:spcAft>
                <a:spcPts val="1600"/>
              </a:spcAft>
              <a:buNone/>
            </a:pPr>
            <a:r>
              <a:t/>
            </a:r>
            <a:endParaRPr/>
          </a:p>
        </p:txBody>
      </p:sp>
      <p:pic>
        <p:nvPicPr>
          <p:cNvPr id="1841" name="Google Shape;1841;p231"/>
          <p:cNvPicPr preferRelativeResize="0"/>
          <p:nvPr/>
        </p:nvPicPr>
        <p:blipFill rotWithShape="1">
          <a:blip r:embed="rId3">
            <a:alphaModFix/>
          </a:blip>
          <a:srcRect b="0" l="0" r="0" t="0"/>
          <a:stretch/>
        </p:blipFill>
        <p:spPr>
          <a:xfrm>
            <a:off x="1142015" y="2264522"/>
            <a:ext cx="6859975" cy="614450"/>
          </a:xfrm>
          <a:prstGeom prst="rect">
            <a:avLst/>
          </a:prstGeom>
          <a:noFill/>
          <a:ln>
            <a:noFill/>
          </a:ln>
        </p:spPr>
      </p:pic>
      <p:pic>
        <p:nvPicPr>
          <p:cNvPr id="1842" name="Google Shape;1842;p23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6" name="Shape 1846"/>
        <p:cNvGrpSpPr/>
        <p:nvPr/>
      </p:nvGrpSpPr>
      <p:grpSpPr>
        <a:xfrm>
          <a:off x="0" y="0"/>
          <a:ext cx="0" cy="0"/>
          <a:chOff x="0" y="0"/>
          <a:chExt cx="0" cy="0"/>
        </a:xfrm>
      </p:grpSpPr>
      <p:sp>
        <p:nvSpPr>
          <p:cNvPr id="1847" name="Google Shape;1847;p232"/>
          <p:cNvSpPr txBox="1"/>
          <p:nvPr>
            <p:ph idx="1" type="body"/>
          </p:nvPr>
        </p:nvSpPr>
        <p:spPr>
          <a:xfrm>
            <a:off x="311700" y="2037300"/>
            <a:ext cx="8520600" cy="1068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Method Syntax</a:t>
            </a:r>
            <a:endParaRPr b="1" sz="3600">
              <a:solidFill>
                <a:srgbClr val="434343"/>
              </a:solidFill>
              <a:latin typeface="PT Sans Narrow"/>
              <a:ea typeface="PT Sans Narrow"/>
              <a:cs typeface="PT Sans Narrow"/>
              <a:sym typeface="PT Sans Narrow"/>
            </a:endParaRPr>
          </a:p>
          <a:p>
            <a:pPr indent="0" lvl="0" marL="0" rtl="0" algn="l">
              <a:spcBef>
                <a:spcPts val="1600"/>
              </a:spcBef>
              <a:spcAft>
                <a:spcPts val="1600"/>
              </a:spcAft>
              <a:buNone/>
            </a:pPr>
            <a:r>
              <a:t/>
            </a:r>
            <a:endParaRPr/>
          </a:p>
        </p:txBody>
      </p:sp>
      <p:pic>
        <p:nvPicPr>
          <p:cNvPr id="1848" name="Google Shape;1848;p2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2" name="Shape 1852"/>
        <p:cNvGrpSpPr/>
        <p:nvPr/>
      </p:nvGrpSpPr>
      <p:grpSpPr>
        <a:xfrm>
          <a:off x="0" y="0"/>
          <a:ext cx="0" cy="0"/>
          <a:chOff x="0" y="0"/>
          <a:chExt cx="0" cy="0"/>
        </a:xfrm>
      </p:grpSpPr>
      <p:sp>
        <p:nvSpPr>
          <p:cNvPr id="1853" name="Google Shape;1853;p23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i="1" lang="en-GB"/>
              <a:t>Methods </a:t>
            </a:r>
            <a:r>
              <a:rPr lang="en-GB"/>
              <a:t>are similar to functions</a:t>
            </a:r>
            <a:endParaRPr/>
          </a:p>
        </p:txBody>
      </p:sp>
      <p:sp>
        <p:nvSpPr>
          <p:cNvPr id="1854" name="Google Shape;1854;p23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sz="1665"/>
              <a:t>They’re declared with the </a:t>
            </a:r>
            <a:r>
              <a:rPr b="1" lang="en-GB" sz="1665">
                <a:solidFill>
                  <a:schemeClr val="accent3"/>
                </a:solidFill>
              </a:rPr>
              <a:t>fn keyword</a:t>
            </a:r>
            <a:r>
              <a:rPr lang="en-GB" sz="1665"/>
              <a:t> and their name.</a:t>
            </a:r>
            <a:endParaRPr/>
          </a:p>
          <a:p>
            <a:pPr indent="-228600" lvl="0" marL="457200" rtl="0" algn="l">
              <a:lnSpc>
                <a:spcPct val="95000"/>
              </a:lnSpc>
              <a:spcBef>
                <a:spcPts val="0"/>
              </a:spcBef>
              <a:spcAft>
                <a:spcPts val="0"/>
              </a:spcAft>
              <a:buSzPts val="1800"/>
              <a:buNone/>
            </a:pPr>
            <a:r>
              <a:t/>
            </a:r>
            <a:endParaRPr sz="1665"/>
          </a:p>
          <a:p>
            <a:pPr indent="-342900" lvl="0" marL="457200" rtl="0" algn="l">
              <a:lnSpc>
                <a:spcPct val="95000"/>
              </a:lnSpc>
              <a:spcBef>
                <a:spcPts val="0"/>
              </a:spcBef>
              <a:spcAft>
                <a:spcPts val="0"/>
              </a:spcAft>
              <a:buSzPts val="1800"/>
              <a:buChar char="●"/>
            </a:pPr>
            <a:r>
              <a:rPr lang="en-GB" sz="1665"/>
              <a:t>They can have </a:t>
            </a:r>
            <a:r>
              <a:rPr b="1" lang="en-GB" sz="1665">
                <a:solidFill>
                  <a:schemeClr val="accent3"/>
                </a:solidFill>
              </a:rPr>
              <a:t>parameters</a:t>
            </a:r>
            <a:r>
              <a:rPr lang="en-GB" sz="1665"/>
              <a:t> and </a:t>
            </a:r>
            <a:r>
              <a:rPr b="1" lang="en-GB" sz="1665">
                <a:solidFill>
                  <a:schemeClr val="accent3"/>
                </a:solidFill>
              </a:rPr>
              <a:t>a return value</a:t>
            </a:r>
            <a:r>
              <a:rPr b="1" lang="en-GB" sz="1665">
                <a:solidFill>
                  <a:srgbClr val="008000"/>
                </a:solidFill>
              </a:rPr>
              <a:t>.</a:t>
            </a:r>
            <a:endParaRPr/>
          </a:p>
          <a:p>
            <a:pPr indent="-228600" lvl="0" marL="457200" rtl="0" algn="l">
              <a:lnSpc>
                <a:spcPct val="95000"/>
              </a:lnSpc>
              <a:spcBef>
                <a:spcPts val="0"/>
              </a:spcBef>
              <a:spcAft>
                <a:spcPts val="0"/>
              </a:spcAft>
              <a:buSzPts val="1800"/>
              <a:buNone/>
            </a:pPr>
            <a:r>
              <a:t/>
            </a:r>
            <a:endParaRPr b="1" sz="1665">
              <a:solidFill>
                <a:srgbClr val="008000"/>
              </a:solidFill>
            </a:endParaRPr>
          </a:p>
          <a:p>
            <a:pPr indent="-342900" lvl="0" marL="457200" rtl="0" algn="l">
              <a:lnSpc>
                <a:spcPct val="95000"/>
              </a:lnSpc>
              <a:spcBef>
                <a:spcPts val="0"/>
              </a:spcBef>
              <a:spcAft>
                <a:spcPts val="0"/>
              </a:spcAft>
              <a:buSzPts val="1800"/>
              <a:buChar char="●"/>
            </a:pPr>
            <a:r>
              <a:rPr lang="en-GB" sz="1665"/>
              <a:t>They contain some code that is run when </a:t>
            </a:r>
            <a:r>
              <a:rPr b="1" lang="en-GB" sz="1665">
                <a:solidFill>
                  <a:schemeClr val="accent3"/>
                </a:solidFill>
              </a:rPr>
              <a:t>they’re called from somewhere else</a:t>
            </a:r>
            <a:r>
              <a:rPr lang="en-GB" sz="1665"/>
              <a:t>.</a:t>
            </a:r>
            <a:endParaRPr/>
          </a:p>
          <a:p>
            <a:pPr indent="-228600" lvl="0" marL="457200" rtl="0" algn="l">
              <a:lnSpc>
                <a:spcPct val="95000"/>
              </a:lnSpc>
              <a:spcBef>
                <a:spcPts val="0"/>
              </a:spcBef>
              <a:spcAft>
                <a:spcPts val="0"/>
              </a:spcAft>
              <a:buSzPts val="1800"/>
              <a:buNone/>
            </a:pPr>
            <a:r>
              <a:t/>
            </a:r>
            <a:endParaRPr b="1" sz="1665">
              <a:solidFill>
                <a:srgbClr val="008000"/>
              </a:solidFill>
            </a:endParaRPr>
          </a:p>
          <a:p>
            <a:pPr indent="-342900" lvl="0" marL="457200" rtl="0" algn="l">
              <a:lnSpc>
                <a:spcPct val="95000"/>
              </a:lnSpc>
              <a:spcBef>
                <a:spcPts val="0"/>
              </a:spcBef>
              <a:spcAft>
                <a:spcPts val="0"/>
              </a:spcAft>
              <a:buSzPts val="1800"/>
              <a:buChar char="●"/>
            </a:pPr>
            <a:r>
              <a:rPr lang="en-GB" sz="1665"/>
              <a:t>However, </a:t>
            </a:r>
            <a:r>
              <a:rPr b="1" lang="en-GB" sz="1665">
                <a:solidFill>
                  <a:schemeClr val="accent3"/>
                </a:solidFill>
              </a:rPr>
              <a:t>methods are different from functions</a:t>
            </a:r>
            <a:r>
              <a:rPr lang="en-GB" sz="1665"/>
              <a:t> in that they’re defined within the context of a struct.</a:t>
            </a:r>
            <a:endParaRPr/>
          </a:p>
          <a:p>
            <a:pPr indent="-228600" lvl="0" marL="457200" rtl="0" algn="l">
              <a:lnSpc>
                <a:spcPct val="95000"/>
              </a:lnSpc>
              <a:spcBef>
                <a:spcPts val="0"/>
              </a:spcBef>
              <a:spcAft>
                <a:spcPts val="0"/>
              </a:spcAft>
              <a:buSzPts val="1800"/>
              <a:buNone/>
            </a:pPr>
            <a:r>
              <a:t/>
            </a:r>
            <a:endParaRPr b="1" sz="1665">
              <a:solidFill>
                <a:srgbClr val="008000"/>
              </a:solidFill>
            </a:endParaRPr>
          </a:p>
          <a:p>
            <a:pPr indent="-342900" lvl="0" marL="457200" rtl="0" algn="l">
              <a:lnSpc>
                <a:spcPct val="95000"/>
              </a:lnSpc>
              <a:spcBef>
                <a:spcPts val="0"/>
              </a:spcBef>
              <a:spcAft>
                <a:spcPts val="0"/>
              </a:spcAft>
              <a:buSzPts val="1800"/>
              <a:buChar char="●"/>
            </a:pPr>
            <a:r>
              <a:rPr lang="en-GB" sz="1665"/>
              <a:t>Their first parameter is always </a:t>
            </a:r>
            <a:r>
              <a:rPr b="1" lang="en-GB" sz="1665">
                <a:solidFill>
                  <a:schemeClr val="accent3"/>
                </a:solidFill>
              </a:rPr>
              <a:t>self</a:t>
            </a:r>
            <a:r>
              <a:rPr lang="en-GB" sz="1665"/>
              <a:t>, which represents the instance of the struct the method is being called on.</a:t>
            </a:r>
            <a:endParaRPr b="1" sz="1665">
              <a:solidFill>
                <a:srgbClr val="008000"/>
              </a:solidFill>
            </a:endParaRPr>
          </a:p>
        </p:txBody>
      </p:sp>
      <p:pic>
        <p:nvPicPr>
          <p:cNvPr id="1855" name="Google Shape;1855;p2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9" name="Shape 1859"/>
        <p:cNvGrpSpPr/>
        <p:nvPr/>
      </p:nvGrpSpPr>
      <p:grpSpPr>
        <a:xfrm>
          <a:off x="0" y="0"/>
          <a:ext cx="0" cy="0"/>
          <a:chOff x="0" y="0"/>
          <a:chExt cx="0" cy="0"/>
        </a:xfrm>
      </p:grpSpPr>
      <p:sp>
        <p:nvSpPr>
          <p:cNvPr id="1860" name="Google Shape;1860;p234"/>
          <p:cNvSpPr txBox="1"/>
          <p:nvPr>
            <p:ph type="title"/>
          </p:nvPr>
        </p:nvSpPr>
        <p:spPr>
          <a:xfrm>
            <a:off x="311700" y="2267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Defining Methods</a:t>
            </a:r>
            <a:endParaRPr/>
          </a:p>
        </p:txBody>
      </p:sp>
      <p:sp>
        <p:nvSpPr>
          <p:cNvPr id="1861" name="Google Shape;1861;p23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a:t>Let’s change the area function that has a </a:t>
            </a:r>
            <a:r>
              <a:rPr b="1" lang="en-GB">
                <a:solidFill>
                  <a:schemeClr val="accent3"/>
                </a:solidFill>
              </a:rPr>
              <a:t>Rectangle instance as a parameter</a:t>
            </a:r>
            <a:r>
              <a:rPr lang="en-GB"/>
              <a:t> and instead make an area method defined on </a:t>
            </a:r>
            <a:r>
              <a:rPr b="1" lang="en-GB">
                <a:solidFill>
                  <a:schemeClr val="accent3"/>
                </a:solidFill>
              </a:rPr>
              <a:t>the Rectangle struct, as shown in Listing 5-13</a:t>
            </a:r>
            <a:r>
              <a:rPr lang="en-GB"/>
              <a:t>.</a:t>
            </a:r>
            <a:endParaRPr/>
          </a:p>
          <a:p>
            <a:pPr indent="0" lvl="0" marL="0" rtl="0" algn="l">
              <a:lnSpc>
                <a:spcPct val="95000"/>
              </a:lnSpc>
              <a:spcBef>
                <a:spcPts val="0"/>
              </a:spcBef>
              <a:spcAft>
                <a:spcPts val="0"/>
              </a:spcAft>
              <a:buNone/>
            </a:pPr>
            <a:r>
              <a:t/>
            </a:r>
            <a:endParaRPr/>
          </a:p>
          <a:p>
            <a:pPr indent="-228566" lvl="0" marL="423401" rtl="0" algn="l">
              <a:lnSpc>
                <a:spcPct val="95000"/>
              </a:lnSpc>
              <a:spcBef>
                <a:spcPts val="0"/>
              </a:spcBef>
              <a:spcAft>
                <a:spcPts val="0"/>
              </a:spcAft>
              <a:buSzPts val="1800"/>
              <a:buFont typeface="Arial"/>
              <a:buNone/>
            </a:pPr>
            <a:r>
              <a:t/>
            </a:r>
            <a:endParaRPr/>
          </a:p>
        </p:txBody>
      </p:sp>
      <p:pic>
        <p:nvPicPr>
          <p:cNvPr id="1862" name="Google Shape;1862;p2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6" name="Shape 1866"/>
        <p:cNvGrpSpPr/>
        <p:nvPr/>
      </p:nvGrpSpPr>
      <p:grpSpPr>
        <a:xfrm>
          <a:off x="0" y="0"/>
          <a:ext cx="0" cy="0"/>
          <a:chOff x="0" y="0"/>
          <a:chExt cx="0" cy="0"/>
        </a:xfrm>
      </p:grpSpPr>
      <p:pic>
        <p:nvPicPr>
          <p:cNvPr id="1867" name="Google Shape;1867;p235"/>
          <p:cNvPicPr preferRelativeResize="0"/>
          <p:nvPr/>
        </p:nvPicPr>
        <p:blipFill>
          <a:blip r:embed="rId3">
            <a:alphaModFix/>
          </a:blip>
          <a:stretch>
            <a:fillRect/>
          </a:stretch>
        </p:blipFill>
        <p:spPr>
          <a:xfrm>
            <a:off x="831225" y="152400"/>
            <a:ext cx="6475451" cy="4219125"/>
          </a:xfrm>
          <a:prstGeom prst="rect">
            <a:avLst/>
          </a:prstGeom>
          <a:noFill/>
          <a:ln>
            <a:noFill/>
          </a:ln>
        </p:spPr>
      </p:pic>
      <p:sp>
        <p:nvSpPr>
          <p:cNvPr id="1868" name="Google Shape;1868;p235"/>
          <p:cNvSpPr txBox="1"/>
          <p:nvPr/>
        </p:nvSpPr>
        <p:spPr>
          <a:xfrm>
            <a:off x="1825999" y="4469859"/>
            <a:ext cx="4746300" cy="5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350" u="none" cap="none" strike="noStrike">
                <a:solidFill>
                  <a:schemeClr val="lt2"/>
                </a:solidFill>
                <a:latin typeface="Arial"/>
                <a:ea typeface="Arial"/>
                <a:cs typeface="Arial"/>
                <a:sym typeface="Arial"/>
              </a:rPr>
              <a:t>Listing 5-13: Defining an </a:t>
            </a:r>
            <a:r>
              <a:rPr b="0" i="0" lang="en-GB" sz="1350" u="none" cap="none" strike="noStrike">
                <a:solidFill>
                  <a:schemeClr val="lt2"/>
                </a:solidFill>
                <a:latin typeface="Arial"/>
                <a:ea typeface="Arial"/>
                <a:cs typeface="Arial"/>
                <a:sym typeface="Arial"/>
              </a:rPr>
              <a:t>area </a:t>
            </a:r>
            <a:r>
              <a:rPr b="1" i="0" lang="en-GB" sz="1350" u="none" cap="none" strike="noStrike">
                <a:solidFill>
                  <a:schemeClr val="lt2"/>
                </a:solidFill>
                <a:latin typeface="Arial"/>
                <a:ea typeface="Arial"/>
                <a:cs typeface="Arial"/>
                <a:sym typeface="Arial"/>
              </a:rPr>
              <a:t>method on the </a:t>
            </a:r>
            <a:r>
              <a:rPr b="0" i="0" lang="en-GB" sz="1350" u="none" cap="none" strike="noStrike">
                <a:solidFill>
                  <a:schemeClr val="lt2"/>
                </a:solidFill>
                <a:latin typeface="Arial"/>
                <a:ea typeface="Arial"/>
                <a:cs typeface="Arial"/>
                <a:sym typeface="Arial"/>
              </a:rPr>
              <a:t>Rectangle </a:t>
            </a:r>
            <a:r>
              <a:rPr b="1" i="0" lang="en-GB" sz="1350" u="none" cap="none" strike="noStrike">
                <a:solidFill>
                  <a:schemeClr val="lt2"/>
                </a:solidFill>
                <a:latin typeface="Arial"/>
                <a:ea typeface="Arial"/>
                <a:cs typeface="Arial"/>
                <a:sym typeface="Arial"/>
              </a:rPr>
              <a:t>struct</a:t>
            </a:r>
            <a:endParaRPr b="0" i="0" sz="1350" u="none" cap="none" strike="noStrike">
              <a:solidFill>
                <a:schemeClr val="lt2"/>
              </a:solidFill>
              <a:latin typeface="Arial"/>
              <a:ea typeface="Arial"/>
              <a:cs typeface="Arial"/>
              <a:sym typeface="Arial"/>
            </a:endParaRPr>
          </a:p>
        </p:txBody>
      </p:sp>
      <p:pic>
        <p:nvPicPr>
          <p:cNvPr id="1869" name="Google Shape;1869;p23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3" name="Shape 1873"/>
        <p:cNvGrpSpPr/>
        <p:nvPr/>
      </p:nvGrpSpPr>
      <p:grpSpPr>
        <a:xfrm>
          <a:off x="0" y="0"/>
          <a:ext cx="0" cy="0"/>
          <a:chOff x="0" y="0"/>
          <a:chExt cx="0" cy="0"/>
        </a:xfrm>
      </p:grpSpPr>
      <p:sp>
        <p:nvSpPr>
          <p:cNvPr id="1874" name="Google Shape;1874;p2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228566" lvl="0" marL="423401" rtl="0" algn="l">
              <a:lnSpc>
                <a:spcPct val="95000"/>
              </a:lnSpc>
              <a:spcBef>
                <a:spcPts val="0"/>
              </a:spcBef>
              <a:spcAft>
                <a:spcPts val="0"/>
              </a:spcAft>
              <a:buClr>
                <a:srgbClr val="000000"/>
              </a:buClr>
              <a:buSzPts val="1800"/>
              <a:buFont typeface="Arial"/>
              <a:buNone/>
            </a:pPr>
            <a:r>
              <a:t/>
            </a:r>
            <a:endParaRPr/>
          </a:p>
          <a:p>
            <a:pPr indent="-342900" lvl="0" marL="457200" rtl="0" algn="l">
              <a:lnSpc>
                <a:spcPct val="95000"/>
              </a:lnSpc>
              <a:spcBef>
                <a:spcPts val="1600"/>
              </a:spcBef>
              <a:spcAft>
                <a:spcPts val="0"/>
              </a:spcAft>
              <a:buSzPts val="1800"/>
              <a:buChar char="●"/>
            </a:pPr>
            <a:r>
              <a:rPr lang="en-GB"/>
              <a:t>To define </a:t>
            </a:r>
            <a:r>
              <a:rPr b="1" lang="en-GB">
                <a:solidFill>
                  <a:schemeClr val="accent3"/>
                </a:solidFill>
              </a:rPr>
              <a:t>the function</a:t>
            </a:r>
            <a:r>
              <a:rPr lang="en-GB"/>
              <a:t> within the context of Rectangle , we start an impl (implementation) block.</a:t>
            </a:r>
            <a:endParaRPr/>
          </a:p>
          <a:p>
            <a:pPr indent="0" lvl="0" marL="914400" rtl="0" algn="l">
              <a:lnSpc>
                <a:spcPct val="95000"/>
              </a:lnSpc>
              <a:spcBef>
                <a:spcPts val="1600"/>
              </a:spcBef>
              <a:spcAft>
                <a:spcPts val="0"/>
              </a:spcAft>
              <a:buNone/>
            </a:pPr>
            <a:r>
              <a:t/>
            </a:r>
            <a:endParaRPr/>
          </a:p>
          <a:p>
            <a:pPr indent="-342900" lvl="0" marL="457200" rtl="0" algn="l">
              <a:lnSpc>
                <a:spcPct val="95000"/>
              </a:lnSpc>
              <a:spcBef>
                <a:spcPts val="1600"/>
              </a:spcBef>
              <a:spcAft>
                <a:spcPts val="0"/>
              </a:spcAft>
              <a:buSzPts val="1800"/>
              <a:buChar char="●"/>
            </a:pPr>
            <a:r>
              <a:rPr lang="en-GB"/>
              <a:t>Then we move the area function within the impl curly brackets   and change the first (and in this case, only) parameter to be </a:t>
            </a:r>
            <a:r>
              <a:rPr b="1" lang="en-GB">
                <a:solidFill>
                  <a:schemeClr val="accent3"/>
                </a:solidFill>
              </a:rPr>
              <a:t>self in the signature</a:t>
            </a:r>
            <a:r>
              <a:rPr lang="en-GB"/>
              <a:t> and everywhere within the body.</a:t>
            </a:r>
            <a:endParaRPr/>
          </a:p>
        </p:txBody>
      </p:sp>
      <p:pic>
        <p:nvPicPr>
          <p:cNvPr id="1875" name="Google Shape;1875;p2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9" name="Shape 1879"/>
        <p:cNvGrpSpPr/>
        <p:nvPr/>
      </p:nvGrpSpPr>
      <p:grpSpPr>
        <a:xfrm>
          <a:off x="0" y="0"/>
          <a:ext cx="0" cy="0"/>
          <a:chOff x="0" y="0"/>
          <a:chExt cx="0" cy="0"/>
        </a:xfrm>
      </p:grpSpPr>
      <p:sp>
        <p:nvSpPr>
          <p:cNvPr id="1880" name="Google Shape;1880;p23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In main, where we called the area function and passed rect1 as an argument, we can instead use </a:t>
            </a:r>
            <a:r>
              <a:rPr i="1" lang="en-GB"/>
              <a:t>method syntax </a:t>
            </a:r>
            <a:r>
              <a:rPr lang="en-GB"/>
              <a:t>to call the area method on our Rectangle instance. The method syntax goes after an instance: we add a dot followed by the method name, parentheses, and any arguments.</a:t>
            </a:r>
            <a:endParaRPr/>
          </a:p>
          <a:p>
            <a:pPr indent="0" lvl="0" marL="80534" rtl="0" algn="l">
              <a:lnSpc>
                <a:spcPct val="115000"/>
              </a:lnSpc>
              <a:spcBef>
                <a:spcPts val="0"/>
              </a:spcBef>
              <a:spcAft>
                <a:spcPts val="0"/>
              </a:spcAft>
              <a:buSzPts val="1800"/>
              <a:buNone/>
            </a:pPr>
            <a:r>
              <a:t/>
            </a:r>
            <a:endParaRPr/>
          </a:p>
        </p:txBody>
      </p:sp>
      <p:pic>
        <p:nvPicPr>
          <p:cNvPr id="1881" name="Google Shape;1881;p2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000000"/>
                </a:solidFill>
              </a:rPr>
              <a:t>D</a:t>
            </a:r>
            <a:r>
              <a:rPr b="1" lang="en-GB" sz="3000">
                <a:solidFill>
                  <a:srgbClr val="000000"/>
                </a:solidFill>
              </a:rPr>
              <a:t>ata types in </a:t>
            </a:r>
            <a:r>
              <a:rPr lang="en-GB" sz="3000">
                <a:solidFill>
                  <a:srgbClr val="000000"/>
                </a:solidFill>
              </a:rPr>
              <a:t>RUST</a:t>
            </a:r>
            <a:r>
              <a:rPr b="1" lang="en-GB" sz="3000">
                <a:solidFill>
                  <a:srgbClr val="000000"/>
                </a:solidFill>
              </a:rPr>
              <a:t>:</a:t>
            </a:r>
            <a:endParaRPr b="1" sz="3000">
              <a:solidFill>
                <a:srgbClr val="000000"/>
              </a:solidFill>
            </a:endParaRPr>
          </a:p>
        </p:txBody>
      </p:sp>
      <p:sp>
        <p:nvSpPr>
          <p:cNvPr id="241" name="Google Shape;241;p40"/>
          <p:cNvSpPr txBox="1"/>
          <p:nvPr>
            <p:ph idx="1" type="body"/>
          </p:nvPr>
        </p:nvSpPr>
        <p:spPr>
          <a:xfrm>
            <a:off x="311700" y="1152475"/>
            <a:ext cx="8520600" cy="391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GB" sz="2400">
                <a:solidFill>
                  <a:srgbClr val="000000"/>
                </a:solidFill>
              </a:rPr>
              <a:t>Scalar type</a:t>
            </a:r>
            <a:br>
              <a:rPr b="1" lang="en-GB">
                <a:solidFill>
                  <a:srgbClr val="000000"/>
                </a:solidFill>
              </a:rPr>
            </a:br>
            <a:r>
              <a:rPr b="1" lang="en-GB">
                <a:solidFill>
                  <a:srgbClr val="000000"/>
                </a:solidFill>
              </a:rPr>
              <a:t>	</a:t>
            </a:r>
            <a:r>
              <a:rPr lang="en-GB" sz="2400">
                <a:solidFill>
                  <a:srgbClr val="000000"/>
                </a:solidFill>
              </a:rPr>
              <a:t>A scalar type represents a single value. Rust has four primary scalar types.</a:t>
            </a:r>
            <a:br>
              <a:rPr lang="en-GB" sz="2400">
                <a:solidFill>
                  <a:srgbClr val="000000"/>
                </a:solidFill>
              </a:rPr>
            </a:b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Integer.</a:t>
            </a: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Floating-point.</a:t>
            </a: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Boolean.</a:t>
            </a: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Character.</a:t>
            </a:r>
            <a:endParaRPr sz="2400">
              <a:solidFill>
                <a:srgbClr val="000000"/>
              </a:solidFill>
            </a:endParaRPr>
          </a:p>
          <a:p>
            <a:pPr indent="0" lvl="0" marL="914400" rtl="0" algn="l">
              <a:spcBef>
                <a:spcPts val="1600"/>
              </a:spcBef>
              <a:spcAft>
                <a:spcPts val="0"/>
              </a:spcAft>
              <a:buNone/>
            </a:pPr>
            <a:br>
              <a:rPr lang="en-GB"/>
            </a:br>
            <a:r>
              <a:rPr lang="en-GB"/>
              <a:t>	</a:t>
            </a:r>
            <a:endParaRPr/>
          </a:p>
          <a:p>
            <a:pPr indent="0" lvl="0" marL="457200" marR="0" rtl="0" algn="l">
              <a:lnSpc>
                <a:spcPct val="115000"/>
              </a:lnSpc>
              <a:spcBef>
                <a:spcPts val="1600"/>
              </a:spcBef>
              <a:spcAft>
                <a:spcPts val="1600"/>
              </a:spcAft>
              <a:buNone/>
            </a:pPr>
            <a:r>
              <a:t/>
            </a:r>
            <a:endParaRPr/>
          </a:p>
        </p:txBody>
      </p:sp>
      <p:pic>
        <p:nvPicPr>
          <p:cNvPr id="242" name="Google Shape;242;p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p238"/>
          <p:cNvSpPr txBox="1"/>
          <p:nvPr>
            <p:ph type="title"/>
          </p:nvPr>
        </p:nvSpPr>
        <p:spPr>
          <a:xfrm>
            <a:off x="311700" y="19767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Where’s the </a:t>
            </a:r>
            <a:r>
              <a:rPr lang="en-GB"/>
              <a:t>-&gt; </a:t>
            </a:r>
            <a:r>
              <a:rPr b="1" lang="en-GB"/>
              <a:t>Operator?</a:t>
            </a:r>
            <a:endParaRPr/>
          </a:p>
        </p:txBody>
      </p:sp>
      <p:sp>
        <p:nvSpPr>
          <p:cNvPr id="1887" name="Google Shape;1887;p238"/>
          <p:cNvSpPr txBox="1"/>
          <p:nvPr>
            <p:ph idx="1" type="body"/>
          </p:nvPr>
        </p:nvSpPr>
        <p:spPr>
          <a:xfrm>
            <a:off x="311700" y="905075"/>
            <a:ext cx="8520600" cy="4059000"/>
          </a:xfrm>
          <a:prstGeom prst="rect">
            <a:avLst/>
          </a:prstGeom>
          <a:noFill/>
          <a:ln>
            <a:noFill/>
          </a:ln>
        </p:spPr>
        <p:txBody>
          <a:bodyPr anchorCtr="0" anchor="t" bIns="91425" lIns="91425" spcFirstLastPara="1" rIns="91425" wrap="square" tIns="91425">
            <a:noAutofit/>
          </a:bodyPr>
          <a:lstStyle/>
          <a:p>
            <a:pPr indent="-385725" lvl="0" marL="466260" rtl="0" algn="l">
              <a:lnSpc>
                <a:spcPct val="105000"/>
              </a:lnSpc>
              <a:spcBef>
                <a:spcPts val="0"/>
              </a:spcBef>
              <a:spcAft>
                <a:spcPts val="0"/>
              </a:spcAft>
              <a:buSzPts val="1800"/>
              <a:buFont typeface="Arial"/>
              <a:buAutoNum type="arabicParenR"/>
            </a:pPr>
            <a:r>
              <a:rPr lang="en-GB"/>
              <a:t>In </a:t>
            </a:r>
            <a:r>
              <a:rPr b="1" lang="en-GB">
                <a:solidFill>
                  <a:schemeClr val="accent3"/>
                </a:solidFill>
              </a:rPr>
              <a:t>C and C++,</a:t>
            </a:r>
            <a:r>
              <a:rPr b="1" lang="en-GB">
                <a:solidFill>
                  <a:srgbClr val="008000"/>
                </a:solidFill>
              </a:rPr>
              <a:t> </a:t>
            </a:r>
            <a:r>
              <a:rPr lang="en-GB"/>
              <a:t>two different operators are used for calling methods: you use . if you’re calling a method on the object directly and -&gt; if you’re calling the method on a pointer to the object and need to dereference the pointer first. In other words, if object is a pointer, </a:t>
            </a:r>
            <a:endParaRPr/>
          </a:p>
          <a:p>
            <a:pPr indent="0" lvl="0" marL="457200" rtl="0" algn="l">
              <a:lnSpc>
                <a:spcPct val="105000"/>
              </a:lnSpc>
              <a:spcBef>
                <a:spcPts val="0"/>
              </a:spcBef>
              <a:spcAft>
                <a:spcPts val="0"/>
              </a:spcAft>
              <a:buNone/>
            </a:pPr>
            <a:r>
              <a:rPr b="1" lang="en-GB">
                <a:solidFill>
                  <a:schemeClr val="accent3"/>
                </a:solidFill>
              </a:rPr>
              <a:t>object-&gt;something()</a:t>
            </a:r>
            <a:r>
              <a:rPr b="1" lang="en-GB">
                <a:solidFill>
                  <a:srgbClr val="008000"/>
                </a:solidFill>
              </a:rPr>
              <a:t> </a:t>
            </a:r>
            <a:r>
              <a:rPr lang="en-GB"/>
              <a:t>is similar to </a:t>
            </a:r>
            <a:r>
              <a:rPr b="1" lang="en-GB">
                <a:solidFill>
                  <a:schemeClr val="accent3"/>
                </a:solidFill>
              </a:rPr>
              <a:t>(*object).something()</a:t>
            </a:r>
            <a:r>
              <a:rPr b="1" lang="en-GB">
                <a:solidFill>
                  <a:srgbClr val="008000"/>
                </a:solidFill>
              </a:rPr>
              <a:t> </a:t>
            </a:r>
            <a:r>
              <a:rPr lang="en-GB"/>
              <a:t>.</a:t>
            </a:r>
            <a:endParaRPr/>
          </a:p>
          <a:p>
            <a:pPr indent="-271425" lvl="0" marL="466260" rtl="0" algn="l">
              <a:lnSpc>
                <a:spcPct val="105000"/>
              </a:lnSpc>
              <a:spcBef>
                <a:spcPts val="0"/>
              </a:spcBef>
              <a:spcAft>
                <a:spcPts val="0"/>
              </a:spcAft>
              <a:buSzPts val="1800"/>
              <a:buFont typeface="Arial"/>
              <a:buNone/>
            </a:pPr>
            <a:r>
              <a:t/>
            </a:r>
            <a:endParaRPr/>
          </a:p>
          <a:p>
            <a:pPr indent="-385725" lvl="0" marL="466260" rtl="0" algn="l">
              <a:lnSpc>
                <a:spcPct val="105000"/>
              </a:lnSpc>
              <a:spcBef>
                <a:spcPts val="0"/>
              </a:spcBef>
              <a:spcAft>
                <a:spcPts val="0"/>
              </a:spcAft>
              <a:buSzPts val="1800"/>
              <a:buFont typeface="Arial"/>
              <a:buAutoNum type="arabicParenR"/>
            </a:pPr>
            <a:r>
              <a:rPr lang="en-GB"/>
              <a:t>Rust doesn’t have an equivalent to </a:t>
            </a:r>
            <a:r>
              <a:rPr b="1" lang="en-GB">
                <a:solidFill>
                  <a:schemeClr val="accent3"/>
                </a:solidFill>
              </a:rPr>
              <a:t>the -&gt; operator</a:t>
            </a:r>
            <a:r>
              <a:rPr lang="en-GB"/>
              <a:t>; instead, Rust has a feature called </a:t>
            </a:r>
            <a:r>
              <a:rPr b="1" i="1" lang="en-GB">
                <a:solidFill>
                  <a:schemeClr val="accent3"/>
                </a:solidFill>
              </a:rPr>
              <a:t>automatic referencing and dereferencing</a:t>
            </a:r>
            <a:r>
              <a:rPr lang="en-GB"/>
              <a:t>. Calling methods is one of the few places in Rust that has this behavior.</a:t>
            </a:r>
            <a:endParaRPr/>
          </a:p>
        </p:txBody>
      </p:sp>
      <p:pic>
        <p:nvPicPr>
          <p:cNvPr id="1888" name="Google Shape;1888;p2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2" name="Shape 1892"/>
        <p:cNvGrpSpPr/>
        <p:nvPr/>
      </p:nvGrpSpPr>
      <p:grpSpPr>
        <a:xfrm>
          <a:off x="0" y="0"/>
          <a:ext cx="0" cy="0"/>
          <a:chOff x="0" y="0"/>
          <a:chExt cx="0" cy="0"/>
        </a:xfrm>
      </p:grpSpPr>
      <p:sp>
        <p:nvSpPr>
          <p:cNvPr id="1893" name="Google Shape;1893;p23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Here’s how it works:</a:t>
            </a:r>
            <a:endParaRPr/>
          </a:p>
        </p:txBody>
      </p:sp>
      <p:pic>
        <p:nvPicPr>
          <p:cNvPr id="1894" name="Google Shape;1894;p239"/>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1895" name="Google Shape;1895;p23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24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Methods with More Parameters</a:t>
            </a:r>
            <a:endParaRPr/>
          </a:p>
        </p:txBody>
      </p:sp>
      <p:sp>
        <p:nvSpPr>
          <p:cNvPr id="1901" name="Google Shape;1901;p24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85725" lvl="0" marL="466260" rtl="0" algn="l">
              <a:lnSpc>
                <a:spcPct val="115000"/>
              </a:lnSpc>
              <a:spcBef>
                <a:spcPts val="0"/>
              </a:spcBef>
              <a:spcAft>
                <a:spcPts val="0"/>
              </a:spcAft>
              <a:buSzPts val="1800"/>
              <a:buFont typeface="Arial"/>
              <a:buAutoNum type="arabicParenR"/>
            </a:pPr>
            <a:r>
              <a:rPr lang="en-GB"/>
              <a:t>Let’s practice using methods by implementing a second method on the </a:t>
            </a:r>
            <a:r>
              <a:rPr b="1" lang="en-GB">
                <a:solidFill>
                  <a:schemeClr val="accent3"/>
                </a:solidFill>
              </a:rPr>
              <a:t>Rectangle</a:t>
            </a:r>
            <a:r>
              <a:rPr b="1" lang="en-GB">
                <a:solidFill>
                  <a:schemeClr val="accent3"/>
                </a:solidFill>
              </a:rPr>
              <a:t> struct</a:t>
            </a:r>
            <a:r>
              <a:rPr lang="en-GB"/>
              <a:t>. </a:t>
            </a:r>
            <a:endParaRPr/>
          </a:p>
          <a:p>
            <a:pPr indent="-385725" lvl="0" marL="466260" rtl="0" algn="l">
              <a:lnSpc>
                <a:spcPct val="115000"/>
              </a:lnSpc>
              <a:spcBef>
                <a:spcPts val="0"/>
              </a:spcBef>
              <a:spcAft>
                <a:spcPts val="0"/>
              </a:spcAft>
              <a:buSzPts val="1800"/>
              <a:buFont typeface="Arial"/>
              <a:buAutoNum type="arabicParenR"/>
            </a:pPr>
            <a:r>
              <a:rPr lang="en-GB"/>
              <a:t>This time, we want an instance of Rectangle to take another instance of Rectangle and return true if the second Rectangle can fit completely within self; otherwise it should return false . </a:t>
            </a:r>
            <a:endParaRPr/>
          </a:p>
          <a:p>
            <a:pPr indent="-385725" lvl="0" marL="466260" rtl="0" algn="l">
              <a:lnSpc>
                <a:spcPct val="115000"/>
              </a:lnSpc>
              <a:spcBef>
                <a:spcPts val="0"/>
              </a:spcBef>
              <a:spcAft>
                <a:spcPts val="0"/>
              </a:spcAft>
              <a:buSzPts val="1800"/>
              <a:buFont typeface="Arial"/>
              <a:buAutoNum type="arabicParenR"/>
            </a:pPr>
            <a:r>
              <a:rPr lang="en-GB"/>
              <a:t>That is, we want to be able to write the program shown </a:t>
            </a:r>
            <a:r>
              <a:rPr b="1" lang="en-GB">
                <a:solidFill>
                  <a:schemeClr val="accent3"/>
                </a:solidFill>
              </a:rPr>
              <a:t>in Listing 5-14</a:t>
            </a:r>
            <a:r>
              <a:rPr lang="en-GB"/>
              <a:t>, once </a:t>
            </a:r>
            <a:r>
              <a:rPr b="1" lang="en-GB">
                <a:solidFill>
                  <a:schemeClr val="accent3"/>
                </a:solidFill>
              </a:rPr>
              <a:t>we’ve defined the can_hold method</a:t>
            </a:r>
            <a:r>
              <a:rPr lang="en-GB"/>
              <a:t>.</a:t>
            </a:r>
            <a:endParaRPr/>
          </a:p>
        </p:txBody>
      </p:sp>
      <p:pic>
        <p:nvPicPr>
          <p:cNvPr id="1902" name="Google Shape;1902;p2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6" name="Shape 1906"/>
        <p:cNvGrpSpPr/>
        <p:nvPr/>
      </p:nvGrpSpPr>
      <p:grpSpPr>
        <a:xfrm>
          <a:off x="0" y="0"/>
          <a:ext cx="0" cy="0"/>
          <a:chOff x="0" y="0"/>
          <a:chExt cx="0" cy="0"/>
        </a:xfrm>
      </p:grpSpPr>
      <p:sp>
        <p:nvSpPr>
          <p:cNvPr id="1907" name="Google Shape;1907;p24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Using the as-yet-unwritten </a:t>
            </a:r>
            <a:r>
              <a:rPr lang="en-GB"/>
              <a:t>can_hold </a:t>
            </a:r>
            <a:r>
              <a:rPr b="1" lang="en-GB"/>
              <a:t>method</a:t>
            </a:r>
            <a:endParaRPr/>
          </a:p>
        </p:txBody>
      </p:sp>
      <p:pic>
        <p:nvPicPr>
          <p:cNvPr id="1908" name="Google Shape;1908;p241"/>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1909" name="Google Shape;1909;p24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Google Shape;1914;p242"/>
          <p:cNvSpPr txBox="1"/>
          <p:nvPr>
            <p:ph idx="1" type="body"/>
          </p:nvPr>
        </p:nvSpPr>
        <p:spPr>
          <a:xfrm>
            <a:off x="311700" y="1120825"/>
            <a:ext cx="8520600" cy="3775200"/>
          </a:xfrm>
          <a:prstGeom prst="rect">
            <a:avLst/>
          </a:prstGeom>
          <a:noFill/>
          <a:ln>
            <a:noFill/>
          </a:ln>
        </p:spPr>
        <p:txBody>
          <a:bodyPr anchorCtr="0" anchor="t" bIns="91425" lIns="91425" spcFirstLastPara="1" rIns="91425" wrap="square" tIns="91425">
            <a:noAutofit/>
          </a:bodyPr>
          <a:lstStyle/>
          <a:p>
            <a:pPr indent="-385725" lvl="0" marL="466260" rtl="0" algn="l">
              <a:lnSpc>
                <a:spcPct val="105000"/>
              </a:lnSpc>
              <a:spcBef>
                <a:spcPts val="0"/>
              </a:spcBef>
              <a:spcAft>
                <a:spcPts val="0"/>
              </a:spcAft>
              <a:buSzPts val="1800"/>
              <a:buFont typeface="Arial"/>
              <a:buAutoNum type="arabicParenR"/>
            </a:pPr>
            <a:r>
              <a:rPr lang="en-GB"/>
              <a:t>We know we want to define a method, so it will be within the </a:t>
            </a:r>
            <a:r>
              <a:rPr b="1" lang="en-GB">
                <a:solidFill>
                  <a:schemeClr val="accent3"/>
                </a:solidFill>
              </a:rPr>
              <a:t>impl Rectangle block.</a:t>
            </a:r>
            <a:r>
              <a:rPr b="1" lang="en-GB">
                <a:solidFill>
                  <a:srgbClr val="008000"/>
                </a:solidFill>
              </a:rPr>
              <a:t> </a:t>
            </a:r>
            <a:r>
              <a:rPr lang="en-GB"/>
              <a:t>The method name will be</a:t>
            </a:r>
            <a:r>
              <a:rPr lang="en-GB">
                <a:solidFill>
                  <a:schemeClr val="accent3"/>
                </a:solidFill>
              </a:rPr>
              <a:t> </a:t>
            </a:r>
            <a:r>
              <a:rPr b="1" lang="en-GB">
                <a:solidFill>
                  <a:schemeClr val="accent3"/>
                </a:solidFill>
              </a:rPr>
              <a:t>can_hold</a:t>
            </a:r>
            <a:r>
              <a:rPr b="1" lang="en-GB">
                <a:solidFill>
                  <a:srgbClr val="008000"/>
                </a:solidFill>
              </a:rPr>
              <a:t> </a:t>
            </a:r>
            <a:r>
              <a:rPr lang="en-GB"/>
              <a:t>, and it will take an immutable borrow of another Rectangle as a parameter.</a:t>
            </a:r>
            <a:endParaRPr/>
          </a:p>
          <a:p>
            <a:pPr indent="-271425" lvl="0" marL="466260" rtl="0" algn="l">
              <a:lnSpc>
                <a:spcPct val="105000"/>
              </a:lnSpc>
              <a:spcBef>
                <a:spcPts val="0"/>
              </a:spcBef>
              <a:spcAft>
                <a:spcPts val="0"/>
              </a:spcAft>
              <a:buSzPts val="1800"/>
              <a:buFont typeface="Arial"/>
              <a:buNone/>
            </a:pPr>
            <a:r>
              <a:t/>
            </a:r>
            <a:endParaRPr/>
          </a:p>
          <a:p>
            <a:pPr indent="-385725" lvl="0" marL="466260" rtl="0" algn="l">
              <a:lnSpc>
                <a:spcPct val="105000"/>
              </a:lnSpc>
              <a:spcBef>
                <a:spcPts val="0"/>
              </a:spcBef>
              <a:spcAft>
                <a:spcPts val="0"/>
              </a:spcAft>
              <a:buSzPts val="1800"/>
              <a:buFont typeface="Arial"/>
              <a:buAutoNum type="arabicParenR"/>
            </a:pPr>
            <a:r>
              <a:rPr lang="en-GB"/>
              <a:t>The return value of </a:t>
            </a:r>
            <a:r>
              <a:rPr b="1" lang="en-GB">
                <a:solidFill>
                  <a:schemeClr val="accent3"/>
                </a:solidFill>
              </a:rPr>
              <a:t>can_hold will be a Boolean</a:t>
            </a:r>
            <a:r>
              <a:rPr lang="en-GB"/>
              <a:t>, and the implementation will check whether the width and height of self are both greater than the width and height of the other Rectangle, respectively.</a:t>
            </a:r>
            <a:endParaRPr/>
          </a:p>
          <a:p>
            <a:pPr indent="-271425" lvl="0" marL="466260" rtl="0" algn="l">
              <a:lnSpc>
                <a:spcPct val="105000"/>
              </a:lnSpc>
              <a:spcBef>
                <a:spcPts val="0"/>
              </a:spcBef>
              <a:spcAft>
                <a:spcPts val="0"/>
              </a:spcAft>
              <a:buSzPts val="1800"/>
              <a:buFont typeface="Arial"/>
              <a:buNone/>
            </a:pPr>
            <a:r>
              <a:t/>
            </a:r>
            <a:endParaRPr/>
          </a:p>
          <a:p>
            <a:pPr indent="-385725" lvl="0" marL="466260" rtl="0" algn="l">
              <a:lnSpc>
                <a:spcPct val="105000"/>
              </a:lnSpc>
              <a:spcBef>
                <a:spcPts val="0"/>
              </a:spcBef>
              <a:spcAft>
                <a:spcPts val="0"/>
              </a:spcAft>
              <a:buSzPts val="1800"/>
              <a:buFont typeface="Arial"/>
              <a:buAutoNum type="arabicParenR"/>
            </a:pPr>
            <a:r>
              <a:rPr lang="en-GB"/>
              <a:t>Add the new can_hold method to the </a:t>
            </a:r>
            <a:r>
              <a:rPr b="1" lang="en-GB">
                <a:solidFill>
                  <a:schemeClr val="accent3"/>
                </a:solidFill>
              </a:rPr>
              <a:t>impl block from Listing 5-13</a:t>
            </a:r>
            <a:r>
              <a:rPr lang="en-GB"/>
              <a:t>, shown in </a:t>
            </a:r>
            <a:r>
              <a:rPr b="1" lang="en-GB">
                <a:solidFill>
                  <a:schemeClr val="accent3"/>
                </a:solidFill>
              </a:rPr>
              <a:t>Listing 5-15.</a:t>
            </a:r>
            <a:endParaRPr>
              <a:solidFill>
                <a:schemeClr val="accent3"/>
              </a:solidFill>
            </a:endParaRPr>
          </a:p>
        </p:txBody>
      </p:sp>
      <p:pic>
        <p:nvPicPr>
          <p:cNvPr id="1915" name="Google Shape;1915;p2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243"/>
          <p:cNvSpPr txBox="1"/>
          <p:nvPr>
            <p:ph type="title"/>
          </p:nvPr>
        </p:nvSpPr>
        <p:spPr>
          <a:xfrm>
            <a:off x="311700" y="2631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Implementing the </a:t>
            </a:r>
            <a:r>
              <a:rPr lang="en-GB"/>
              <a:t>can_hold </a:t>
            </a:r>
            <a:r>
              <a:rPr b="1" lang="en-GB"/>
              <a:t>method on </a:t>
            </a:r>
            <a:r>
              <a:rPr lang="en-GB"/>
              <a:t>Rectangle</a:t>
            </a:r>
            <a:endParaRPr/>
          </a:p>
        </p:txBody>
      </p:sp>
      <p:sp>
        <p:nvSpPr>
          <p:cNvPr id="1921" name="Google Shape;1921;p243"/>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When we run this code with the main function in</a:t>
            </a:r>
            <a:r>
              <a:rPr lang="en-GB">
                <a:solidFill>
                  <a:schemeClr val="accent3"/>
                </a:solidFill>
              </a:rPr>
              <a:t> </a:t>
            </a:r>
            <a:r>
              <a:rPr b="1" lang="en-GB">
                <a:solidFill>
                  <a:schemeClr val="accent3"/>
                </a:solidFill>
              </a:rPr>
              <a:t>Listing 5-14</a:t>
            </a:r>
            <a:r>
              <a:rPr lang="en-GB"/>
              <a:t>, we’ll get our </a:t>
            </a:r>
            <a:r>
              <a:rPr b="1" lang="en-GB">
                <a:solidFill>
                  <a:schemeClr val="accent3"/>
                </a:solidFill>
              </a:rPr>
              <a:t>desired output</a:t>
            </a:r>
            <a:r>
              <a:rPr lang="en-GB"/>
              <a:t>.</a:t>
            </a:r>
            <a:endParaRPr/>
          </a:p>
          <a:p>
            <a:pPr indent="-228600" lvl="0" marL="457200"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GB"/>
              <a:t>Methods can take </a:t>
            </a:r>
            <a:r>
              <a:rPr b="1" lang="en-GB">
                <a:solidFill>
                  <a:schemeClr val="accent3"/>
                </a:solidFill>
              </a:rPr>
              <a:t>multiple parameters</a:t>
            </a:r>
            <a:r>
              <a:rPr lang="en-GB"/>
              <a:t> that we add to the signature after the self parameter, and those parameters work just like parameters in functions.</a:t>
            </a:r>
            <a:endParaRPr/>
          </a:p>
        </p:txBody>
      </p:sp>
      <p:pic>
        <p:nvPicPr>
          <p:cNvPr id="1922" name="Google Shape;1922;p2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6" name="Shape 1926"/>
        <p:cNvGrpSpPr/>
        <p:nvPr/>
      </p:nvGrpSpPr>
      <p:grpSpPr>
        <a:xfrm>
          <a:off x="0" y="0"/>
          <a:ext cx="0" cy="0"/>
          <a:chOff x="0" y="0"/>
          <a:chExt cx="0" cy="0"/>
        </a:xfrm>
      </p:grpSpPr>
      <p:sp>
        <p:nvSpPr>
          <p:cNvPr id="1927" name="Google Shape;1927;p244"/>
          <p:cNvSpPr txBox="1"/>
          <p:nvPr>
            <p:ph type="title"/>
          </p:nvPr>
        </p:nvSpPr>
        <p:spPr>
          <a:xfrm>
            <a:off x="311700" y="481275"/>
            <a:ext cx="8520600" cy="652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1350"/>
              <a:t>Listing 5-15: Implementing the can_hold method on Rectangle that takes another Rectangle instance as a parameter</a:t>
            </a:r>
            <a:endParaRPr/>
          </a:p>
        </p:txBody>
      </p:sp>
      <p:pic>
        <p:nvPicPr>
          <p:cNvPr id="1928" name="Google Shape;1928;p244"/>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1929" name="Google Shape;1929;p24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3" name="Shape 1933"/>
        <p:cNvGrpSpPr/>
        <p:nvPr/>
      </p:nvGrpSpPr>
      <p:grpSpPr>
        <a:xfrm>
          <a:off x="0" y="0"/>
          <a:ext cx="0" cy="0"/>
          <a:chOff x="0" y="0"/>
          <a:chExt cx="0" cy="0"/>
        </a:xfrm>
      </p:grpSpPr>
      <p:sp>
        <p:nvSpPr>
          <p:cNvPr id="1934" name="Google Shape;1934;p24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Associated Functions</a:t>
            </a:r>
            <a:endParaRPr/>
          </a:p>
        </p:txBody>
      </p:sp>
      <p:sp>
        <p:nvSpPr>
          <p:cNvPr id="1935" name="Google Shape;1935;p24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85725" lvl="0" marL="466260" rtl="0" algn="l">
              <a:lnSpc>
                <a:spcPct val="115000"/>
              </a:lnSpc>
              <a:spcBef>
                <a:spcPts val="0"/>
              </a:spcBef>
              <a:spcAft>
                <a:spcPts val="0"/>
              </a:spcAft>
              <a:buSzPts val="1800"/>
              <a:buFont typeface="Arial"/>
              <a:buAutoNum type="arabicParenR"/>
            </a:pPr>
            <a:r>
              <a:rPr lang="en-GB"/>
              <a:t>Another useful feature of</a:t>
            </a:r>
            <a:r>
              <a:rPr lang="en-GB">
                <a:solidFill>
                  <a:schemeClr val="accent3"/>
                </a:solidFill>
              </a:rPr>
              <a:t> </a:t>
            </a:r>
            <a:r>
              <a:rPr b="1" lang="en-GB">
                <a:solidFill>
                  <a:schemeClr val="accent3"/>
                </a:solidFill>
              </a:rPr>
              <a:t>impl blocks</a:t>
            </a:r>
            <a:r>
              <a:rPr b="1" lang="en-GB">
                <a:solidFill>
                  <a:srgbClr val="008000"/>
                </a:solidFill>
              </a:rPr>
              <a:t> </a:t>
            </a:r>
            <a:r>
              <a:rPr lang="en-GB"/>
              <a:t>is that we’re allowed to define functions within </a:t>
            </a:r>
            <a:r>
              <a:rPr b="1" lang="en-GB">
                <a:solidFill>
                  <a:schemeClr val="accent3"/>
                </a:solidFill>
              </a:rPr>
              <a:t>impl blocks</a:t>
            </a:r>
            <a:r>
              <a:rPr b="1" lang="en-GB">
                <a:solidFill>
                  <a:srgbClr val="008000"/>
                </a:solidFill>
              </a:rPr>
              <a:t> </a:t>
            </a:r>
            <a:r>
              <a:rPr lang="en-GB"/>
              <a:t>that </a:t>
            </a:r>
            <a:r>
              <a:rPr i="1" lang="en-GB"/>
              <a:t>don’t </a:t>
            </a:r>
            <a:r>
              <a:rPr lang="en-GB"/>
              <a:t>take self as a parameter.</a:t>
            </a:r>
            <a:endParaRPr/>
          </a:p>
          <a:p>
            <a:pPr indent="-385725" lvl="0" marL="466260" rtl="0" algn="l">
              <a:lnSpc>
                <a:spcPct val="115000"/>
              </a:lnSpc>
              <a:spcBef>
                <a:spcPts val="0"/>
              </a:spcBef>
              <a:spcAft>
                <a:spcPts val="0"/>
              </a:spcAft>
              <a:buSzPts val="1800"/>
              <a:buFont typeface="Arial"/>
              <a:buAutoNum type="arabicParenR"/>
            </a:pPr>
            <a:r>
              <a:rPr lang="en-GB"/>
              <a:t>These are called </a:t>
            </a:r>
            <a:r>
              <a:rPr b="1" i="1" lang="en-GB">
                <a:solidFill>
                  <a:schemeClr val="accent3"/>
                </a:solidFill>
              </a:rPr>
              <a:t>associated functions</a:t>
            </a:r>
            <a:r>
              <a:rPr i="1" lang="en-GB"/>
              <a:t> </a:t>
            </a:r>
            <a:r>
              <a:rPr lang="en-GB"/>
              <a:t>because they’re associated with the struct. They’re still functions, not methods, because they don’t have an instance of the struct to work with.</a:t>
            </a:r>
            <a:endParaRPr/>
          </a:p>
          <a:p>
            <a:pPr indent="-385725" lvl="0" marL="466260" rtl="0" algn="l">
              <a:lnSpc>
                <a:spcPct val="115000"/>
              </a:lnSpc>
              <a:spcBef>
                <a:spcPts val="0"/>
              </a:spcBef>
              <a:spcAft>
                <a:spcPts val="0"/>
              </a:spcAft>
              <a:buSzPts val="1800"/>
              <a:buFont typeface="Arial"/>
              <a:buAutoNum type="arabicParenR"/>
            </a:pPr>
            <a:r>
              <a:rPr lang="en-GB"/>
              <a:t>You’ve already used the </a:t>
            </a:r>
            <a:r>
              <a:rPr b="1" lang="en-GB">
                <a:solidFill>
                  <a:schemeClr val="accent3"/>
                </a:solidFill>
              </a:rPr>
              <a:t>String::from associated</a:t>
            </a:r>
            <a:r>
              <a:rPr b="1" lang="en-GB">
                <a:solidFill>
                  <a:srgbClr val="008000"/>
                </a:solidFill>
              </a:rPr>
              <a:t> </a:t>
            </a:r>
            <a:r>
              <a:rPr lang="en-GB"/>
              <a:t>function.</a:t>
            </a:r>
            <a:endParaRPr/>
          </a:p>
        </p:txBody>
      </p:sp>
      <p:pic>
        <p:nvPicPr>
          <p:cNvPr id="1936" name="Google Shape;1936;p2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0" name="Shape 1940"/>
        <p:cNvGrpSpPr/>
        <p:nvPr/>
      </p:nvGrpSpPr>
      <p:grpSpPr>
        <a:xfrm>
          <a:off x="0" y="0"/>
          <a:ext cx="0" cy="0"/>
          <a:chOff x="0" y="0"/>
          <a:chExt cx="0" cy="0"/>
        </a:xfrm>
      </p:grpSpPr>
      <p:sp>
        <p:nvSpPr>
          <p:cNvPr id="1941" name="Google Shape;1941;p246"/>
          <p:cNvSpPr txBox="1"/>
          <p:nvPr>
            <p:ph type="title"/>
          </p:nvPr>
        </p:nvSpPr>
        <p:spPr>
          <a:xfrm>
            <a:off x="311700" y="1758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Associated functions are often used for constructors.</a:t>
            </a:r>
            <a:endParaRPr/>
          </a:p>
        </p:txBody>
      </p:sp>
      <p:sp>
        <p:nvSpPr>
          <p:cNvPr id="1942" name="Google Shape;1942;p246"/>
          <p:cNvSpPr txBox="1"/>
          <p:nvPr>
            <p:ph idx="1" type="body"/>
          </p:nvPr>
        </p:nvSpPr>
        <p:spPr>
          <a:xfrm>
            <a:off x="311700" y="1055350"/>
            <a:ext cx="8520600" cy="38409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a:t>Associated functions are often used for constructors </a:t>
            </a:r>
            <a:r>
              <a:rPr b="1" lang="en-GB">
                <a:solidFill>
                  <a:schemeClr val="accent3"/>
                </a:solidFill>
              </a:rPr>
              <a:t>that will return a new instance of the struct</a:t>
            </a:r>
            <a:r>
              <a:rPr lang="en-GB"/>
              <a:t>.</a:t>
            </a:r>
            <a:endParaRPr/>
          </a:p>
          <a:p>
            <a:pPr indent="-228600" lvl="0" marL="457200" rtl="0" algn="l">
              <a:lnSpc>
                <a:spcPct val="95000"/>
              </a:lnSpc>
              <a:spcBef>
                <a:spcPts val="0"/>
              </a:spcBef>
              <a:spcAft>
                <a:spcPts val="0"/>
              </a:spcAft>
              <a:buSzPts val="1800"/>
              <a:buNone/>
            </a:pPr>
            <a:r>
              <a:t/>
            </a:r>
            <a:endParaRPr/>
          </a:p>
          <a:p>
            <a:pPr indent="-342900" lvl="0" marL="457200" rtl="0" algn="l">
              <a:lnSpc>
                <a:spcPct val="95000"/>
              </a:lnSpc>
              <a:spcBef>
                <a:spcPts val="0"/>
              </a:spcBef>
              <a:spcAft>
                <a:spcPts val="0"/>
              </a:spcAft>
              <a:buSzPts val="1800"/>
              <a:buChar char="●"/>
            </a:pPr>
            <a:r>
              <a:rPr lang="en-GB"/>
              <a:t>For example, we could provide an associated function that would have one dimension parameter and use that as both </a:t>
            </a:r>
            <a:r>
              <a:rPr b="1" lang="en-GB">
                <a:solidFill>
                  <a:schemeClr val="accent3"/>
                </a:solidFill>
              </a:rPr>
              <a:t>width and height</a:t>
            </a:r>
            <a:r>
              <a:rPr lang="en-GB"/>
              <a:t>, thus making it easier to </a:t>
            </a:r>
            <a:r>
              <a:rPr b="1" lang="en-GB">
                <a:solidFill>
                  <a:schemeClr val="accent3"/>
                </a:solidFill>
              </a:rPr>
              <a:t>create a square Rectangle</a:t>
            </a:r>
            <a:r>
              <a:rPr b="1" lang="en-GB">
                <a:solidFill>
                  <a:srgbClr val="008000"/>
                </a:solidFill>
              </a:rPr>
              <a:t> </a:t>
            </a:r>
            <a:r>
              <a:rPr lang="en-GB"/>
              <a:t>rather than having to specify the same value twice:</a:t>
            </a:r>
            <a:endParaRPr/>
          </a:p>
          <a:p>
            <a:pPr indent="-228600" lvl="0" marL="457200" rtl="0" algn="l">
              <a:lnSpc>
                <a:spcPct val="95000"/>
              </a:lnSpc>
              <a:spcBef>
                <a:spcPts val="0"/>
              </a:spcBef>
              <a:spcAft>
                <a:spcPts val="0"/>
              </a:spcAft>
              <a:buSzPts val="1800"/>
              <a:buNone/>
            </a:pPr>
            <a:r>
              <a:t/>
            </a:r>
            <a:endParaRPr/>
          </a:p>
          <a:p>
            <a:pPr indent="-342900" lvl="0" marL="457200" rtl="0" algn="l">
              <a:lnSpc>
                <a:spcPct val="95000"/>
              </a:lnSpc>
              <a:spcBef>
                <a:spcPts val="0"/>
              </a:spcBef>
              <a:spcAft>
                <a:spcPts val="0"/>
              </a:spcAft>
              <a:buSzPts val="1800"/>
              <a:buChar char="●"/>
            </a:pPr>
            <a:r>
              <a:rPr lang="en-GB"/>
              <a:t>To call this associated function, we use the :: syntax with the </a:t>
            </a:r>
            <a:r>
              <a:rPr b="1" lang="en-GB">
                <a:solidFill>
                  <a:schemeClr val="accent3"/>
                </a:solidFill>
              </a:rPr>
              <a:t>struct name; et sq = Rectangle::square(3);</a:t>
            </a:r>
            <a:r>
              <a:rPr lang="en-GB"/>
              <a:t> is an example. This function is namespaced by the </a:t>
            </a:r>
            <a:r>
              <a:rPr lang="en-GB">
                <a:solidFill>
                  <a:srgbClr val="000000"/>
                </a:solidFill>
              </a:rPr>
              <a:t>struct:</a:t>
            </a:r>
            <a:r>
              <a:rPr b="1" lang="en-GB">
                <a:solidFill>
                  <a:schemeClr val="accent3"/>
                </a:solidFill>
              </a:rPr>
              <a:t> </a:t>
            </a:r>
            <a:r>
              <a:rPr lang="en-GB">
                <a:solidFill>
                  <a:srgbClr val="000000"/>
                </a:solidFill>
              </a:rPr>
              <a:t>the</a:t>
            </a:r>
            <a:r>
              <a:rPr lang="en-GB">
                <a:solidFill>
                  <a:schemeClr val="accent3"/>
                </a:solidFill>
              </a:rPr>
              <a:t> </a:t>
            </a:r>
            <a:r>
              <a:rPr b="1" lang="en-GB">
                <a:solidFill>
                  <a:schemeClr val="accent3"/>
                </a:solidFill>
              </a:rPr>
              <a:t>:: </a:t>
            </a:r>
            <a:r>
              <a:rPr lang="en-GB">
                <a:solidFill>
                  <a:srgbClr val="000000"/>
                </a:solidFill>
              </a:rPr>
              <a:t>syntax </a:t>
            </a:r>
            <a:r>
              <a:rPr lang="en-GB"/>
              <a:t>is used for both associated functions and namespaces created by modules.</a:t>
            </a:r>
            <a:endParaRPr/>
          </a:p>
        </p:txBody>
      </p:sp>
      <p:pic>
        <p:nvPicPr>
          <p:cNvPr id="1943" name="Google Shape;1943;p2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7" name="Shape 1947"/>
        <p:cNvGrpSpPr/>
        <p:nvPr/>
      </p:nvGrpSpPr>
      <p:grpSpPr>
        <a:xfrm>
          <a:off x="0" y="0"/>
          <a:ext cx="0" cy="0"/>
          <a:chOff x="0" y="0"/>
          <a:chExt cx="0" cy="0"/>
        </a:xfrm>
      </p:grpSpPr>
      <p:sp>
        <p:nvSpPr>
          <p:cNvPr id="1948" name="Google Shape;1948;p247"/>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700"/>
              <a:t>Multiple impl Blocks</a:t>
            </a:r>
            <a:endParaRPr/>
          </a:p>
        </p:txBody>
      </p:sp>
      <p:sp>
        <p:nvSpPr>
          <p:cNvPr id="1949" name="Google Shape;1949;p247"/>
          <p:cNvSpPr txBox="1"/>
          <p:nvPr>
            <p:ph idx="1" type="body"/>
          </p:nvPr>
        </p:nvSpPr>
        <p:spPr>
          <a:xfrm>
            <a:off x="311700" y="815250"/>
            <a:ext cx="8520600" cy="12144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a:t>Each struct is allowed to have </a:t>
            </a:r>
            <a:r>
              <a:rPr b="1" lang="en-GB">
                <a:solidFill>
                  <a:schemeClr val="accent3"/>
                </a:solidFill>
              </a:rPr>
              <a:t>multiple impl blocks</a:t>
            </a:r>
            <a:r>
              <a:rPr b="1" lang="en-GB">
                <a:solidFill>
                  <a:srgbClr val="008000"/>
                </a:solidFill>
              </a:rPr>
              <a:t>.</a:t>
            </a:r>
            <a:endParaRPr/>
          </a:p>
          <a:p>
            <a:pPr indent="-342900" lvl="0" marL="457200" rtl="0" algn="l">
              <a:lnSpc>
                <a:spcPct val="95000"/>
              </a:lnSpc>
              <a:spcBef>
                <a:spcPts val="0"/>
              </a:spcBef>
              <a:spcAft>
                <a:spcPts val="0"/>
              </a:spcAft>
              <a:buSzPts val="1800"/>
              <a:buChar char="●"/>
            </a:pPr>
            <a:r>
              <a:rPr lang="en-GB"/>
              <a:t>For example, </a:t>
            </a:r>
            <a:r>
              <a:rPr b="1" lang="en-GB">
                <a:solidFill>
                  <a:schemeClr val="accent3"/>
                </a:solidFill>
              </a:rPr>
              <a:t>Listing 5-15</a:t>
            </a:r>
            <a:r>
              <a:rPr b="1" lang="en-GB">
                <a:solidFill>
                  <a:srgbClr val="008000"/>
                </a:solidFill>
              </a:rPr>
              <a:t> </a:t>
            </a:r>
            <a:r>
              <a:rPr lang="en-GB"/>
              <a:t>is equivalent to the code shown in </a:t>
            </a:r>
            <a:r>
              <a:rPr b="1" lang="en-GB">
                <a:solidFill>
                  <a:schemeClr val="accent3"/>
                </a:solidFill>
              </a:rPr>
              <a:t>Listing 5-16</a:t>
            </a:r>
            <a:r>
              <a:rPr lang="en-GB"/>
              <a:t>, which </a:t>
            </a:r>
            <a:r>
              <a:rPr b="1" lang="en-GB">
                <a:solidFill>
                  <a:schemeClr val="accent3"/>
                </a:solidFill>
              </a:rPr>
              <a:t>has each method in its own impl block</a:t>
            </a:r>
            <a:r>
              <a:rPr lang="en-GB"/>
              <a:t>.</a:t>
            </a:r>
            <a:endParaRPr b="1">
              <a:solidFill>
                <a:srgbClr val="008000"/>
              </a:solidFill>
            </a:endParaRPr>
          </a:p>
        </p:txBody>
      </p:sp>
      <p:pic>
        <p:nvPicPr>
          <p:cNvPr id="1950" name="Google Shape;1950;p247"/>
          <p:cNvPicPr preferRelativeResize="0"/>
          <p:nvPr/>
        </p:nvPicPr>
        <p:blipFill rotWithShape="1">
          <a:blip r:embed="rId3">
            <a:alphaModFix/>
          </a:blip>
          <a:srcRect b="0" l="0" r="0" t="0"/>
          <a:stretch/>
        </p:blipFill>
        <p:spPr>
          <a:xfrm>
            <a:off x="838198" y="1793939"/>
            <a:ext cx="7467598" cy="2977241"/>
          </a:xfrm>
          <a:prstGeom prst="rect">
            <a:avLst/>
          </a:prstGeom>
          <a:noFill/>
          <a:ln>
            <a:noFill/>
          </a:ln>
        </p:spPr>
      </p:pic>
      <p:pic>
        <p:nvPicPr>
          <p:cNvPr id="1951" name="Google Shape;1951;p24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1"/>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n-GB" sz="2400">
                <a:solidFill>
                  <a:srgbClr val="000000"/>
                </a:solidFill>
              </a:rPr>
              <a:t>Compound type</a:t>
            </a:r>
            <a:br>
              <a:rPr b="1" lang="en-GB" sz="2400">
                <a:solidFill>
                  <a:srgbClr val="000000"/>
                </a:solidFill>
              </a:rPr>
            </a:br>
            <a:r>
              <a:rPr b="1" lang="en-GB" sz="2400">
                <a:solidFill>
                  <a:srgbClr val="000000"/>
                </a:solidFill>
              </a:rPr>
              <a:t>	</a:t>
            </a:r>
            <a:r>
              <a:rPr lang="en-GB" sz="2400">
                <a:solidFill>
                  <a:srgbClr val="000000"/>
                </a:solidFill>
              </a:rPr>
              <a:t>Compound type can group multiple values into one type. Rust has two primitive compound types.</a:t>
            </a:r>
            <a:br>
              <a:rPr lang="en-GB" sz="2400">
                <a:solidFill>
                  <a:srgbClr val="000000"/>
                </a:solidFill>
              </a:rPr>
            </a:b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Tuples.</a:t>
            </a:r>
            <a:endParaRPr sz="2400">
              <a:solidFill>
                <a:srgbClr val="000000"/>
              </a:solidFill>
            </a:endParaRPr>
          </a:p>
          <a:p>
            <a:pPr indent="-381000" lvl="1" marL="914400" rtl="0" algn="l">
              <a:spcBef>
                <a:spcPts val="0"/>
              </a:spcBef>
              <a:spcAft>
                <a:spcPts val="0"/>
              </a:spcAft>
              <a:buClr>
                <a:srgbClr val="000000"/>
              </a:buClr>
              <a:buSzPts val="2400"/>
              <a:buChar char="○"/>
            </a:pPr>
            <a:r>
              <a:rPr lang="en-GB" sz="2400">
                <a:solidFill>
                  <a:srgbClr val="000000"/>
                </a:solidFill>
              </a:rPr>
              <a:t>Arrays.</a:t>
            </a:r>
            <a:endParaRPr sz="2400">
              <a:solidFill>
                <a:srgbClr val="000000"/>
              </a:solidFill>
            </a:endParaRPr>
          </a:p>
        </p:txBody>
      </p:sp>
      <p:pic>
        <p:nvPicPr>
          <p:cNvPr id="248" name="Google Shape;248;p4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5" name="Shape 1955"/>
        <p:cNvGrpSpPr/>
        <p:nvPr/>
      </p:nvGrpSpPr>
      <p:grpSpPr>
        <a:xfrm>
          <a:off x="0" y="0"/>
          <a:ext cx="0" cy="0"/>
          <a:chOff x="0" y="0"/>
          <a:chExt cx="0" cy="0"/>
        </a:xfrm>
      </p:grpSpPr>
      <p:sp>
        <p:nvSpPr>
          <p:cNvPr id="1956" name="Google Shape;1956;p248"/>
          <p:cNvSpPr txBox="1"/>
          <p:nvPr>
            <p:ph type="title"/>
          </p:nvPr>
        </p:nvSpPr>
        <p:spPr>
          <a:xfrm rot="-5400000">
            <a:off x="-620225" y="1797500"/>
            <a:ext cx="4064100" cy="150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GB">
                <a:solidFill>
                  <a:schemeClr val="lt2"/>
                </a:solidFill>
                <a:latin typeface="Open Sans"/>
                <a:ea typeface="Open Sans"/>
                <a:cs typeface="Open Sans"/>
                <a:sym typeface="Open Sans"/>
              </a:rPr>
              <a:t>Outline</a:t>
            </a:r>
            <a:endParaRPr>
              <a:solidFill>
                <a:schemeClr val="lt2"/>
              </a:solidFill>
              <a:latin typeface="Open Sans"/>
              <a:ea typeface="Open Sans"/>
              <a:cs typeface="Open Sans"/>
              <a:sym typeface="Open Sans"/>
            </a:endParaRPr>
          </a:p>
        </p:txBody>
      </p:sp>
      <p:sp>
        <p:nvSpPr>
          <p:cNvPr id="1957" name="Google Shape;1957;p248"/>
          <p:cNvSpPr txBox="1"/>
          <p:nvPr>
            <p:ph idx="1" type="body"/>
          </p:nvPr>
        </p:nvSpPr>
        <p:spPr>
          <a:xfrm>
            <a:off x="2601000" y="518875"/>
            <a:ext cx="5913300" cy="4064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AutoNum type="arabicPeriod"/>
            </a:pPr>
            <a:r>
              <a:rPr b="1" lang="en-GB">
                <a:solidFill>
                  <a:schemeClr val="hlink"/>
                </a:solidFill>
                <a:uFill>
                  <a:noFill/>
                </a:uFill>
                <a:latin typeface="Open Sans"/>
                <a:ea typeface="Open Sans"/>
                <a:cs typeface="Open Sans"/>
                <a:sym typeface="Open Sans"/>
                <a:hlinkClick r:id="rId3"/>
              </a:rPr>
              <a:t>Generic Types, Traits, and Lifetimes</a:t>
            </a:r>
            <a:endParaRPr b="1">
              <a:solidFill>
                <a:schemeClr val="hlink"/>
              </a:solidFill>
              <a:uFill>
                <a:noFill/>
              </a:uFill>
              <a:latin typeface="Open Sans"/>
              <a:ea typeface="Open Sans"/>
              <a:cs typeface="Open Sans"/>
              <a:sym typeface="Open Sans"/>
              <a:hlinkClick r:id="rId4"/>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5"/>
              </a:rPr>
              <a:t>10.1. Generic Data Types</a:t>
            </a:r>
            <a:endParaRPr>
              <a:latin typeface="Open Sans"/>
              <a:ea typeface="Open Sans"/>
              <a:cs typeface="Open Sans"/>
              <a:sym typeface="Open Sans"/>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6"/>
              </a:rPr>
              <a:t>10.2.</a:t>
            </a:r>
            <a:r>
              <a:rPr b="1" lang="en-GB">
                <a:solidFill>
                  <a:srgbClr val="C00000"/>
                </a:solidFill>
                <a:uFill>
                  <a:noFill/>
                </a:uFill>
                <a:latin typeface="Open Sans"/>
                <a:ea typeface="Open Sans"/>
                <a:cs typeface="Open Sans"/>
                <a:sym typeface="Open Sans"/>
                <a:hlinkClick r:id="rId7"/>
              </a:rPr>
              <a:t> </a:t>
            </a:r>
            <a:r>
              <a:rPr b="1" lang="en-GB">
                <a:solidFill>
                  <a:srgbClr val="A61C00"/>
                </a:solidFill>
                <a:latin typeface="Open Sans"/>
                <a:ea typeface="Open Sans"/>
                <a:cs typeface="Open Sans"/>
                <a:sym typeface="Open Sans"/>
              </a:rPr>
              <a:t>Traits: Defining Shared Behavior</a:t>
            </a:r>
            <a:endParaRPr b="1">
              <a:solidFill>
                <a:srgbClr val="A61C00"/>
              </a:solidFill>
              <a:latin typeface="Open Sans"/>
              <a:ea typeface="Open Sans"/>
              <a:cs typeface="Open Sans"/>
              <a:sym typeface="Open Sans"/>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8"/>
              </a:rPr>
              <a:t>10.3. Validating References with Lifetime</a:t>
            </a:r>
            <a:endParaRPr b="1">
              <a:latin typeface="Open Sans"/>
              <a:ea typeface="Open Sans"/>
              <a:cs typeface="Open Sans"/>
              <a:sym typeface="Open Sans"/>
            </a:endParaRPr>
          </a:p>
          <a:p>
            <a:pPr indent="-330200" lvl="0" marL="457200" rtl="0" algn="l">
              <a:spcBef>
                <a:spcPts val="1600"/>
              </a:spcBef>
              <a:spcAft>
                <a:spcPts val="0"/>
              </a:spcAft>
              <a:buSzPts val="1600"/>
              <a:buFont typeface="Open Sans"/>
              <a:buAutoNum type="arabicPeriod"/>
            </a:pPr>
            <a:r>
              <a:rPr b="1" lang="en-GB">
                <a:solidFill>
                  <a:schemeClr val="hlink"/>
                </a:solidFill>
                <a:uFill>
                  <a:noFill/>
                </a:uFill>
                <a:latin typeface="Open Sans"/>
                <a:ea typeface="Open Sans"/>
                <a:cs typeface="Open Sans"/>
                <a:sym typeface="Open Sans"/>
                <a:hlinkClick r:id="rId9"/>
              </a:rPr>
              <a:t>Functional Language Features: Iterators and Closures</a:t>
            </a:r>
            <a:endParaRPr b="1">
              <a:latin typeface="Open Sans"/>
              <a:ea typeface="Open Sans"/>
              <a:cs typeface="Open Sans"/>
              <a:sym typeface="Open Sans"/>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10"/>
              </a:rPr>
              <a:t>13.1. Closures: Anonymous Functions </a:t>
            </a:r>
            <a:endParaRPr b="1">
              <a:latin typeface="Open Sans"/>
              <a:ea typeface="Open Sans"/>
              <a:cs typeface="Open Sans"/>
              <a:sym typeface="Open Sans"/>
            </a:endParaRPr>
          </a:p>
          <a:p>
            <a:pPr indent="-330200" lvl="0" marL="457200" rtl="0" algn="l">
              <a:spcBef>
                <a:spcPts val="1600"/>
              </a:spcBef>
              <a:spcAft>
                <a:spcPts val="0"/>
              </a:spcAft>
              <a:buSzPts val="1600"/>
              <a:buFont typeface="Open Sans"/>
              <a:buAutoNum type="arabicPeriod"/>
            </a:pPr>
            <a:r>
              <a:rPr b="1" lang="en-GB">
                <a:solidFill>
                  <a:schemeClr val="hlink"/>
                </a:solidFill>
                <a:uFill>
                  <a:noFill/>
                </a:uFill>
                <a:latin typeface="Open Sans"/>
                <a:ea typeface="Open Sans"/>
                <a:cs typeface="Open Sans"/>
                <a:sym typeface="Open Sans"/>
                <a:hlinkClick r:id="rId11"/>
              </a:rPr>
              <a:t> Fearless Concurrency</a:t>
            </a:r>
            <a:endParaRPr b="1">
              <a:solidFill>
                <a:schemeClr val="hlink"/>
              </a:solidFill>
              <a:uFill>
                <a:noFill/>
              </a:uFill>
              <a:latin typeface="Open Sans"/>
              <a:ea typeface="Open Sans"/>
              <a:cs typeface="Open Sans"/>
              <a:sym typeface="Open Sans"/>
              <a:hlinkClick r:id="rId12"/>
            </a:endParaRPr>
          </a:p>
          <a:p>
            <a:pPr indent="-317500" lvl="1" marL="914400" rtl="0" algn="l">
              <a:spcBef>
                <a:spcPts val="1600"/>
              </a:spcBef>
              <a:spcAft>
                <a:spcPts val="0"/>
              </a:spcAft>
              <a:buSzPts val="1400"/>
              <a:buFont typeface="Open Sans"/>
              <a:buAutoNum type="arabicPeriod"/>
            </a:pPr>
            <a:r>
              <a:rPr b="1" lang="en-GB">
                <a:solidFill>
                  <a:schemeClr val="hlink"/>
                </a:solidFill>
                <a:uFill>
                  <a:noFill/>
                </a:uFill>
                <a:latin typeface="Open Sans"/>
                <a:ea typeface="Open Sans"/>
                <a:cs typeface="Open Sans"/>
                <a:sym typeface="Open Sans"/>
                <a:hlinkClick r:id="rId13"/>
              </a:rPr>
              <a:t>16.1. Using Threads to Run Code S</a:t>
            </a:r>
            <a:r>
              <a:rPr b="1" lang="en-GB">
                <a:solidFill>
                  <a:schemeClr val="hlink"/>
                </a:solidFill>
                <a:uFill>
                  <a:noFill/>
                </a:uFill>
                <a:latin typeface="Open Sans"/>
                <a:ea typeface="Open Sans"/>
                <a:cs typeface="Open Sans"/>
                <a:sym typeface="Open Sans"/>
                <a:hlinkClick r:id="rId14"/>
              </a:rPr>
              <a:t>imultaneously</a:t>
            </a:r>
            <a:endParaRPr b="1">
              <a:solidFill>
                <a:schemeClr val="hlink"/>
              </a:solidFill>
              <a:uFill>
                <a:noFill/>
              </a:uFill>
              <a:latin typeface="Open Sans"/>
              <a:ea typeface="Open Sans"/>
              <a:cs typeface="Open Sans"/>
              <a:sym typeface="Open Sans"/>
              <a:hlinkClick r:id="rId15"/>
            </a:endParaRPr>
          </a:p>
          <a:p>
            <a:pPr indent="0" lvl="0" marL="0" rtl="0" algn="l">
              <a:spcBef>
                <a:spcPts val="1600"/>
              </a:spcBef>
              <a:spcAft>
                <a:spcPts val="0"/>
              </a:spcAft>
              <a:buNone/>
            </a:pPr>
            <a:r>
              <a:t/>
            </a:r>
            <a:endParaRPr b="1">
              <a:solidFill>
                <a:schemeClr val="hlink"/>
              </a:solidFill>
              <a:uFill>
                <a:noFill/>
              </a:uFill>
              <a:latin typeface="Open Sans"/>
              <a:ea typeface="Open Sans"/>
              <a:cs typeface="Open Sans"/>
              <a:sym typeface="Open Sans"/>
              <a:hlinkClick r:id="rId16"/>
            </a:endParaRPr>
          </a:p>
          <a:p>
            <a:pPr indent="0" lvl="0" marL="0" rtl="0" algn="l">
              <a:spcBef>
                <a:spcPts val="1600"/>
              </a:spcBef>
              <a:spcAft>
                <a:spcPts val="1600"/>
              </a:spcAft>
              <a:buNone/>
            </a:pPr>
            <a:r>
              <a:t/>
            </a:r>
            <a:endParaRPr b="1">
              <a:latin typeface="Open Sans"/>
              <a:ea typeface="Open Sans"/>
              <a:cs typeface="Open Sans"/>
              <a:sym typeface="Open Sans"/>
            </a:endParaRPr>
          </a:p>
        </p:txBody>
      </p:sp>
      <p:pic>
        <p:nvPicPr>
          <p:cNvPr id="1958" name="Google Shape;1958;p248"/>
          <p:cNvPicPr preferRelativeResize="0"/>
          <p:nvPr/>
        </p:nvPicPr>
        <p:blipFill>
          <a:blip r:embed="rId17">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2" name="Shape 1962"/>
        <p:cNvGrpSpPr/>
        <p:nvPr/>
      </p:nvGrpSpPr>
      <p:grpSpPr>
        <a:xfrm>
          <a:off x="0" y="0"/>
          <a:ext cx="0" cy="0"/>
          <a:chOff x="0" y="0"/>
          <a:chExt cx="0" cy="0"/>
        </a:xfrm>
      </p:grpSpPr>
      <p:sp>
        <p:nvSpPr>
          <p:cNvPr id="1963" name="Google Shape;1963;p249"/>
          <p:cNvSpPr txBox="1"/>
          <p:nvPr>
            <p:ph idx="1" type="body"/>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marR="0" rtl="0" algn="l">
              <a:spcBef>
                <a:spcPts val="0"/>
              </a:spcBef>
              <a:spcAft>
                <a:spcPts val="1600"/>
              </a:spcAft>
              <a:buNone/>
            </a:pPr>
            <a:r>
              <a:rPr i="0" lang="en-GB" u="none" cap="none" strike="noStrike"/>
              <a:t>Generic Data Types</a:t>
            </a:r>
            <a:endParaRPr i="0" u="none" cap="none" strike="noStrike"/>
          </a:p>
        </p:txBody>
      </p:sp>
      <p:sp>
        <p:nvSpPr>
          <p:cNvPr id="1964" name="Google Shape;1964;p249"/>
          <p:cNvSpPr txBox="1"/>
          <p:nvPr>
            <p:ph idx="2" type="body"/>
          </p:nvPr>
        </p:nvSpPr>
        <p:spPr>
          <a:xfrm>
            <a:off x="4947375" y="554850"/>
            <a:ext cx="3855900" cy="4033800"/>
          </a:xfrm>
          <a:prstGeom prst="rect">
            <a:avLst/>
          </a:prstGeom>
        </p:spPr>
        <p:txBody>
          <a:bodyPr anchorCtr="0" anchor="ctr" bIns="91425" lIns="91425" spcFirstLastPara="1" rIns="91425" wrap="square" tIns="91425">
            <a:noAutofit/>
          </a:bodyPr>
          <a:lstStyle/>
          <a:p>
            <a:pPr indent="0" lvl="0" marL="457200" marR="0" rtl="0" algn="l">
              <a:spcBef>
                <a:spcPts val="0"/>
              </a:spcBef>
              <a:spcAft>
                <a:spcPts val="1600"/>
              </a:spcAft>
              <a:buNone/>
            </a:pPr>
            <a:r>
              <a:rPr i="0" lang="en-GB" u="none" cap="none" strike="noStrike"/>
              <a:t>We can use generics to create definitions for items like function signatures or structs, which we can then use with many different concrete data types. </a:t>
            </a:r>
            <a:endParaRPr i="0" u="none" cap="none" strike="noStrike"/>
          </a:p>
        </p:txBody>
      </p:sp>
      <p:pic>
        <p:nvPicPr>
          <p:cNvPr id="1965" name="Google Shape;1965;p2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9" name="Shape 1969"/>
        <p:cNvGrpSpPr/>
        <p:nvPr/>
      </p:nvGrpSpPr>
      <p:grpSpPr>
        <a:xfrm>
          <a:off x="0" y="0"/>
          <a:ext cx="0" cy="0"/>
          <a:chOff x="0" y="0"/>
          <a:chExt cx="0" cy="0"/>
        </a:xfrm>
      </p:grpSpPr>
      <p:sp>
        <p:nvSpPr>
          <p:cNvPr id="1970" name="Google Shape;1970;p250"/>
          <p:cNvSpPr txBox="1"/>
          <p:nvPr>
            <p:ph idx="1" type="body"/>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marR="0" rtl="0" algn="l">
              <a:spcBef>
                <a:spcPts val="0"/>
              </a:spcBef>
              <a:spcAft>
                <a:spcPts val="1600"/>
              </a:spcAft>
              <a:buNone/>
            </a:pPr>
            <a:r>
              <a:rPr i="0" lang="en-GB" u="none" cap="none" strike="noStrike"/>
              <a:t>Ways to provide the generic code</a:t>
            </a:r>
            <a:endParaRPr i="0" u="none" cap="none" strike="noStrike"/>
          </a:p>
        </p:txBody>
      </p:sp>
      <p:sp>
        <p:nvSpPr>
          <p:cNvPr id="1971" name="Google Shape;1971;p250"/>
          <p:cNvSpPr txBox="1"/>
          <p:nvPr>
            <p:ph idx="2" type="body"/>
          </p:nvPr>
        </p:nvSpPr>
        <p:spPr>
          <a:xfrm>
            <a:off x="4947375" y="554850"/>
            <a:ext cx="3855900" cy="4033800"/>
          </a:xfrm>
          <a:prstGeom prst="rect">
            <a:avLst/>
          </a:prstGeom>
        </p:spPr>
        <p:txBody>
          <a:bodyPr anchorCtr="0" anchor="ctr" bIns="91425" lIns="91425" spcFirstLastPara="1" rIns="91425" wrap="square" tIns="91425">
            <a:noAutofit/>
          </a:bodyPr>
          <a:lstStyle/>
          <a:p>
            <a:pPr indent="-342900" lvl="0" marL="393700" marR="0" rtl="0" algn="l">
              <a:spcBef>
                <a:spcPts val="0"/>
              </a:spcBef>
              <a:spcAft>
                <a:spcPts val="0"/>
              </a:spcAft>
              <a:buSzPts val="2000"/>
              <a:buChar char="●"/>
            </a:pPr>
            <a:r>
              <a:rPr i="0" lang="en-GB" u="none" cap="none" strike="noStrike"/>
              <a:t>There are two ways to provide the generic code:</a:t>
            </a:r>
            <a:endParaRPr i="0" u="none" cap="none" strike="noStrike"/>
          </a:p>
          <a:p>
            <a:pPr indent="-342900" lvl="0" marL="393700" marR="0" rtl="0" algn="l">
              <a:spcBef>
                <a:spcPts val="1600"/>
              </a:spcBef>
              <a:spcAft>
                <a:spcPts val="0"/>
              </a:spcAft>
              <a:buSzPts val="2000"/>
              <a:buChar char="●"/>
            </a:pPr>
            <a:r>
              <a:rPr i="0" lang="en-GB" u="none" cap="none" strike="noStrike"/>
              <a:t>Option&lt;T&gt;</a:t>
            </a:r>
            <a:endParaRPr i="0" u="none" cap="none" strike="noStrike"/>
          </a:p>
          <a:p>
            <a:pPr indent="-342900" lvl="0" marL="393700" marR="0" rtl="0" algn="l">
              <a:spcBef>
                <a:spcPts val="1600"/>
              </a:spcBef>
              <a:spcAft>
                <a:spcPts val="1600"/>
              </a:spcAft>
              <a:buSzPts val="2000"/>
              <a:buChar char="●"/>
            </a:pPr>
            <a:r>
              <a:rPr i="0" lang="en-GB" u="none" cap="none" strike="noStrike"/>
              <a:t>Result&lt;T, E&gt;</a:t>
            </a:r>
            <a:endParaRPr i="0" u="none" cap="none" strike="noStrike"/>
          </a:p>
        </p:txBody>
      </p:sp>
      <p:pic>
        <p:nvPicPr>
          <p:cNvPr id="1972" name="Google Shape;1972;p2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251"/>
          <p:cNvSpPr txBox="1"/>
          <p:nvPr/>
        </p:nvSpPr>
        <p:spPr>
          <a:xfrm>
            <a:off x="3128300" y="1772050"/>
            <a:ext cx="2822700" cy="2757300"/>
          </a:xfrm>
          <a:prstGeom prst="rect">
            <a:avLst/>
          </a:prstGeom>
          <a:solidFill>
            <a:srgbClr val="D8D8D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978" name="Google Shape;1978;p251"/>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GB" sz="2400">
                <a:solidFill>
                  <a:srgbClr val="000000"/>
                </a:solidFill>
                <a:latin typeface="Open Sans SemiBold"/>
                <a:ea typeface="Open Sans SemiBold"/>
                <a:cs typeface="Open Sans SemiBold"/>
                <a:sym typeface="Open Sans SemiBold"/>
              </a:rPr>
              <a:t>Option&lt;T&gt;</a:t>
            </a:r>
            <a:endParaRPr b="0" sz="2400">
              <a:latin typeface="Open Sans SemiBold"/>
              <a:ea typeface="Open Sans SemiBold"/>
              <a:cs typeface="Open Sans SemiBold"/>
              <a:sym typeface="Open Sans SemiBold"/>
            </a:endParaRPr>
          </a:p>
        </p:txBody>
      </p:sp>
      <p:sp>
        <p:nvSpPr>
          <p:cNvPr id="1979" name="Google Shape;1979;p251"/>
          <p:cNvSpPr txBox="1"/>
          <p:nvPr>
            <p:ph idx="1" type="body"/>
          </p:nvPr>
        </p:nvSpPr>
        <p:spPr>
          <a:xfrm>
            <a:off x="311700" y="815250"/>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Rust standard library provides Option where 'T' is the generic data type. It provides the generic over one type.</a:t>
            </a:r>
            <a:endParaRPr>
              <a:solidFill>
                <a:srgbClr val="000000"/>
              </a:solidFill>
              <a:latin typeface="Comfortaa"/>
              <a:ea typeface="Comfortaa"/>
              <a:cs typeface="Comfortaa"/>
              <a:sym typeface="Comfortaa"/>
            </a:endParaRPr>
          </a:p>
          <a:p>
            <a:pPr indent="0" lvl="0" marL="0" rtl="0" algn="ctr">
              <a:spcBef>
                <a:spcPts val="1600"/>
              </a:spcBef>
              <a:spcAft>
                <a:spcPts val="0"/>
              </a:spcAft>
              <a:buNone/>
            </a:pPr>
            <a:r>
              <a:rPr b="1" lang="en-GB">
                <a:solidFill>
                  <a:srgbClr val="000000"/>
                </a:solidFill>
                <a:latin typeface="Comfortaa"/>
                <a:ea typeface="Comfortaa"/>
                <a:cs typeface="Comfortaa"/>
                <a:sym typeface="Comfortaa"/>
              </a:rPr>
              <a:t>enum</a:t>
            </a:r>
            <a:r>
              <a:rPr lang="en-GB">
                <a:solidFill>
                  <a:srgbClr val="000000"/>
                </a:solidFill>
                <a:latin typeface="Comfortaa"/>
                <a:ea typeface="Comfortaa"/>
                <a:cs typeface="Comfortaa"/>
                <a:sym typeface="Comfortaa"/>
              </a:rPr>
              <a:t> Option&lt;T&gt;  </a:t>
            </a:r>
            <a:endParaRPr>
              <a:solidFill>
                <a:srgbClr val="000000"/>
              </a:solidFill>
              <a:latin typeface="Comfortaa"/>
              <a:ea typeface="Comfortaa"/>
              <a:cs typeface="Comfortaa"/>
              <a:sym typeface="Comfortaa"/>
            </a:endParaRPr>
          </a:p>
          <a:p>
            <a:pPr indent="457200" lvl="0" marL="2743200" rtl="0" algn="l">
              <a:spcBef>
                <a:spcPts val="1600"/>
              </a:spcBef>
              <a:spcAft>
                <a:spcPts val="0"/>
              </a:spcAft>
              <a:buNone/>
            </a:pPr>
            <a:r>
              <a:rPr lang="en-GB">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a:p>
            <a:pPr indent="0" lvl="0" marL="0" rtl="0" algn="ctr">
              <a:spcBef>
                <a:spcPts val="1600"/>
              </a:spcBef>
              <a:spcAft>
                <a:spcPts val="0"/>
              </a:spcAft>
              <a:buNone/>
            </a:pPr>
            <a:r>
              <a:rPr lang="en-GB">
                <a:solidFill>
                  <a:srgbClr val="000000"/>
                </a:solidFill>
                <a:latin typeface="Comfortaa"/>
                <a:ea typeface="Comfortaa"/>
                <a:cs typeface="Comfortaa"/>
                <a:sym typeface="Comfortaa"/>
              </a:rPr>
              <a:t>    Some(T),  </a:t>
            </a:r>
            <a:endParaRPr>
              <a:solidFill>
                <a:srgbClr val="000000"/>
              </a:solidFill>
              <a:latin typeface="Comfortaa"/>
              <a:ea typeface="Comfortaa"/>
              <a:cs typeface="Comfortaa"/>
              <a:sym typeface="Comfortaa"/>
            </a:endParaRPr>
          </a:p>
          <a:p>
            <a:pPr indent="0" lvl="0" marL="0" rtl="0" algn="ctr">
              <a:spcBef>
                <a:spcPts val="1600"/>
              </a:spcBef>
              <a:spcAft>
                <a:spcPts val="0"/>
              </a:spcAft>
              <a:buNone/>
            </a:pPr>
            <a:r>
              <a:rPr lang="en-GB">
                <a:solidFill>
                  <a:srgbClr val="000000"/>
                </a:solidFill>
                <a:latin typeface="Comfortaa"/>
                <a:ea typeface="Comfortaa"/>
                <a:cs typeface="Comfortaa"/>
                <a:sym typeface="Comfortaa"/>
              </a:rPr>
              <a:t>    None,  </a:t>
            </a:r>
            <a:endParaRPr>
              <a:solidFill>
                <a:srgbClr val="000000"/>
              </a:solidFill>
              <a:latin typeface="Comfortaa"/>
              <a:ea typeface="Comfortaa"/>
              <a:cs typeface="Comfortaa"/>
              <a:sym typeface="Comfortaa"/>
            </a:endParaRPr>
          </a:p>
          <a:p>
            <a:pPr indent="457200" lvl="0" marL="2743200" rtl="0" algn="l">
              <a:spcBef>
                <a:spcPts val="1600"/>
              </a:spcBef>
              <a:spcAft>
                <a:spcPts val="1600"/>
              </a:spcAft>
              <a:buNone/>
            </a:pPr>
            <a:r>
              <a:rPr lang="en-GB">
                <a:solidFill>
                  <a:srgbClr val="000000"/>
                </a:solidFill>
                <a:latin typeface="Comfortaa"/>
                <a:ea typeface="Comfortaa"/>
                <a:cs typeface="Comfortaa"/>
                <a:sym typeface="Comfortaa"/>
              </a:rPr>
              <a:t>}  </a:t>
            </a:r>
            <a:endParaRPr>
              <a:solidFill>
                <a:srgbClr val="000000"/>
              </a:solidFill>
              <a:latin typeface="Comfortaa"/>
              <a:ea typeface="Comfortaa"/>
              <a:cs typeface="Comfortaa"/>
              <a:sym typeface="Comfortaa"/>
            </a:endParaRPr>
          </a:p>
        </p:txBody>
      </p:sp>
      <p:pic>
        <p:nvPicPr>
          <p:cNvPr id="1980" name="Google Shape;1980;p2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252"/>
          <p:cNvSpPr txBox="1"/>
          <p:nvPr>
            <p:ph type="title"/>
          </p:nvPr>
        </p:nvSpPr>
        <p:spPr>
          <a:xfrm>
            <a:off x="355350" y="154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1986" name="Google Shape;1986;p252"/>
          <p:cNvSpPr txBox="1"/>
          <p:nvPr>
            <p:ph idx="1" type="body"/>
          </p:nvPr>
        </p:nvSpPr>
        <p:spPr>
          <a:xfrm>
            <a:off x="311700" y="742500"/>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In the last case, enum is the custom type where &lt;T&gt; is the generic data type. We can substitute the 'T' with any data type. Let's look at this:</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let x : Option&lt;i32&gt; = Some(10);  // 'T' is of type i32.  </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let x : Option&lt;bool&gt; = Some(true);  // 'T' is of type bool.  </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let x : Option&lt;f64&gt; = Some(10.5); // 'T' is of type f64.  </a:t>
            </a:r>
            <a:endParaRPr>
              <a:solidFill>
                <a:srgbClr val="000000"/>
              </a:solidFill>
              <a:latin typeface="Comfortaa"/>
              <a:ea typeface="Comfortaa"/>
              <a:cs typeface="Comfortaa"/>
              <a:sym typeface="Comfortaa"/>
            </a:endParaRPr>
          </a:p>
          <a:p>
            <a:pPr indent="0" lvl="0" marL="0" rtl="0" algn="l">
              <a:spcBef>
                <a:spcPts val="1600"/>
              </a:spcBef>
              <a:spcAft>
                <a:spcPts val="1600"/>
              </a:spcAft>
              <a:buNone/>
            </a:pPr>
            <a:r>
              <a:rPr lang="en-GB">
                <a:solidFill>
                  <a:srgbClr val="000000"/>
                </a:solidFill>
                <a:latin typeface="Comfortaa"/>
                <a:ea typeface="Comfortaa"/>
                <a:cs typeface="Comfortaa"/>
                <a:sym typeface="Comfortaa"/>
              </a:rPr>
              <a:t>let x : Option&lt;char&gt; = Some('b'); // 'T' is of type char.</a:t>
            </a:r>
            <a:endParaRPr>
              <a:solidFill>
                <a:srgbClr val="000000"/>
              </a:solidFill>
              <a:latin typeface="Comfortaa"/>
              <a:ea typeface="Comfortaa"/>
              <a:cs typeface="Comfortaa"/>
              <a:sym typeface="Comfortaa"/>
            </a:endParaRPr>
          </a:p>
        </p:txBody>
      </p:sp>
      <p:pic>
        <p:nvPicPr>
          <p:cNvPr id="1987" name="Google Shape;1987;p25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1" name="Shape 1991"/>
        <p:cNvGrpSpPr/>
        <p:nvPr/>
      </p:nvGrpSpPr>
      <p:grpSpPr>
        <a:xfrm>
          <a:off x="0" y="0"/>
          <a:ext cx="0" cy="0"/>
          <a:chOff x="0" y="0"/>
          <a:chExt cx="0" cy="0"/>
        </a:xfrm>
      </p:grpSpPr>
      <p:sp>
        <p:nvSpPr>
          <p:cNvPr id="1992" name="Google Shape;1992;p253"/>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1993" name="Google Shape;1993;p253"/>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In the previous case, we observe that 'T' can be of any type, i.e., i32, bool, f64 or char. But, if the type on the left-hand side and the value on the right hand side doesn’t match, then the error occurs. Let's look at this:</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let x : Option&lt;i32&gt; = Some(10.8);  </a:t>
            </a:r>
            <a:endParaRPr>
              <a:solidFill>
                <a:srgbClr val="000000"/>
              </a:solidFill>
              <a:latin typeface="Comfortaa"/>
              <a:ea typeface="Comfortaa"/>
              <a:cs typeface="Comfortaa"/>
              <a:sym typeface="Comfortaa"/>
            </a:endParaRPr>
          </a:p>
          <a:p>
            <a:pPr indent="0" lvl="0" marL="0" rtl="0" algn="l">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1994" name="Google Shape;1994;p25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8" name="Shape 1998"/>
        <p:cNvGrpSpPr/>
        <p:nvPr/>
      </p:nvGrpSpPr>
      <p:grpSpPr>
        <a:xfrm>
          <a:off x="0" y="0"/>
          <a:ext cx="0" cy="0"/>
          <a:chOff x="0" y="0"/>
          <a:chExt cx="0" cy="0"/>
        </a:xfrm>
      </p:grpSpPr>
      <p:sp>
        <p:nvSpPr>
          <p:cNvPr id="1999" name="Google Shape;1999;p254"/>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00" name="Google Shape;2000;p254"/>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In the above case, type on the left-hand side is i32, and the value on the right-hand side is of type f64. Therefore, the error occurs "type mismatched".</a:t>
            </a:r>
            <a:endParaRPr>
              <a:solidFill>
                <a:srgbClr val="000000"/>
              </a:solidFill>
              <a:latin typeface="Comfortaa"/>
              <a:ea typeface="Comfortaa"/>
              <a:cs typeface="Comfortaa"/>
              <a:sym typeface="Comfortaa"/>
            </a:endParaRPr>
          </a:p>
          <a:p>
            <a:pPr indent="0" lvl="0" marL="0" rtl="0" algn="l">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01" name="Google Shape;2001;p2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5" name="Shape 2005"/>
        <p:cNvGrpSpPr/>
        <p:nvPr/>
      </p:nvGrpSpPr>
      <p:grpSpPr>
        <a:xfrm>
          <a:off x="0" y="0"/>
          <a:ext cx="0" cy="0"/>
          <a:chOff x="0" y="0"/>
          <a:chExt cx="0" cy="0"/>
        </a:xfrm>
      </p:grpSpPr>
      <p:sp>
        <p:nvSpPr>
          <p:cNvPr id="2006" name="Google Shape;2006;p255"/>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Result&lt;T,E&gt;</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07" name="Google Shape;2007;p255"/>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Comfortaa"/>
                <a:ea typeface="Comfortaa"/>
                <a:cs typeface="Comfortaa"/>
                <a:sym typeface="Comfortaa"/>
              </a:rPr>
              <a:t>Rust standard library provides another data type Result&lt;T,E&gt; which is generic over two type, i.e., T &amp; E:</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enum Result&lt;T,E&gt;  </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   {    OK(T),  </a:t>
            </a:r>
            <a:endParaRPr>
              <a:solidFill>
                <a:srgbClr val="000000"/>
              </a:solidFill>
              <a:latin typeface="Comfortaa"/>
              <a:ea typeface="Comfortaa"/>
              <a:cs typeface="Comfortaa"/>
              <a:sym typeface="Comfortaa"/>
            </a:endParaRPr>
          </a:p>
          <a:p>
            <a:pPr indent="0" lvl="0" marL="0" rtl="0" algn="l">
              <a:spcBef>
                <a:spcPts val="1600"/>
              </a:spcBef>
              <a:spcAft>
                <a:spcPts val="0"/>
              </a:spcAft>
              <a:buNone/>
            </a:pPr>
            <a:r>
              <a:rPr lang="en-GB">
                <a:solidFill>
                  <a:srgbClr val="000000"/>
                </a:solidFill>
                <a:latin typeface="Comfortaa"/>
                <a:ea typeface="Comfortaa"/>
                <a:cs typeface="Comfortaa"/>
                <a:sym typeface="Comfortaa"/>
              </a:rPr>
              <a:t>        Err(E),  }  </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1600"/>
              </a:spcAft>
              <a:buNone/>
            </a:pPr>
            <a:r>
              <a:rPr lang="en-GB">
                <a:solidFill>
                  <a:srgbClr val="000000"/>
                </a:solidFill>
              </a:rPr>
              <a:t>Note: It is not a convention that we have to use 'T' and 'E'. We can use any capital letter.</a:t>
            </a:r>
            <a:endParaRPr>
              <a:solidFill>
                <a:srgbClr val="000000"/>
              </a:solidFill>
              <a:latin typeface="Comfortaa"/>
              <a:ea typeface="Comfortaa"/>
              <a:cs typeface="Comfortaa"/>
              <a:sym typeface="Comfortaa"/>
            </a:endParaRPr>
          </a:p>
        </p:txBody>
      </p:sp>
      <p:pic>
        <p:nvPicPr>
          <p:cNvPr id="2008" name="Google Shape;2008;p2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2" name="Shape 2012"/>
        <p:cNvGrpSpPr/>
        <p:nvPr/>
      </p:nvGrpSpPr>
      <p:grpSpPr>
        <a:xfrm>
          <a:off x="0" y="0"/>
          <a:ext cx="0" cy="0"/>
          <a:chOff x="0" y="0"/>
          <a:chExt cx="0" cy="0"/>
        </a:xfrm>
      </p:grpSpPr>
      <p:sp>
        <p:nvSpPr>
          <p:cNvPr id="2013" name="Google Shape;2013;p256"/>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Generic Functions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14" name="Google Shape;2014;p256"/>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Clr>
                <a:srgbClr val="000000"/>
              </a:buClr>
              <a:buSzPts val="2900"/>
              <a:buFont typeface="Corbel"/>
              <a:buNone/>
            </a:pPr>
            <a:r>
              <a:rPr lang="en-GB">
                <a:solidFill>
                  <a:srgbClr val="000000"/>
                </a:solidFill>
                <a:latin typeface="Comfortaa"/>
                <a:ea typeface="Comfortaa"/>
                <a:cs typeface="Comfortaa"/>
                <a:sym typeface="Comfortaa"/>
              </a:rPr>
              <a:t>Generics can be used in the functions, and we place the generics in the signature of the function, where the data type of the parameters and the return value is specified.</a:t>
            </a:r>
            <a:endParaRPr>
              <a:solidFill>
                <a:srgbClr val="000000"/>
              </a:solidFill>
              <a:latin typeface="Comfortaa"/>
              <a:ea typeface="Comfortaa"/>
              <a:cs typeface="Comfortaa"/>
              <a:sym typeface="Comfortaa"/>
            </a:endParaRPr>
          </a:p>
        </p:txBody>
      </p:sp>
      <p:pic>
        <p:nvPicPr>
          <p:cNvPr id="2015" name="Google Shape;2015;p2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9" name="Shape 2019"/>
        <p:cNvGrpSpPr/>
        <p:nvPr/>
      </p:nvGrpSpPr>
      <p:grpSpPr>
        <a:xfrm>
          <a:off x="0" y="0"/>
          <a:ext cx="0" cy="0"/>
          <a:chOff x="0" y="0"/>
          <a:chExt cx="0" cy="0"/>
        </a:xfrm>
      </p:grpSpPr>
      <p:sp>
        <p:nvSpPr>
          <p:cNvPr id="2020" name="Google Shape;2020;p257"/>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21" name="Google Shape;2021;p257"/>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000000"/>
                </a:solidFill>
                <a:latin typeface="Comfortaa"/>
                <a:ea typeface="Comfortaa"/>
                <a:cs typeface="Comfortaa"/>
                <a:sym typeface="Comfortaa"/>
              </a:rPr>
              <a:t>When the function contains a single argument of type 'T'.</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Syntax:</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  fn function_name&lt;T&gt;(x:T) // body of the function.</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The above syntax has two parts:</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&lt;T&gt; : The given function is a generic over one type.</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rPr lang="en-GB">
                <a:solidFill>
                  <a:srgbClr val="000000"/>
                </a:solidFill>
                <a:latin typeface="Comfortaa"/>
                <a:ea typeface="Comfortaa"/>
                <a:cs typeface="Comfortaa"/>
                <a:sym typeface="Comfortaa"/>
              </a:rPr>
              <a:t>(x : T) : x is of type T.</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0"/>
              </a:spcAft>
              <a:buNone/>
            </a:pPr>
            <a:r>
              <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22" name="Google Shape;2022;p25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2"/>
          <p:cNvSpPr txBox="1"/>
          <p:nvPr>
            <p:ph idx="1" type="body"/>
          </p:nvPr>
        </p:nvSpPr>
        <p:spPr>
          <a:xfrm>
            <a:off x="238050" y="739975"/>
            <a:ext cx="8520600" cy="42513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AutoNum type="arabicParenR"/>
            </a:pPr>
            <a:r>
              <a:rPr b="1" lang="en-GB" sz="2400">
                <a:solidFill>
                  <a:srgbClr val="000000"/>
                </a:solidFill>
              </a:rPr>
              <a:t>Integer Type</a:t>
            </a:r>
            <a:r>
              <a:rPr lang="en-GB" sz="2400">
                <a:solidFill>
                  <a:srgbClr val="000000"/>
                </a:solidFill>
              </a:rPr>
              <a:t>:</a:t>
            </a:r>
            <a:endParaRPr sz="2400">
              <a:solidFill>
                <a:srgbClr val="000000"/>
              </a:solidFill>
            </a:endParaRPr>
          </a:p>
          <a:p>
            <a:pPr indent="0" lvl="0" marL="0" rtl="0" algn="l">
              <a:lnSpc>
                <a:spcPct val="114000"/>
              </a:lnSpc>
              <a:spcBef>
                <a:spcPts val="1600"/>
              </a:spcBef>
              <a:spcAft>
                <a:spcPts val="0"/>
              </a:spcAft>
              <a:buNone/>
            </a:pPr>
            <a:r>
              <a:t/>
            </a:r>
            <a:endParaRPr sz="2400"/>
          </a:p>
          <a:p>
            <a:pPr indent="0" lvl="0" marL="0" rtl="0" algn="l">
              <a:lnSpc>
                <a:spcPct val="114000"/>
              </a:lnSpc>
              <a:spcBef>
                <a:spcPts val="800"/>
              </a:spcBef>
              <a:spcAft>
                <a:spcPts val="0"/>
              </a:spcAft>
              <a:buNone/>
            </a:pPr>
            <a:r>
              <a:t/>
            </a:r>
            <a:endParaRPr sz="2400"/>
          </a:p>
          <a:p>
            <a:pPr indent="0" lvl="0" marL="0" rtl="0" algn="l">
              <a:lnSpc>
                <a:spcPct val="115000"/>
              </a:lnSpc>
              <a:spcBef>
                <a:spcPts val="800"/>
              </a:spcBef>
              <a:spcAft>
                <a:spcPts val="1600"/>
              </a:spcAft>
              <a:buNone/>
            </a:pPr>
            <a:r>
              <a:t/>
            </a:r>
            <a:endParaRPr sz="2400"/>
          </a:p>
        </p:txBody>
      </p:sp>
      <p:sp>
        <p:nvSpPr>
          <p:cNvPr id="254" name="Google Shape;254;p42"/>
          <p:cNvSpPr txBox="1"/>
          <p:nvPr>
            <p:ph type="title"/>
          </p:nvPr>
        </p:nvSpPr>
        <p:spPr>
          <a:xfrm>
            <a:off x="311700" y="147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Scalar Types</a:t>
            </a:r>
            <a:endParaRPr b="1" sz="3000">
              <a:solidFill>
                <a:srgbClr val="000000"/>
              </a:solidFill>
            </a:endParaRPr>
          </a:p>
        </p:txBody>
      </p:sp>
      <p:graphicFrame>
        <p:nvGraphicFramePr>
          <p:cNvPr id="255" name="Google Shape;255;p42"/>
          <p:cNvGraphicFramePr/>
          <p:nvPr/>
        </p:nvGraphicFramePr>
        <p:xfrm>
          <a:off x="952500" y="1809750"/>
          <a:ext cx="3000000" cy="3000000"/>
        </p:xfrm>
        <a:graphic>
          <a:graphicData uri="http://schemas.openxmlformats.org/drawingml/2006/table">
            <a:tbl>
              <a:tblPr>
                <a:noFill/>
                <a:tableStyleId>{F4B251B7-5DFD-4D5B-A576-13564CE5F8F4}</a:tableStyleId>
              </a:tblPr>
              <a:tblGrid>
                <a:gridCol w="2413000"/>
                <a:gridCol w="2413000"/>
                <a:gridCol w="2413000"/>
              </a:tblGrid>
              <a:tr h="381000">
                <a:tc>
                  <a:txBody>
                    <a:bodyPr/>
                    <a:lstStyle/>
                    <a:p>
                      <a:pPr indent="0" lvl="0" marL="0" rtl="0" algn="ctr">
                        <a:lnSpc>
                          <a:spcPct val="115000"/>
                        </a:lnSpc>
                        <a:spcBef>
                          <a:spcPts val="0"/>
                        </a:spcBef>
                        <a:spcAft>
                          <a:spcPts val="0"/>
                        </a:spcAft>
                        <a:buNone/>
                      </a:pPr>
                      <a:r>
                        <a:rPr b="1" lang="en-GB" sz="1800">
                          <a:highlight>
                            <a:srgbClr val="FFFFFF"/>
                          </a:highlight>
                        </a:rPr>
                        <a:t>Length</a:t>
                      </a:r>
                      <a:endParaRPr b="1" sz="1800">
                        <a:highlight>
                          <a:srgbClr val="FFFFFF"/>
                        </a:highlight>
                      </a:endParaRPr>
                    </a:p>
                  </a:txBody>
                  <a:tcPr marT="91425" marB="91425" marR="91425" marL="91425">
                    <a:lnB cap="flat" cmpd="sng" w="9525">
                      <a:solidFill>
                        <a:srgbClr val="F2F2F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800">
                          <a:highlight>
                            <a:srgbClr val="FFFFFF"/>
                          </a:highlight>
                        </a:rPr>
                        <a:t>Signed</a:t>
                      </a:r>
                      <a:endParaRPr b="1" sz="1800">
                        <a:highlight>
                          <a:srgbClr val="FFFFFF"/>
                        </a:highlight>
                      </a:endParaRPr>
                    </a:p>
                  </a:txBody>
                  <a:tcPr marT="91425" marB="91425" marR="91425" marL="91425">
                    <a:lnB cap="flat" cmpd="sng" w="9525">
                      <a:solidFill>
                        <a:srgbClr val="F2F2F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GB" sz="1800">
                          <a:highlight>
                            <a:srgbClr val="FFFFFF"/>
                          </a:highlight>
                        </a:rPr>
                        <a:t>Unsigned</a:t>
                      </a:r>
                      <a:endParaRPr b="1" sz="1800">
                        <a:highlight>
                          <a:srgbClr val="FFFFFF"/>
                        </a:highlight>
                      </a:endParaRPr>
                    </a:p>
                  </a:txBody>
                  <a:tcPr marT="91425" marB="91425" marR="91425" marL="91425">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8-bit</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i8</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u8</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16-bit</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i16</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u16</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32-bit</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i32</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u32</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64-bit</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i64</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u64</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r h="381000">
                <a:tc>
                  <a:txBody>
                    <a:bodyPr/>
                    <a:lstStyle/>
                    <a:p>
                      <a:pPr indent="0" lvl="0" marL="0" rtl="0" algn="l">
                        <a:spcBef>
                          <a:spcPts val="0"/>
                        </a:spcBef>
                        <a:spcAft>
                          <a:spcPts val="0"/>
                        </a:spcAft>
                        <a:buNone/>
                      </a:pPr>
                      <a:r>
                        <a:rPr lang="en-GB" sz="1800">
                          <a:highlight>
                            <a:srgbClr val="FFFFFF"/>
                          </a:highlight>
                          <a:latin typeface="Open Sans"/>
                          <a:ea typeface="Open Sans"/>
                          <a:cs typeface="Open Sans"/>
                          <a:sym typeface="Open Sans"/>
                        </a:rPr>
                        <a:t>arch</a:t>
                      </a:r>
                      <a:endParaRPr sz="1800">
                        <a:highlight>
                          <a:srgbClr val="FFFFFF"/>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isize</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c>
                  <a:txBody>
                    <a:bodyPr/>
                    <a:lstStyle/>
                    <a:p>
                      <a:pPr indent="0" lvl="0" marL="0" rtl="0" algn="l">
                        <a:spcBef>
                          <a:spcPts val="0"/>
                        </a:spcBef>
                        <a:spcAft>
                          <a:spcPts val="0"/>
                        </a:spcAft>
                        <a:buNone/>
                      </a:pPr>
                      <a:r>
                        <a:rPr lang="en-GB" sz="1800">
                          <a:highlight>
                            <a:srgbClr val="F1F1F1"/>
                          </a:highlight>
                          <a:latin typeface="Open Sans"/>
                          <a:ea typeface="Open Sans"/>
                          <a:cs typeface="Open Sans"/>
                          <a:sym typeface="Open Sans"/>
                        </a:rPr>
                        <a:t>usize</a:t>
                      </a:r>
                      <a:endParaRPr sz="1800">
                        <a:highlight>
                          <a:srgbClr val="F1F1F1"/>
                        </a:highlight>
                        <a:latin typeface="Open Sans"/>
                        <a:ea typeface="Open Sans"/>
                        <a:cs typeface="Open Sans"/>
                        <a:sym typeface="Open Sans"/>
                      </a:endParaRPr>
                    </a:p>
                  </a:txBody>
                  <a:tcPr marT="28575" marB="28575" marR="190500" marL="190500">
                    <a:lnL cap="flat" cmpd="sng" w="9525">
                      <a:solidFill>
                        <a:srgbClr val="F2F2F2"/>
                      </a:solidFill>
                      <a:prstDash val="solid"/>
                      <a:round/>
                      <a:headEnd len="sm" w="sm" type="none"/>
                      <a:tailEnd len="sm" w="sm" type="none"/>
                    </a:lnL>
                    <a:lnR cap="flat" cmpd="sng" w="9525">
                      <a:solidFill>
                        <a:srgbClr val="F2F2F2"/>
                      </a:solidFill>
                      <a:prstDash val="solid"/>
                      <a:round/>
                      <a:headEnd len="sm" w="sm" type="none"/>
                      <a:tailEnd len="sm" w="sm" type="none"/>
                    </a:lnR>
                    <a:lnT cap="flat" cmpd="sng" w="9525">
                      <a:solidFill>
                        <a:srgbClr val="F2F2F2"/>
                      </a:solidFill>
                      <a:prstDash val="solid"/>
                      <a:round/>
                      <a:headEnd len="sm" w="sm" type="none"/>
                      <a:tailEnd len="sm" w="sm" type="none"/>
                    </a:lnT>
                    <a:lnB cap="flat" cmpd="sng" w="9525">
                      <a:solidFill>
                        <a:srgbClr val="F2F2F2"/>
                      </a:solidFill>
                      <a:prstDash val="solid"/>
                      <a:round/>
                      <a:headEnd len="sm" w="sm" type="none"/>
                      <a:tailEnd len="sm" w="sm" type="none"/>
                    </a:lnB>
                  </a:tcPr>
                </a:tc>
              </a:tr>
            </a:tbl>
          </a:graphicData>
        </a:graphic>
      </p:graphicFrame>
      <p:pic>
        <p:nvPicPr>
          <p:cNvPr id="256" name="Google Shape;256;p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6" name="Shape 2026"/>
        <p:cNvGrpSpPr/>
        <p:nvPr/>
      </p:nvGrpSpPr>
      <p:grpSpPr>
        <a:xfrm>
          <a:off x="0" y="0"/>
          <a:ext cx="0" cy="0"/>
          <a:chOff x="0" y="0"/>
          <a:chExt cx="0" cy="0"/>
        </a:xfrm>
      </p:grpSpPr>
      <p:sp>
        <p:nvSpPr>
          <p:cNvPr id="2027" name="Google Shape;2027;p258"/>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28" name="Google Shape;2028;p258"/>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400"/>
              <a:buFont typeface="Arial"/>
              <a:buNone/>
            </a:pPr>
            <a:r>
              <a:rPr b="1" lang="en-GB">
                <a:solidFill>
                  <a:srgbClr val="2A6099"/>
                </a:solidFill>
              </a:rPr>
              <a:t>fn</a:t>
            </a:r>
            <a:r>
              <a:rPr lang="en-GB">
                <a:solidFill>
                  <a:srgbClr val="000000"/>
                </a:solidFill>
              </a:rPr>
              <a:t> main()  {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a:t>
            </a:r>
            <a:r>
              <a:rPr b="1" lang="en-GB">
                <a:solidFill>
                  <a:srgbClr val="2A6099"/>
                </a:solidFill>
              </a:rPr>
              <a:t>let</a:t>
            </a:r>
            <a:r>
              <a:rPr lang="en-GB">
                <a:solidFill>
                  <a:srgbClr val="000000"/>
                </a:solidFill>
              </a:rPr>
              <a:t> a = vec![</a:t>
            </a:r>
            <a:r>
              <a:rPr lang="en-GB">
                <a:solidFill>
                  <a:srgbClr val="C9211E"/>
                </a:solidFill>
              </a:rPr>
              <a:t>1,2,3,4,5</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a:t>
            </a:r>
            <a:r>
              <a:rPr b="1" lang="en-GB">
                <a:solidFill>
                  <a:srgbClr val="2A6099"/>
                </a:solidFill>
              </a:rPr>
              <a:t>let</a:t>
            </a:r>
            <a:r>
              <a:rPr lang="en-GB">
                <a:solidFill>
                  <a:srgbClr val="000000"/>
                </a:solidFill>
              </a:rPr>
              <a:t> b = vec![</a:t>
            </a:r>
            <a:r>
              <a:rPr lang="en-GB">
                <a:solidFill>
                  <a:srgbClr val="C9211E"/>
                </a:solidFill>
              </a:rPr>
              <a:t>2.3,3.3,4.3,5.3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a:t>
            </a:r>
            <a:r>
              <a:rPr b="1" lang="en-GB">
                <a:solidFill>
                  <a:srgbClr val="2A6099"/>
                </a:solidFill>
              </a:rPr>
              <a:t>let</a:t>
            </a:r>
            <a:r>
              <a:rPr lang="en-GB">
                <a:solidFill>
                  <a:srgbClr val="000000"/>
                </a:solidFill>
              </a:rPr>
              <a:t> result = add(&amp;a);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a:t>
            </a:r>
            <a:r>
              <a:rPr b="1" lang="en-GB">
                <a:solidFill>
                  <a:srgbClr val="2A6099"/>
                </a:solidFill>
              </a:rPr>
              <a:t>let</a:t>
            </a:r>
            <a:r>
              <a:rPr lang="en-GB">
                <a:solidFill>
                  <a:srgbClr val="000000"/>
                </a:solidFill>
              </a:rPr>
              <a:t> result1 = add(&amp;b);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println!(</a:t>
            </a:r>
            <a:r>
              <a:rPr lang="en-GB">
                <a:solidFill>
                  <a:srgbClr val="5983B0"/>
                </a:solidFill>
              </a:rPr>
              <a:t>"The value of result is {}"</a:t>
            </a:r>
            <a:r>
              <a:rPr lang="en-GB">
                <a:solidFill>
                  <a:srgbClr val="000000"/>
                </a:solidFill>
              </a:rPr>
              <a:t>,result);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  println!(</a:t>
            </a:r>
            <a:r>
              <a:rPr lang="en-GB">
                <a:solidFill>
                  <a:srgbClr val="5983B0"/>
                </a:solidFill>
              </a:rPr>
              <a:t>"The value of result1 is {}"</a:t>
            </a:r>
            <a:r>
              <a:rPr lang="en-GB">
                <a:solidFill>
                  <a:srgbClr val="000000"/>
                </a:solidFill>
              </a:rPr>
              <a:t>,result1);  </a:t>
            </a:r>
            <a:endParaRPr>
              <a:solidFill>
                <a:srgbClr val="000000"/>
              </a:solidFill>
            </a:endParaRPr>
          </a:p>
          <a:p>
            <a:pPr indent="0" lvl="0" marL="0" rtl="0" algn="l">
              <a:lnSpc>
                <a:spcPct val="100000"/>
              </a:lnSpc>
              <a:spcBef>
                <a:spcPts val="1600"/>
              </a:spcBef>
              <a:spcAft>
                <a:spcPts val="0"/>
              </a:spcAft>
              <a:buClr>
                <a:srgbClr val="000000"/>
              </a:buClr>
              <a:buSzPts val="2400"/>
              <a:buFont typeface="Arial"/>
              <a:buNone/>
            </a:pPr>
            <a:r>
              <a:rPr lang="en-GB">
                <a:solidFill>
                  <a:srgbClr val="000000"/>
                </a:solidFill>
              </a:rPr>
              <a:t>}</a:t>
            </a:r>
            <a:endParaRPr>
              <a:solidFill>
                <a:srgbClr val="000000"/>
              </a:solidFill>
              <a:latin typeface="Comfortaa"/>
              <a:ea typeface="Comfortaa"/>
              <a:cs typeface="Comfortaa"/>
              <a:sym typeface="Comfortaa"/>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29" name="Google Shape;2029;p25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259"/>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35" name="Google Shape;2035;p259"/>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400"/>
              <a:buFont typeface="Arial"/>
              <a:buNone/>
            </a:pPr>
            <a:r>
              <a:rPr b="1" lang="en-GB">
                <a:solidFill>
                  <a:srgbClr val="2A6099"/>
                </a:solidFill>
              </a:rPr>
              <a:t>fn</a:t>
            </a:r>
            <a:r>
              <a:rPr lang="en-GB">
                <a:solidFill>
                  <a:srgbClr val="000000"/>
                </a:solidFill>
              </a:rPr>
              <a:t> add&lt;T&gt;(list:&amp;[T])-&gt;T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a:t>
            </a:r>
            <a:r>
              <a:rPr b="1" lang="en-GB">
                <a:solidFill>
                  <a:srgbClr val="2A6099"/>
                </a:solidFill>
              </a:rPr>
              <a:t>mut</a:t>
            </a:r>
            <a:r>
              <a:rPr lang="en-GB">
                <a:solidFill>
                  <a:srgbClr val="000000"/>
                </a:solidFill>
              </a:rPr>
              <a:t> c =</a:t>
            </a:r>
            <a:r>
              <a:rPr lang="en-GB">
                <a:solidFill>
                  <a:srgbClr val="C9211E"/>
                </a:solidFill>
              </a:rPr>
              <a:t>0</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for &amp;item </a:t>
            </a:r>
            <a:r>
              <a:rPr b="1" lang="en-GB">
                <a:solidFill>
                  <a:srgbClr val="2A6099"/>
                </a:solidFill>
              </a:rPr>
              <a:t>in</a:t>
            </a:r>
            <a:r>
              <a:rPr lang="en-GB">
                <a:solidFill>
                  <a:srgbClr val="000000"/>
                </a:solidFill>
              </a:rPr>
              <a:t> list.iter()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c= c+item;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c</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36" name="Google Shape;2036;p2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0" name="Shape 2040"/>
        <p:cNvGrpSpPr/>
        <p:nvPr/>
      </p:nvGrpSpPr>
      <p:grpSpPr>
        <a:xfrm>
          <a:off x="0" y="0"/>
          <a:ext cx="0" cy="0"/>
          <a:chOff x="0" y="0"/>
          <a:chExt cx="0" cy="0"/>
        </a:xfrm>
      </p:grpSpPr>
      <p:sp>
        <p:nvSpPr>
          <p:cNvPr id="2041" name="Google Shape;2041;p260"/>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Struct Definitions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42" name="Google Shape;2042;p260"/>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a:solidFill>
                  <a:srgbClr val="000000"/>
                </a:solidFill>
              </a:rPr>
              <a:t>Structs can also use the generic type parameter in one or more fields using &lt;&gt; operator.</a:t>
            </a:r>
            <a:endParaRPr>
              <a:solidFill>
                <a:srgbClr val="000000"/>
              </a:solidFill>
            </a:endParaRPr>
          </a:p>
          <a:p>
            <a:pPr indent="0" lvl="0" marL="0" rtl="0" algn="l">
              <a:lnSpc>
                <a:spcPct val="100000"/>
              </a:lnSpc>
              <a:spcBef>
                <a:spcPts val="1600"/>
              </a:spcBef>
              <a:spcAft>
                <a:spcPts val="0"/>
              </a:spcAft>
              <a:buClr>
                <a:srgbClr val="000000"/>
              </a:buClr>
              <a:buSzPts val="2900"/>
              <a:buFont typeface="Arial"/>
              <a:buNone/>
            </a:pPr>
            <a:r>
              <a:rPr b="1" lang="en-GB">
                <a:solidFill>
                  <a:srgbClr val="000000"/>
                </a:solidFill>
              </a:rPr>
              <a:t>Syntax</a:t>
            </a:r>
            <a:r>
              <a:rPr lang="en-GB">
                <a:solidFill>
                  <a:srgbClr val="000000"/>
                </a:solidFill>
              </a:rPr>
              <a:t>:</a:t>
            </a:r>
            <a:endParaRPr>
              <a:solidFill>
                <a:srgbClr val="000000"/>
              </a:solidFill>
            </a:endParaRPr>
          </a:p>
          <a:p>
            <a:pPr indent="0" lvl="0" marL="0" rtl="0" algn="l">
              <a:lnSpc>
                <a:spcPct val="100000"/>
              </a:lnSpc>
              <a:spcBef>
                <a:spcPts val="1600"/>
              </a:spcBef>
              <a:spcAft>
                <a:spcPts val="0"/>
              </a:spcAft>
              <a:buClr>
                <a:srgbClr val="000000"/>
              </a:buClr>
              <a:buSzPts val="2900"/>
              <a:buFont typeface="Arial"/>
              <a:buNone/>
            </a:pPr>
            <a:r>
              <a:rPr lang="en-GB">
                <a:solidFill>
                  <a:srgbClr val="000000"/>
                </a:solidFill>
              </a:rPr>
              <a:t>            </a:t>
            </a:r>
            <a:r>
              <a:rPr lang="en-GB">
                <a:solidFill>
                  <a:srgbClr val="2A6099"/>
                </a:solidFill>
              </a:rPr>
              <a:t>struct</a:t>
            </a:r>
            <a:r>
              <a:rPr lang="en-GB">
                <a:solidFill>
                  <a:srgbClr val="000000"/>
                </a:solidFill>
              </a:rPr>
              <a:t> structure_name&lt;T&gt;   </a:t>
            </a:r>
            <a:endParaRPr>
              <a:solidFill>
                <a:srgbClr val="000000"/>
              </a:solidFill>
            </a:endParaRPr>
          </a:p>
          <a:p>
            <a:pPr indent="0" lvl="0" marL="0" rtl="0" algn="l">
              <a:lnSpc>
                <a:spcPct val="100000"/>
              </a:lnSpc>
              <a:spcBef>
                <a:spcPts val="1600"/>
              </a:spcBef>
              <a:spcAft>
                <a:spcPts val="0"/>
              </a:spcAft>
              <a:buClr>
                <a:srgbClr val="000000"/>
              </a:buClr>
              <a:buSzPts val="2900"/>
              <a:buFont typeface="Arial"/>
              <a:buNone/>
            </a:pPr>
            <a:r>
              <a:rPr lang="en-GB">
                <a:solidFill>
                  <a:srgbClr val="000000"/>
                </a:solidFill>
              </a:rPr>
              <a:t> </a:t>
            </a:r>
            <a:r>
              <a:rPr lang="en-GB">
                <a:solidFill>
                  <a:srgbClr val="3FAF46"/>
                </a:solidFill>
              </a:rPr>
              <a:t>          </a:t>
            </a:r>
            <a:r>
              <a:rPr b="1" lang="en-GB">
                <a:solidFill>
                  <a:srgbClr val="3FAF46"/>
                </a:solidFill>
              </a:rPr>
              <a:t> // Body of the structure.  </a:t>
            </a:r>
            <a:endParaRPr b="1">
              <a:solidFill>
                <a:srgbClr val="000000"/>
              </a:solidFill>
            </a:endParaRPr>
          </a:p>
          <a:p>
            <a:pPr indent="0" lvl="0" marL="0" rtl="0" algn="l">
              <a:lnSpc>
                <a:spcPct val="100000"/>
              </a:lnSpc>
              <a:spcBef>
                <a:spcPts val="1600"/>
              </a:spcBef>
              <a:spcAft>
                <a:spcPts val="0"/>
              </a:spcAft>
              <a:buClr>
                <a:srgbClr val="000000"/>
              </a:buClr>
              <a:buSzPts val="2900"/>
              <a:buFont typeface="Arial"/>
              <a:buNone/>
            </a:pPr>
            <a:r>
              <a:rPr lang="en-GB">
                <a:solidFill>
                  <a:srgbClr val="000000"/>
                </a:solidFill>
              </a:rPr>
              <a:t>we declare the generic type within the angular brackets just after the structure_name, and then we can use the generic inside the struct definition.</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43" name="Google Shape;2043;p2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7" name="Shape 2047"/>
        <p:cNvGrpSpPr/>
        <p:nvPr/>
      </p:nvGrpSpPr>
      <p:grpSpPr>
        <a:xfrm>
          <a:off x="0" y="0"/>
          <a:ext cx="0" cy="0"/>
          <a:chOff x="0" y="0"/>
          <a:chExt cx="0" cy="0"/>
        </a:xfrm>
      </p:grpSpPr>
      <p:sp>
        <p:nvSpPr>
          <p:cNvPr id="2048" name="Google Shape;2048;p261"/>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49" name="Google Shape;2049;p261"/>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900"/>
              <a:buFont typeface="Arial"/>
              <a:buNone/>
            </a:pPr>
            <a:r>
              <a:rPr b="1" lang="en-GB">
                <a:solidFill>
                  <a:srgbClr val="2A6099"/>
                </a:solidFill>
              </a:rPr>
              <a:t>fn</a:t>
            </a:r>
            <a:r>
              <a:rPr lang="en-GB">
                <a:solidFill>
                  <a:srgbClr val="000000"/>
                </a:solidFill>
              </a:rPr>
              <a:t> main()  {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integer = Value{a:</a:t>
            </a:r>
            <a:r>
              <a:rPr lang="en-GB">
                <a:solidFill>
                  <a:srgbClr val="C9211E"/>
                </a:solidFill>
              </a:rPr>
              <a:t>2</a:t>
            </a:r>
            <a:r>
              <a:rPr lang="en-GB">
                <a:solidFill>
                  <a:srgbClr val="000000"/>
                </a:solidFill>
              </a:rPr>
              <a:t>,b:</a:t>
            </a:r>
            <a:r>
              <a:rPr lang="en-GB">
                <a:solidFill>
                  <a:srgbClr val="C9211E"/>
                </a:solidFill>
              </a:rPr>
              <a:t>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float = Value{a:</a:t>
            </a:r>
            <a:r>
              <a:rPr lang="en-GB">
                <a:solidFill>
                  <a:srgbClr val="C9211E"/>
                </a:solidFill>
              </a:rPr>
              <a:t>7.8</a:t>
            </a:r>
            <a:r>
              <a:rPr lang="en-GB">
                <a:solidFill>
                  <a:srgbClr val="000000"/>
                </a:solidFill>
              </a:rPr>
              <a:t>,b:</a:t>
            </a:r>
            <a:r>
              <a:rPr lang="en-GB">
                <a:solidFill>
                  <a:srgbClr val="C9211E"/>
                </a:solidFill>
              </a:rPr>
              <a:t>12.3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println!(</a:t>
            </a:r>
            <a:r>
              <a:rPr lang="en-GB">
                <a:solidFill>
                  <a:srgbClr val="5983B0"/>
                </a:solidFill>
              </a:rPr>
              <a:t>"Integer values : {},{}"</a:t>
            </a:r>
            <a:r>
              <a:rPr lang="en-GB">
                <a:solidFill>
                  <a:srgbClr val="000000"/>
                </a:solidFill>
              </a:rPr>
              <a:t>,integer.a,integer.b);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println!(</a:t>
            </a:r>
            <a:r>
              <a:rPr lang="en-GB">
                <a:solidFill>
                  <a:srgbClr val="5983B0"/>
                </a:solidFill>
              </a:rPr>
              <a:t>"Float values :{},{}"</a:t>
            </a:r>
            <a:r>
              <a:rPr lang="en-GB">
                <a:solidFill>
                  <a:srgbClr val="000000"/>
                </a:solidFill>
              </a:rPr>
              <a:t>,float.a,float.b);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50" name="Google Shape;2050;p2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4" name="Shape 2054"/>
        <p:cNvGrpSpPr/>
        <p:nvPr/>
      </p:nvGrpSpPr>
      <p:grpSpPr>
        <a:xfrm>
          <a:off x="0" y="0"/>
          <a:ext cx="0" cy="0"/>
          <a:chOff x="0" y="0"/>
          <a:chExt cx="0" cy="0"/>
        </a:xfrm>
      </p:grpSpPr>
      <p:sp>
        <p:nvSpPr>
          <p:cNvPr id="2055" name="Google Shape;2055;p262"/>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56" name="Google Shape;2056;p262"/>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900"/>
              <a:buFont typeface="Arial"/>
              <a:buNone/>
            </a:pPr>
            <a:r>
              <a:rPr b="1" lang="en-GB">
                <a:solidFill>
                  <a:srgbClr val="2A6099"/>
                </a:solidFill>
              </a:rPr>
              <a:t>fn</a:t>
            </a:r>
            <a:r>
              <a:rPr lang="en-GB">
                <a:solidFill>
                  <a:srgbClr val="000000"/>
                </a:solidFill>
              </a:rPr>
              <a:t> main()  {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integer = Value{a:</a:t>
            </a:r>
            <a:r>
              <a:rPr lang="en-GB">
                <a:solidFill>
                  <a:srgbClr val="C9211E"/>
                </a:solidFill>
              </a:rPr>
              <a:t>2</a:t>
            </a:r>
            <a:r>
              <a:rPr lang="en-GB">
                <a:solidFill>
                  <a:srgbClr val="000000"/>
                </a:solidFill>
              </a:rPr>
              <a:t>,b:</a:t>
            </a:r>
            <a:r>
              <a:rPr lang="en-GB">
                <a:solidFill>
                  <a:srgbClr val="C9211E"/>
                </a:solidFill>
              </a:rPr>
              <a:t>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r>
              <a:rPr b="1" lang="en-GB">
                <a:solidFill>
                  <a:srgbClr val="2A6099"/>
                </a:solidFill>
              </a:rPr>
              <a:t>let</a:t>
            </a:r>
            <a:r>
              <a:rPr lang="en-GB">
                <a:solidFill>
                  <a:srgbClr val="000000"/>
                </a:solidFill>
              </a:rPr>
              <a:t> float = Value{a:</a:t>
            </a:r>
            <a:r>
              <a:rPr lang="en-GB">
                <a:solidFill>
                  <a:srgbClr val="C9211E"/>
                </a:solidFill>
              </a:rPr>
              <a:t>7.8</a:t>
            </a:r>
            <a:r>
              <a:rPr lang="en-GB">
                <a:solidFill>
                  <a:srgbClr val="000000"/>
                </a:solidFill>
              </a:rPr>
              <a:t>,b:</a:t>
            </a:r>
            <a:r>
              <a:rPr lang="en-GB">
                <a:solidFill>
                  <a:srgbClr val="C9211E"/>
                </a:solidFill>
              </a:rPr>
              <a:t>12.3</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println!(</a:t>
            </a:r>
            <a:r>
              <a:rPr lang="en-GB">
                <a:solidFill>
                  <a:srgbClr val="5983B0"/>
                </a:solidFill>
              </a:rPr>
              <a:t>"Integer values : {},{}"</a:t>
            </a:r>
            <a:r>
              <a:rPr lang="en-GB">
                <a:solidFill>
                  <a:srgbClr val="000000"/>
                </a:solidFill>
              </a:rPr>
              <a:t>,integer.a,integer.b);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println!(</a:t>
            </a:r>
            <a:r>
              <a:rPr lang="en-GB">
                <a:solidFill>
                  <a:srgbClr val="5983B0"/>
                </a:solidFill>
              </a:rPr>
              <a:t>"Float values :{},{}"</a:t>
            </a:r>
            <a:r>
              <a:rPr lang="en-GB">
                <a:solidFill>
                  <a:srgbClr val="000000"/>
                </a:solidFill>
              </a:rPr>
              <a:t>,float.a,float.b);  </a:t>
            </a:r>
            <a:endParaRPr>
              <a:solidFill>
                <a:srgbClr val="000000"/>
              </a:solidFill>
            </a:endParaRPr>
          </a:p>
          <a:p>
            <a:pPr indent="0" lvl="0" marL="0" rtl="0" algn="l">
              <a:lnSpc>
                <a:spcPct val="100000"/>
              </a:lnSpc>
              <a:spcBef>
                <a:spcPts val="1600"/>
              </a:spcBef>
              <a:spcAft>
                <a:spcPts val="0"/>
              </a:spcAft>
              <a:buNone/>
            </a:pP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57" name="Google Shape;2057;p2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1" name="Shape 2061"/>
        <p:cNvGrpSpPr/>
        <p:nvPr/>
      </p:nvGrpSpPr>
      <p:grpSpPr>
        <a:xfrm>
          <a:off x="0" y="0"/>
          <a:ext cx="0" cy="0"/>
          <a:chOff x="0" y="0"/>
          <a:chExt cx="0" cy="0"/>
        </a:xfrm>
      </p:grpSpPr>
      <p:sp>
        <p:nvSpPr>
          <p:cNvPr id="2062" name="Google Shape;2062;p263"/>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a:solidFill>
                  <a:srgbClr val="000000"/>
                </a:solidFill>
                <a:latin typeface="Open Sans SemiBold"/>
                <a:ea typeface="Open Sans SemiBold"/>
                <a:cs typeface="Open Sans SemiBold"/>
                <a:sym typeface="Open Sans SemiBold"/>
              </a:rPr>
              <a:t>Output:</a:t>
            </a:r>
            <a:endParaRPr b="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63" name="Google Shape;2063;p263"/>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Integer values : 2,3</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Float values : 7.8,12.3</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Corbel"/>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In the above example, Value&lt;T&gt; struct is generic over one type and a and b are of the same type. We create two instances integer and float. Integer contains the values of type i32 and float contains the values of type f64.</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64" name="Google Shape;2064;p2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Google Shape;2069;p264"/>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Let's see another simple 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70" name="Google Shape;2070;p264"/>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900"/>
              <a:buFont typeface="Arial"/>
              <a:buNone/>
            </a:pPr>
            <a:r>
              <a:rPr b="1" lang="en-GB" sz="2900">
                <a:solidFill>
                  <a:srgbClr val="2A6099"/>
                </a:solidFill>
                <a:latin typeface="Arial"/>
                <a:ea typeface="Arial"/>
                <a:cs typeface="Arial"/>
                <a:sym typeface="Arial"/>
              </a:rPr>
              <a:t>struct</a:t>
            </a:r>
            <a:r>
              <a:rPr lang="en-GB" sz="2900">
                <a:solidFill>
                  <a:srgbClr val="000000"/>
                </a:solidFill>
                <a:latin typeface="Arial"/>
                <a:ea typeface="Arial"/>
                <a:cs typeface="Arial"/>
                <a:sym typeface="Arial"/>
              </a:rPr>
              <a:t> Value&lt;T&gt;  {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b:T,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2A6099"/>
              </a:buClr>
              <a:buSzPts val="2900"/>
              <a:buFont typeface="Arial"/>
              <a:buNone/>
            </a:pPr>
            <a:r>
              <a:rPr b="1" lang="en-GB" sz="2900">
                <a:solidFill>
                  <a:srgbClr val="2A6099"/>
                </a:solidFill>
                <a:latin typeface="Arial"/>
                <a:ea typeface="Arial"/>
                <a:cs typeface="Arial"/>
                <a:sym typeface="Arial"/>
              </a:rPr>
              <a:t>fn</a:t>
            </a:r>
            <a:r>
              <a:rPr lang="en-GB" sz="2900">
                <a:solidFill>
                  <a:srgbClr val="000000"/>
                </a:solidFill>
                <a:latin typeface="Arial"/>
                <a:ea typeface="Arial"/>
                <a:cs typeface="Arial"/>
                <a:sym typeface="Arial"/>
              </a:rPr>
              <a:t> main()  {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r>
              <a:rPr b="1" lang="en-GB" sz="2900">
                <a:solidFill>
                  <a:srgbClr val="2A6099"/>
                </a:solidFill>
                <a:latin typeface="Arial"/>
                <a:ea typeface="Arial"/>
                <a:cs typeface="Arial"/>
                <a:sym typeface="Arial"/>
              </a:rPr>
              <a:t>let</a:t>
            </a:r>
            <a:r>
              <a:rPr lang="en-GB" sz="2900">
                <a:solidFill>
                  <a:srgbClr val="000000"/>
                </a:solidFill>
                <a:latin typeface="Arial"/>
                <a:ea typeface="Arial"/>
                <a:cs typeface="Arial"/>
                <a:sym typeface="Arial"/>
              </a:rPr>
              <a:t> c = Value{a:</a:t>
            </a:r>
            <a:r>
              <a:rPr lang="en-GB" sz="2900">
                <a:solidFill>
                  <a:srgbClr val="C9211E"/>
                </a:solidFill>
                <a:latin typeface="Arial"/>
                <a:ea typeface="Arial"/>
                <a:cs typeface="Arial"/>
                <a:sym typeface="Arial"/>
              </a:rPr>
              <a:t>2</a:t>
            </a:r>
            <a:r>
              <a:rPr lang="en-GB" sz="2900">
                <a:solidFill>
                  <a:srgbClr val="000000"/>
                </a:solidFill>
                <a:latin typeface="Arial"/>
                <a:ea typeface="Arial"/>
                <a:cs typeface="Arial"/>
                <a:sym typeface="Arial"/>
              </a:rPr>
              <a:t>,b:</a:t>
            </a:r>
            <a:r>
              <a:rPr lang="en-GB" sz="2900">
                <a:solidFill>
                  <a:srgbClr val="C9211E"/>
                </a:solidFill>
                <a:latin typeface="Arial"/>
                <a:ea typeface="Arial"/>
                <a:cs typeface="Arial"/>
                <a:sym typeface="Arial"/>
              </a:rPr>
              <a:t>3.6</a:t>
            </a: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println!(</a:t>
            </a:r>
            <a:r>
              <a:rPr lang="en-GB" sz="2900">
                <a:solidFill>
                  <a:srgbClr val="5983B0"/>
                </a:solidFill>
                <a:latin typeface="Arial"/>
                <a:ea typeface="Arial"/>
                <a:cs typeface="Arial"/>
                <a:sym typeface="Arial"/>
              </a:rPr>
              <a:t>"c values : {},{}"</a:t>
            </a:r>
            <a:r>
              <a:rPr lang="en-GB" sz="2900">
                <a:solidFill>
                  <a:srgbClr val="000000"/>
                </a:solidFill>
                <a:latin typeface="Arial"/>
                <a:ea typeface="Arial"/>
                <a:cs typeface="Arial"/>
                <a:sym typeface="Arial"/>
              </a:rPr>
              <a:t>,c.a,c.b);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71" name="Google Shape;2071;p2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265"/>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77" name="Google Shape;2077;p265"/>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298450" lvl="0" marL="393700" rtl="0" algn="l">
              <a:lnSpc>
                <a:spcPct val="100000"/>
              </a:lnSpc>
              <a:spcBef>
                <a:spcPts val="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In the above example, Value&lt;T&gt; struct is generic over one type, and a and b are of the same type. We create an instance of 'c'. The 'c' contains the value of different types, i.e., i32 and f64. </a:t>
            </a:r>
            <a:endParaRPr sz="2900">
              <a:solidFill>
                <a:srgbClr val="000000"/>
              </a:solidFill>
              <a:latin typeface="Arial"/>
              <a:ea typeface="Arial"/>
              <a:cs typeface="Arial"/>
              <a:sym typeface="Arial"/>
            </a:endParaRPr>
          </a:p>
          <a:p>
            <a:pPr indent="-298450" lvl="0" marL="393700" rtl="0" algn="l">
              <a:lnSpc>
                <a:spcPct val="100000"/>
              </a:lnSpc>
              <a:spcBef>
                <a:spcPts val="160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Therefore, the Rust compiler throws the "mismatched error".</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78" name="Google Shape;2078;p2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2" name="Shape 2082"/>
        <p:cNvGrpSpPr/>
        <p:nvPr/>
      </p:nvGrpSpPr>
      <p:grpSpPr>
        <a:xfrm>
          <a:off x="0" y="0"/>
          <a:ext cx="0" cy="0"/>
          <a:chOff x="0" y="0"/>
          <a:chExt cx="0" cy="0"/>
        </a:xfrm>
      </p:grpSpPr>
      <p:sp>
        <p:nvSpPr>
          <p:cNvPr id="2083" name="Google Shape;2083;p266"/>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Enum Definitions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84" name="Google Shape;2084;p266"/>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An enum can also use the generic data types. Rust standard library provides the Option&lt;T&gt; enum which holds the generic data type. The Option&lt;T&gt; is an enum where 'T' is a generic data type.</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85" name="Google Shape;2085;p2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9" name="Shape 2089"/>
        <p:cNvGrpSpPr/>
        <p:nvPr/>
      </p:nvGrpSpPr>
      <p:grpSpPr>
        <a:xfrm>
          <a:off x="0" y="0"/>
          <a:ext cx="0" cy="0"/>
          <a:chOff x="0" y="0"/>
          <a:chExt cx="0" cy="0"/>
        </a:xfrm>
      </p:grpSpPr>
      <p:sp>
        <p:nvSpPr>
          <p:cNvPr id="2090" name="Google Shape;2090;p267"/>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Option&lt;T&gt;</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091" name="Google Shape;2091;p267"/>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298450" lvl="0" marL="393700" rtl="0" algn="l">
              <a:lnSpc>
                <a:spcPct val="100000"/>
              </a:lnSpc>
              <a:spcBef>
                <a:spcPts val="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It consists of two variants, i.e., Some(T) and None.</a:t>
            </a:r>
            <a:endParaRPr sz="2900">
              <a:solidFill>
                <a:srgbClr val="000000"/>
              </a:solidFill>
              <a:latin typeface="Arial"/>
              <a:ea typeface="Arial"/>
              <a:cs typeface="Arial"/>
              <a:sym typeface="Arial"/>
            </a:endParaRPr>
          </a:p>
          <a:p>
            <a:pPr indent="-298450" lvl="0" marL="393700" rtl="0" algn="l">
              <a:lnSpc>
                <a:spcPct val="100000"/>
              </a:lnSpc>
              <a:spcBef>
                <a:spcPts val="160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Where Some(T) holds the value of type T and None does not contain any value.</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092" name="Google Shape;2092;p2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3"/>
          <p:cNvSpPr txBox="1"/>
          <p:nvPr>
            <p:ph idx="1" type="body"/>
          </p:nvPr>
        </p:nvSpPr>
        <p:spPr>
          <a:xfrm>
            <a:off x="311700" y="701725"/>
            <a:ext cx="8520600" cy="38655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Clr>
                <a:srgbClr val="000000"/>
              </a:buClr>
              <a:buSzPts val="2400"/>
              <a:buChar char="●"/>
            </a:pPr>
            <a:r>
              <a:rPr lang="en-GB" sz="2400">
                <a:solidFill>
                  <a:srgbClr val="000000"/>
                </a:solidFill>
              </a:rPr>
              <a:t>In Rust each integer can be either signed or unsigned and has an explicit size.</a:t>
            </a:r>
            <a:endParaRPr sz="2400">
              <a:solidFill>
                <a:srgbClr val="000000"/>
              </a:solidFill>
            </a:endParaRPr>
          </a:p>
          <a:p>
            <a:pPr indent="-381000" lvl="0" marL="457200" rtl="0" algn="l">
              <a:lnSpc>
                <a:spcPct val="113000"/>
              </a:lnSpc>
              <a:spcBef>
                <a:spcPts val="800"/>
              </a:spcBef>
              <a:spcAft>
                <a:spcPts val="0"/>
              </a:spcAft>
              <a:buClr>
                <a:srgbClr val="000000"/>
              </a:buClr>
              <a:buSzPts val="2400"/>
              <a:buChar char="●"/>
            </a:pPr>
            <a:r>
              <a:rPr lang="en-GB" sz="2400">
                <a:solidFill>
                  <a:srgbClr val="000000"/>
                </a:solidFill>
              </a:rPr>
              <a:t>T</a:t>
            </a:r>
            <a:r>
              <a:rPr lang="en-GB" sz="2400">
                <a:solidFill>
                  <a:srgbClr val="000000"/>
                </a:solidFill>
              </a:rPr>
              <a:t>he isize and usize types depend on the kind of computer your program is running on: 64 bits if you’re on a 64-bit architecture and 32 bits if you’re on a 32-bit architecture.</a:t>
            </a:r>
            <a:endParaRPr sz="2400">
              <a:solidFill>
                <a:srgbClr val="000000"/>
              </a:solidFill>
            </a:endParaRPr>
          </a:p>
          <a:p>
            <a:pPr indent="-381000" lvl="0" marL="457200" rtl="0" algn="l">
              <a:lnSpc>
                <a:spcPct val="113000"/>
              </a:lnSpc>
              <a:spcBef>
                <a:spcPts val="800"/>
              </a:spcBef>
              <a:spcAft>
                <a:spcPts val="0"/>
              </a:spcAft>
              <a:buClr>
                <a:srgbClr val="000000"/>
              </a:buClr>
              <a:buSzPts val="2400"/>
              <a:buChar char="●"/>
            </a:pPr>
            <a:r>
              <a:rPr lang="en-GB" sz="2400">
                <a:solidFill>
                  <a:srgbClr val="000000"/>
                </a:solidFill>
              </a:rPr>
              <a:t>If we do not declare type of an integer then Rust will by default take i32 for an integer.</a:t>
            </a:r>
            <a:endParaRPr sz="2400">
              <a:solidFill>
                <a:srgbClr val="000000"/>
              </a:solidFill>
            </a:endParaRPr>
          </a:p>
          <a:p>
            <a:pPr indent="0" lvl="0" marL="457200" rtl="0" algn="l">
              <a:spcBef>
                <a:spcPts val="800"/>
              </a:spcBef>
              <a:spcAft>
                <a:spcPts val="1600"/>
              </a:spcAft>
              <a:buNone/>
            </a:pPr>
            <a:r>
              <a:t/>
            </a:r>
            <a:endParaRPr sz="2400"/>
          </a:p>
        </p:txBody>
      </p:sp>
      <p:pic>
        <p:nvPicPr>
          <p:cNvPr id="262" name="Google Shape;262;p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6" name="Shape 2096"/>
        <p:cNvGrpSpPr/>
        <p:nvPr/>
      </p:nvGrpSpPr>
      <p:grpSpPr>
        <a:xfrm>
          <a:off x="0" y="0"/>
          <a:ext cx="0" cy="0"/>
          <a:chOff x="0" y="0"/>
          <a:chExt cx="0" cy="0"/>
        </a:xfrm>
      </p:grpSpPr>
      <p:pic>
        <p:nvPicPr>
          <p:cNvPr id="2097" name="Google Shape;2097;p268"/>
          <p:cNvPicPr preferRelativeResize="0"/>
          <p:nvPr/>
        </p:nvPicPr>
        <p:blipFill rotWithShape="1">
          <a:blip r:embed="rId3">
            <a:alphaModFix/>
          </a:blip>
          <a:srcRect b="0" l="0" r="0" t="0"/>
          <a:stretch/>
        </p:blipFill>
        <p:spPr>
          <a:xfrm>
            <a:off x="2430063" y="1080443"/>
            <a:ext cx="4283875" cy="2982614"/>
          </a:xfrm>
          <a:prstGeom prst="rect">
            <a:avLst/>
          </a:prstGeom>
          <a:noFill/>
          <a:ln>
            <a:noFill/>
          </a:ln>
        </p:spPr>
      </p:pic>
      <p:pic>
        <p:nvPicPr>
          <p:cNvPr id="2098" name="Google Shape;2098;p26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2" name="Shape 2102"/>
        <p:cNvGrpSpPr/>
        <p:nvPr/>
      </p:nvGrpSpPr>
      <p:grpSpPr>
        <a:xfrm>
          <a:off x="0" y="0"/>
          <a:ext cx="0" cy="0"/>
          <a:chOff x="0" y="0"/>
          <a:chExt cx="0" cy="0"/>
        </a:xfrm>
      </p:grpSpPr>
      <p:sp>
        <p:nvSpPr>
          <p:cNvPr id="2103" name="Google Shape;2103;p269"/>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Case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04" name="Google Shape;2104;p269"/>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2A6099"/>
              </a:buClr>
              <a:buSzPts val="2400"/>
              <a:buFont typeface="Arial"/>
              <a:buNone/>
            </a:pPr>
            <a:r>
              <a:rPr b="1" lang="en-GB" sz="2400">
                <a:solidFill>
                  <a:srgbClr val="2A6099"/>
                </a:solidFill>
                <a:latin typeface="Arial"/>
                <a:ea typeface="Arial"/>
                <a:cs typeface="Arial"/>
                <a:sym typeface="Arial"/>
              </a:rPr>
              <a:t>enum</a:t>
            </a:r>
            <a:r>
              <a:rPr lang="en-GB" sz="2400">
                <a:solidFill>
                  <a:srgbClr val="000000"/>
                </a:solidFill>
                <a:latin typeface="Arial"/>
                <a:ea typeface="Arial"/>
                <a:cs typeface="Arial"/>
                <a:sym typeface="Arial"/>
              </a:rPr>
              <a:t> Option&lt;T&gt;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    Some(T),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    None,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a:t>
            </a: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Corbel"/>
              <a:buNone/>
            </a:pPr>
            <a:r>
              <a:rPr lang="en-GB" sz="2900">
                <a:solidFill>
                  <a:srgbClr val="000000"/>
                </a:solidFill>
                <a:latin typeface="Corbel"/>
                <a:ea typeface="Corbel"/>
                <a:cs typeface="Corbel"/>
                <a:sym typeface="Corbel"/>
              </a:rPr>
              <a:t>In the above case, Option is an enum which is generic over one type 'T'. It consists of two variants Some(T) and None.</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05" name="Google Shape;2105;p2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sp>
        <p:nvSpPr>
          <p:cNvPr id="2110" name="Google Shape;2110;p270"/>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a:solidFill>
                  <a:srgbClr val="000000"/>
                </a:solidFill>
                <a:latin typeface="Open Sans SemiBold"/>
                <a:ea typeface="Open Sans SemiBold"/>
                <a:cs typeface="Open Sans SemiBold"/>
                <a:sym typeface="Open Sans SemiBold"/>
              </a:rPr>
              <a:t>Result&lt;T, E&gt;</a:t>
            </a:r>
            <a:endParaRPr b="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11" name="Google Shape;2111;p270"/>
          <p:cNvSpPr txBox="1"/>
          <p:nvPr>
            <p:ph idx="1" type="body"/>
          </p:nvPr>
        </p:nvSpPr>
        <p:spPr>
          <a:xfrm>
            <a:off x="369900" y="1073650"/>
            <a:ext cx="8520600" cy="371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We can create the generic of multiple types. This can be achieved through Result&lt;T, E&gt;.</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r>
              <a:rPr b="1" lang="en-GB" sz="2900">
                <a:solidFill>
                  <a:srgbClr val="2A6099"/>
                </a:solidFill>
                <a:latin typeface="Arial"/>
                <a:ea typeface="Arial"/>
                <a:cs typeface="Arial"/>
                <a:sym typeface="Arial"/>
              </a:rPr>
              <a:t>enum</a:t>
            </a:r>
            <a:r>
              <a:rPr lang="en-GB" sz="2900">
                <a:solidFill>
                  <a:srgbClr val="000000"/>
                </a:solidFill>
                <a:latin typeface="Arial"/>
                <a:ea typeface="Arial"/>
                <a:cs typeface="Arial"/>
                <a:sym typeface="Arial"/>
              </a:rPr>
              <a:t> Result&lt;T,E&gt;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OK(T),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Err(E),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12" name="Google Shape;2112;p2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6" name="Shape 2116"/>
        <p:cNvGrpSpPr/>
        <p:nvPr/>
      </p:nvGrpSpPr>
      <p:grpSpPr>
        <a:xfrm>
          <a:off x="0" y="0"/>
          <a:ext cx="0" cy="0"/>
          <a:chOff x="0" y="0"/>
          <a:chExt cx="0" cy="0"/>
        </a:xfrm>
      </p:grpSpPr>
      <p:sp>
        <p:nvSpPr>
          <p:cNvPr id="2117" name="Google Shape;2117;p271"/>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18" name="Google Shape;2118;p271"/>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298450" lvl="0" marL="393700" rtl="0" algn="l">
              <a:lnSpc>
                <a:spcPct val="100000"/>
              </a:lnSpc>
              <a:spcBef>
                <a:spcPts val="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In the above case, Result&lt;T, E&gt; is an enum which is generic over two types, and it consists of two variants, i.e., OK(T) and Err(E).</a:t>
            </a:r>
            <a:endParaRPr sz="2900">
              <a:solidFill>
                <a:srgbClr val="000000"/>
              </a:solidFill>
              <a:latin typeface="Arial"/>
              <a:ea typeface="Arial"/>
              <a:cs typeface="Arial"/>
              <a:sym typeface="Arial"/>
            </a:endParaRPr>
          </a:p>
          <a:p>
            <a:pPr indent="-215900" lvl="0" marL="393700" rtl="0" algn="l">
              <a:lnSpc>
                <a:spcPct val="100000"/>
              </a:lnSpc>
              <a:spcBef>
                <a:spcPts val="1600"/>
              </a:spcBef>
              <a:spcAft>
                <a:spcPts val="0"/>
              </a:spcAft>
              <a:buClr>
                <a:srgbClr val="000000"/>
              </a:buClr>
              <a:buSzPts val="1300"/>
              <a:buFont typeface="Noto Sans Symbols"/>
              <a:buNone/>
            </a:pPr>
            <a:r>
              <a:t/>
            </a:r>
            <a:endParaRPr sz="2900">
              <a:solidFill>
                <a:srgbClr val="000000"/>
              </a:solidFill>
              <a:latin typeface="Arial"/>
              <a:ea typeface="Arial"/>
              <a:cs typeface="Arial"/>
              <a:sym typeface="Arial"/>
            </a:endParaRPr>
          </a:p>
          <a:p>
            <a:pPr indent="-298450" lvl="0" marL="393700" rtl="0" algn="l">
              <a:lnSpc>
                <a:spcPct val="100000"/>
              </a:lnSpc>
              <a:spcBef>
                <a:spcPts val="1600"/>
              </a:spcBef>
              <a:spcAft>
                <a:spcPts val="0"/>
              </a:spcAft>
              <a:buClr>
                <a:srgbClr val="000000"/>
              </a:buClr>
              <a:buSzPts val="1300"/>
              <a:buFont typeface="Noto Sans Symbols"/>
              <a:buChar char="●"/>
            </a:pPr>
            <a:r>
              <a:rPr lang="en-GB" sz="2900">
                <a:solidFill>
                  <a:srgbClr val="000000"/>
                </a:solidFill>
                <a:latin typeface="Arial"/>
                <a:ea typeface="Arial"/>
                <a:cs typeface="Arial"/>
                <a:sym typeface="Arial"/>
              </a:rPr>
              <a:t>OK(T) holds the value of type 'T' while Err(E) holds the value of type 'E'.</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19" name="Google Shape;2119;p2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3" name="Shape 2123"/>
        <p:cNvGrpSpPr/>
        <p:nvPr/>
      </p:nvGrpSpPr>
      <p:grpSpPr>
        <a:xfrm>
          <a:off x="0" y="0"/>
          <a:ext cx="0" cy="0"/>
          <a:chOff x="0" y="0"/>
          <a:chExt cx="0" cy="0"/>
        </a:xfrm>
      </p:grpSpPr>
      <p:sp>
        <p:nvSpPr>
          <p:cNvPr id="2124" name="Google Shape;2124;p272"/>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Method Definitions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25" name="Google Shape;2125;p272"/>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We can implement the methods on structs and enums.</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Let's see a simple example:</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2A6099"/>
              </a:buClr>
              <a:buSzPts val="2900"/>
              <a:buFont typeface="Arial"/>
              <a:buNone/>
            </a:pPr>
            <a:r>
              <a:rPr b="1" lang="en-GB" sz="2900">
                <a:solidFill>
                  <a:srgbClr val="2A6099"/>
                </a:solidFill>
                <a:latin typeface="Arial"/>
                <a:ea typeface="Arial"/>
                <a:cs typeface="Arial"/>
                <a:sym typeface="Arial"/>
              </a:rPr>
              <a:t>struct</a:t>
            </a:r>
            <a:r>
              <a:rPr lang="en-GB" sz="2900">
                <a:solidFill>
                  <a:srgbClr val="000000"/>
                </a:solidFill>
                <a:latin typeface="Arial"/>
                <a:ea typeface="Arial"/>
                <a:cs typeface="Arial"/>
                <a:sym typeface="Arial"/>
              </a:rPr>
              <a:t> Program&lt;T&gt; {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 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b: 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26" name="Google Shape;2126;p2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0" name="Shape 2130"/>
        <p:cNvGrpSpPr/>
        <p:nvPr/>
      </p:nvGrpSpPr>
      <p:grpSpPr>
        <a:xfrm>
          <a:off x="0" y="0"/>
          <a:ext cx="0" cy="0"/>
          <a:chOff x="0" y="0"/>
          <a:chExt cx="0" cy="0"/>
        </a:xfrm>
      </p:grpSpPr>
      <p:sp>
        <p:nvSpPr>
          <p:cNvPr id="2131" name="Google Shape;2131;p273"/>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Example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32" name="Google Shape;2132;p273"/>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GB" sz="2400">
                <a:solidFill>
                  <a:srgbClr val="2A6099"/>
                </a:solidFill>
                <a:latin typeface="Arial"/>
                <a:ea typeface="Arial"/>
                <a:cs typeface="Arial"/>
                <a:sym typeface="Arial"/>
              </a:rPr>
              <a:t>impl</a:t>
            </a:r>
            <a:r>
              <a:rPr lang="en-GB" sz="2400">
                <a:solidFill>
                  <a:srgbClr val="000000"/>
                </a:solidFill>
                <a:latin typeface="Arial"/>
                <a:ea typeface="Arial"/>
                <a:cs typeface="Arial"/>
                <a:sym typeface="Arial"/>
              </a:rPr>
              <a:t>&lt;T&gt; Program&lt;T&gt;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a:t>
            </a:r>
            <a:r>
              <a:rPr b="1" lang="en-GB" sz="2400">
                <a:solidFill>
                  <a:srgbClr val="2A6099"/>
                </a:solidFill>
                <a:latin typeface="Arial"/>
                <a:ea typeface="Arial"/>
                <a:cs typeface="Arial"/>
                <a:sym typeface="Arial"/>
              </a:rPr>
              <a:t>fn</a:t>
            </a:r>
            <a:r>
              <a:rPr lang="en-GB" sz="2400">
                <a:solidFill>
                  <a:srgbClr val="000000"/>
                </a:solidFill>
                <a:latin typeface="Arial"/>
                <a:ea typeface="Arial"/>
                <a:cs typeface="Arial"/>
                <a:sym typeface="Arial"/>
              </a:rPr>
              <a:t> a(&amp;</a:t>
            </a:r>
            <a:r>
              <a:rPr b="1" lang="en-GB" sz="2400">
                <a:solidFill>
                  <a:srgbClr val="2A6099"/>
                </a:solidFill>
                <a:latin typeface="Arial"/>
                <a:ea typeface="Arial"/>
                <a:cs typeface="Arial"/>
                <a:sym typeface="Arial"/>
              </a:rPr>
              <a:t>self</a:t>
            </a:r>
            <a:r>
              <a:rPr lang="en-GB" sz="2400">
                <a:solidFill>
                  <a:srgbClr val="000000"/>
                </a:solidFill>
                <a:latin typeface="Arial"/>
                <a:ea typeface="Arial"/>
                <a:cs typeface="Arial"/>
                <a:sym typeface="Arial"/>
              </a:rPr>
              <a:t>) -&gt; &amp;T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&amp;</a:t>
            </a:r>
            <a:r>
              <a:rPr b="1" lang="en-GB" sz="2400">
                <a:solidFill>
                  <a:srgbClr val="2A6099"/>
                </a:solidFill>
                <a:latin typeface="Arial"/>
                <a:ea typeface="Arial"/>
                <a:cs typeface="Arial"/>
                <a:sym typeface="Arial"/>
              </a:rPr>
              <a:t>self</a:t>
            </a:r>
            <a:r>
              <a:rPr lang="en-GB" sz="2400">
                <a:solidFill>
                  <a:srgbClr val="000000"/>
                </a:solidFill>
                <a:latin typeface="Arial"/>
                <a:ea typeface="Arial"/>
                <a:cs typeface="Arial"/>
                <a:sym typeface="Arial"/>
              </a:rPr>
              <a:t>.a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b="1" lang="en-GB" sz="2400">
                <a:solidFill>
                  <a:srgbClr val="2A6099"/>
                </a:solidFill>
                <a:latin typeface="Arial"/>
                <a:ea typeface="Arial"/>
                <a:cs typeface="Arial"/>
                <a:sym typeface="Arial"/>
              </a:rPr>
              <a:t>fn</a:t>
            </a:r>
            <a:r>
              <a:rPr lang="en-GB" sz="2400">
                <a:solidFill>
                  <a:srgbClr val="000000"/>
                </a:solidFill>
                <a:latin typeface="Arial"/>
                <a:ea typeface="Arial"/>
                <a:cs typeface="Arial"/>
                <a:sym typeface="Arial"/>
              </a:rPr>
              <a:t> main()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b="1" lang="en-GB" sz="2400">
                <a:solidFill>
                  <a:srgbClr val="2A6099"/>
                </a:solidFill>
                <a:latin typeface="Arial"/>
                <a:ea typeface="Arial"/>
                <a:cs typeface="Arial"/>
                <a:sym typeface="Arial"/>
              </a:rPr>
              <a:t>let</a:t>
            </a:r>
            <a:r>
              <a:rPr lang="en-GB" sz="2400">
                <a:solidFill>
                  <a:srgbClr val="000000"/>
                </a:solidFill>
                <a:latin typeface="Arial"/>
                <a:ea typeface="Arial"/>
                <a:cs typeface="Arial"/>
                <a:sym typeface="Arial"/>
              </a:rPr>
              <a:t> p = Program{ a: </a:t>
            </a:r>
            <a:r>
              <a:rPr lang="en-GB" sz="2400">
                <a:solidFill>
                  <a:srgbClr val="C9211E"/>
                </a:solidFill>
                <a:latin typeface="Arial"/>
                <a:ea typeface="Arial"/>
                <a:cs typeface="Arial"/>
                <a:sym typeface="Arial"/>
              </a:rPr>
              <a:t>5</a:t>
            </a:r>
            <a:r>
              <a:rPr lang="en-GB" sz="2400">
                <a:solidFill>
                  <a:srgbClr val="000000"/>
                </a:solidFill>
                <a:latin typeface="Arial"/>
                <a:ea typeface="Arial"/>
                <a:cs typeface="Arial"/>
                <a:sym typeface="Arial"/>
              </a:rPr>
              <a:t>, b: </a:t>
            </a:r>
            <a:r>
              <a:rPr lang="en-GB" sz="2400">
                <a:solidFill>
                  <a:srgbClr val="C9211E"/>
                </a:solidFill>
                <a:latin typeface="Arial"/>
                <a:ea typeface="Arial"/>
                <a:cs typeface="Arial"/>
                <a:sym typeface="Arial"/>
              </a:rPr>
              <a:t>10</a:t>
            </a:r>
            <a:r>
              <a:rPr lang="en-GB" sz="2400">
                <a:solidFill>
                  <a:srgbClr val="000000"/>
                </a:solidFill>
                <a:latin typeface="Arial"/>
                <a:ea typeface="Arial"/>
                <a:cs typeface="Arial"/>
                <a:sym typeface="Arial"/>
              </a:rPr>
              <a:t> };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Arial"/>
                <a:ea typeface="Arial"/>
                <a:cs typeface="Arial"/>
                <a:sym typeface="Arial"/>
              </a:rPr>
              <a:t>    println!(</a:t>
            </a:r>
            <a:r>
              <a:rPr b="1" lang="en-GB" sz="2400">
                <a:solidFill>
                  <a:srgbClr val="2A6099"/>
                </a:solidFill>
                <a:latin typeface="Arial"/>
                <a:ea typeface="Arial"/>
                <a:cs typeface="Arial"/>
                <a:sym typeface="Arial"/>
              </a:rPr>
              <a:t>"p.a() is {}"</a:t>
            </a:r>
            <a:r>
              <a:rPr lang="en-GB" sz="2400">
                <a:solidFill>
                  <a:srgbClr val="000000"/>
                </a:solidFill>
                <a:latin typeface="Arial"/>
                <a:ea typeface="Arial"/>
                <a:cs typeface="Arial"/>
                <a:sym typeface="Arial"/>
              </a:rPr>
              <a:t>, p.a());  </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400"/>
              <a:buFont typeface="Arial"/>
              <a:buNone/>
            </a:pPr>
            <a:r>
              <a:rPr lang="en-GB" sz="2400">
                <a:solidFill>
                  <a:srgbClr val="000000"/>
                </a:solidFill>
                <a:latin typeface="Arial"/>
                <a:ea typeface="Arial"/>
                <a:cs typeface="Arial"/>
                <a:sym typeface="Arial"/>
              </a:rPr>
              <a:t>}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33" name="Google Shape;2133;p2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7" name="Shape 2137"/>
        <p:cNvGrpSpPr/>
        <p:nvPr/>
      </p:nvGrpSpPr>
      <p:grpSpPr>
        <a:xfrm>
          <a:off x="0" y="0"/>
          <a:ext cx="0" cy="0"/>
          <a:chOff x="0" y="0"/>
          <a:chExt cx="0" cy="0"/>
        </a:xfrm>
      </p:grpSpPr>
      <p:sp>
        <p:nvSpPr>
          <p:cNvPr id="2138" name="Google Shape;2138;p274"/>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a:solidFill>
                  <a:srgbClr val="000000"/>
                </a:solidFill>
                <a:latin typeface="Open Sans SemiBold"/>
                <a:ea typeface="Open Sans SemiBold"/>
                <a:cs typeface="Open Sans SemiBold"/>
                <a:sym typeface="Open Sans SemiBold"/>
              </a:rPr>
              <a:t>Resolving Ambiguities</a:t>
            </a:r>
            <a:endParaRPr b="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39" name="Google Shape;2139;p274"/>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Rust compiler automatically infers the generic parameters. Let's understand this through a simple scenario:</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Let </a:t>
            </a:r>
            <a:r>
              <a:rPr b="1" lang="en-GB" sz="2900">
                <a:solidFill>
                  <a:srgbClr val="2A6099"/>
                </a:solidFill>
                <a:latin typeface="Arial"/>
                <a:ea typeface="Arial"/>
                <a:cs typeface="Arial"/>
                <a:sym typeface="Arial"/>
              </a:rPr>
              <a:t>mut</a:t>
            </a:r>
            <a:r>
              <a:rPr lang="en-GB" sz="2900">
                <a:solidFill>
                  <a:srgbClr val="000000"/>
                </a:solidFill>
                <a:latin typeface="Arial"/>
                <a:ea typeface="Arial"/>
                <a:cs typeface="Arial"/>
                <a:sym typeface="Arial"/>
              </a:rPr>
              <a:t> v = Vec::new();   </a:t>
            </a:r>
            <a:r>
              <a:rPr lang="en-GB" sz="2900">
                <a:solidFill>
                  <a:srgbClr val="3FAF46"/>
                </a:solidFill>
                <a:latin typeface="Arial"/>
                <a:ea typeface="Arial"/>
                <a:cs typeface="Arial"/>
                <a:sym typeface="Arial"/>
              </a:rPr>
              <a:t>// creating a vector. </a:t>
            </a: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v.push(</a:t>
            </a:r>
            <a:r>
              <a:rPr lang="en-GB" sz="2900">
                <a:solidFill>
                  <a:srgbClr val="C9211E"/>
                </a:solidFill>
                <a:latin typeface="Arial"/>
                <a:ea typeface="Arial"/>
                <a:cs typeface="Arial"/>
                <a:sym typeface="Arial"/>
              </a:rPr>
              <a:t>10</a:t>
            </a:r>
            <a:r>
              <a:rPr lang="en-GB" sz="2900">
                <a:solidFill>
                  <a:srgbClr val="000000"/>
                </a:solidFill>
                <a:latin typeface="Arial"/>
                <a:ea typeface="Arial"/>
                <a:cs typeface="Arial"/>
                <a:sym typeface="Arial"/>
              </a:rPr>
              <a:t>);</a:t>
            </a:r>
            <a:r>
              <a:rPr lang="en-GB" sz="2900">
                <a:solidFill>
                  <a:srgbClr val="3FAF46"/>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println!(</a:t>
            </a:r>
            <a:r>
              <a:rPr lang="en-GB" sz="2900">
                <a:solidFill>
                  <a:srgbClr val="5983B0"/>
                </a:solidFill>
                <a:latin typeface="Arial"/>
                <a:ea typeface="Arial"/>
                <a:cs typeface="Arial"/>
                <a:sym typeface="Arial"/>
              </a:rPr>
              <a:t>"{:?}"</a:t>
            </a:r>
            <a:r>
              <a:rPr lang="en-GB" sz="2900">
                <a:solidFill>
                  <a:srgbClr val="000000"/>
                </a:solidFill>
                <a:latin typeface="Arial"/>
                <a:ea typeface="Arial"/>
                <a:cs typeface="Arial"/>
                <a:sym typeface="Arial"/>
              </a:rPr>
              <a:t>, v);</a:t>
            </a:r>
            <a:r>
              <a:rPr lang="en-GB" sz="2900">
                <a:solidFill>
                  <a:srgbClr val="3FAF46"/>
                </a:solidFill>
                <a:latin typeface="Arial"/>
                <a:ea typeface="Arial"/>
                <a:cs typeface="Arial"/>
                <a:sym typeface="Arial"/>
              </a:rPr>
              <a:t> // prints the value of v.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900">
                <a:solidFill>
                  <a:srgbClr val="000000"/>
                </a:solidFill>
                <a:latin typeface="Arial"/>
                <a:ea typeface="Arial"/>
                <a:cs typeface="Arial"/>
                <a:sym typeface="Arial"/>
              </a:rPr>
              <a:t>In the above case, we insert the integer value into the vector. Therefore, the Rust compiler got to know that the vector v has the type i32.</a:t>
            </a:r>
            <a:r>
              <a:rPr lang="en-GB">
                <a:solidFill>
                  <a:srgbClr val="000000"/>
                </a:solidFill>
              </a:rPr>
              <a:t> </a:t>
            </a:r>
            <a:endParaRPr>
              <a:solidFill>
                <a:srgbClr val="000000"/>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40" name="Google Shape;2140;p2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sp>
        <p:nvSpPr>
          <p:cNvPr id="2145" name="Google Shape;2145;p275"/>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46" name="Google Shape;2146;p275"/>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2900"/>
              <a:buFont typeface="Arial"/>
              <a:buNone/>
            </a:pPr>
            <a:r>
              <a:rPr lang="en-GB" sz="2900">
                <a:solidFill>
                  <a:srgbClr val="000000"/>
                </a:solidFill>
                <a:latin typeface="Arial"/>
                <a:ea typeface="Arial"/>
                <a:cs typeface="Arial"/>
                <a:sym typeface="Arial"/>
              </a:rPr>
              <a:t>If we delete the second last line, then it looks like;</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Corbel"/>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Let </a:t>
            </a:r>
            <a:r>
              <a:rPr b="1" lang="en-GB" sz="2900">
                <a:solidFill>
                  <a:srgbClr val="2A6099"/>
                </a:solidFill>
                <a:latin typeface="Arial"/>
                <a:ea typeface="Arial"/>
                <a:cs typeface="Arial"/>
                <a:sym typeface="Arial"/>
              </a:rPr>
              <a:t>mut</a:t>
            </a:r>
            <a:r>
              <a:rPr lang="en-GB" sz="2900">
                <a:solidFill>
                  <a:srgbClr val="000000"/>
                </a:solidFill>
                <a:latin typeface="Arial"/>
                <a:ea typeface="Arial"/>
                <a:cs typeface="Arial"/>
                <a:sym typeface="Arial"/>
              </a:rPr>
              <a:t> v = Vec::new();   </a:t>
            </a:r>
            <a:r>
              <a:rPr lang="en-GB" sz="2900">
                <a:solidFill>
                  <a:srgbClr val="3FAF46"/>
                </a:solidFill>
                <a:latin typeface="Arial"/>
                <a:ea typeface="Arial"/>
                <a:cs typeface="Arial"/>
                <a:sym typeface="Arial"/>
              </a:rPr>
              <a:t>// creating a vector.</a:t>
            </a:r>
            <a:r>
              <a:rPr lang="en-GB" sz="2900">
                <a:solidFill>
                  <a:srgbClr val="000000"/>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println!(</a:t>
            </a:r>
            <a:r>
              <a:rPr lang="en-GB" sz="2900">
                <a:solidFill>
                  <a:srgbClr val="5983B0"/>
                </a:solidFill>
                <a:latin typeface="Arial"/>
                <a:ea typeface="Arial"/>
                <a:cs typeface="Arial"/>
                <a:sym typeface="Arial"/>
              </a:rPr>
              <a:t>"{:?}"</a:t>
            </a:r>
            <a:r>
              <a:rPr lang="en-GB" sz="2900">
                <a:solidFill>
                  <a:srgbClr val="000000"/>
                </a:solidFill>
                <a:latin typeface="Arial"/>
                <a:ea typeface="Arial"/>
                <a:cs typeface="Arial"/>
                <a:sym typeface="Arial"/>
              </a:rPr>
              <a:t>, v); </a:t>
            </a:r>
            <a:r>
              <a:rPr lang="en-GB" sz="2900">
                <a:solidFill>
                  <a:srgbClr val="3FAF46"/>
                </a:solidFill>
                <a:latin typeface="Arial"/>
                <a:ea typeface="Arial"/>
                <a:cs typeface="Arial"/>
                <a:sym typeface="Arial"/>
              </a:rPr>
              <a:t>// prints the value of v.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3FAF46"/>
              </a:buClr>
              <a:buSzPts val="2900"/>
              <a:buFont typeface="Arial"/>
              <a:buNone/>
            </a:pPr>
            <a:r>
              <a:rPr lang="en-GB" sz="2900">
                <a:solidFill>
                  <a:srgbClr val="3FAF46"/>
                </a:solidFill>
                <a:latin typeface="Arial"/>
                <a:ea typeface="Arial"/>
                <a:cs typeface="Arial"/>
                <a:sym typeface="Arial"/>
              </a:rPr>
              <a:t>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The above case will throw an error that "it cannot infer the type for T".</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47" name="Google Shape;2147;p27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sp>
        <p:nvSpPr>
          <p:cNvPr id="2152" name="Google Shape;2152;p276"/>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We can solve the above case in two ways:</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53" name="Google Shape;2153;p276"/>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300"/>
              </a:spcBef>
              <a:spcAft>
                <a:spcPts val="0"/>
              </a:spcAft>
              <a:buClr>
                <a:srgbClr val="000000"/>
              </a:buClr>
              <a:buSzPts val="2900"/>
              <a:buFont typeface="Arial"/>
              <a:buNone/>
            </a:pPr>
            <a:r>
              <a:rPr lang="en-GB" sz="2900">
                <a:solidFill>
                  <a:srgbClr val="000000"/>
                </a:solidFill>
                <a:latin typeface="Arial"/>
                <a:ea typeface="Arial"/>
                <a:cs typeface="Arial"/>
                <a:sym typeface="Arial"/>
              </a:rPr>
              <a:t>1. We can use the following annotation:</a:t>
            </a:r>
            <a:endParaRPr sz="2900">
              <a:solidFill>
                <a:srgbClr val="000000"/>
              </a:solidFill>
              <a:latin typeface="Arial"/>
              <a:ea typeface="Arial"/>
              <a:cs typeface="Arial"/>
              <a:sym typeface="Arial"/>
            </a:endParaRPr>
          </a:p>
          <a:p>
            <a:pPr indent="-215900" lvl="0" marL="393700" rtl="0" algn="l">
              <a:lnSpc>
                <a:spcPct val="100000"/>
              </a:lnSpc>
              <a:spcBef>
                <a:spcPts val="1600"/>
              </a:spcBef>
              <a:spcAft>
                <a:spcPts val="0"/>
              </a:spcAft>
              <a:buClr>
                <a:srgbClr val="000000"/>
              </a:buClr>
              <a:buSzPts val="1300"/>
              <a:buFont typeface="Noto Sans Symbols"/>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2A6099"/>
              </a:buClr>
              <a:buSzPts val="2900"/>
              <a:buFont typeface="Arial"/>
              <a:buNone/>
            </a:pPr>
            <a:r>
              <a:rPr b="1" lang="en-GB" sz="2900">
                <a:solidFill>
                  <a:srgbClr val="2A6099"/>
                </a:solidFill>
                <a:latin typeface="Arial"/>
                <a:ea typeface="Arial"/>
                <a:cs typeface="Arial"/>
                <a:sym typeface="Arial"/>
              </a:rPr>
              <a:t>let</a:t>
            </a:r>
            <a:r>
              <a:rPr lang="en-GB" sz="2900">
                <a:solidFill>
                  <a:srgbClr val="000000"/>
                </a:solidFill>
                <a:latin typeface="Arial"/>
                <a:ea typeface="Arial"/>
                <a:cs typeface="Arial"/>
                <a:sym typeface="Arial"/>
              </a:rPr>
              <a:t> v : Vec&lt;bool&gt; = Vec::new();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println!(</a:t>
            </a:r>
            <a:r>
              <a:rPr lang="en-GB" sz="2900">
                <a:solidFill>
                  <a:srgbClr val="5983B0"/>
                </a:solidFill>
                <a:latin typeface="Arial"/>
                <a:ea typeface="Arial"/>
                <a:cs typeface="Arial"/>
                <a:sym typeface="Arial"/>
              </a:rPr>
              <a:t>"{:?}"</a:t>
            </a:r>
            <a:r>
              <a:rPr lang="en-GB" sz="2900">
                <a:solidFill>
                  <a:srgbClr val="000000"/>
                </a:solidFill>
                <a:latin typeface="Arial"/>
                <a:ea typeface="Arial"/>
                <a:cs typeface="Arial"/>
                <a:sym typeface="Arial"/>
              </a:rPr>
              <a:t>,v) ;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54" name="Google Shape;2154;p2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8" name="Shape 2158"/>
        <p:cNvGrpSpPr/>
        <p:nvPr/>
      </p:nvGrpSpPr>
      <p:grpSpPr>
        <a:xfrm>
          <a:off x="0" y="0"/>
          <a:ext cx="0" cy="0"/>
          <a:chOff x="0" y="0"/>
          <a:chExt cx="0" cy="0"/>
        </a:xfrm>
      </p:grpSpPr>
      <p:sp>
        <p:nvSpPr>
          <p:cNvPr id="2159" name="Google Shape;2159;p277"/>
          <p:cNvSpPr txBox="1"/>
          <p:nvPr>
            <p:ph type="title"/>
          </p:nvPr>
        </p:nvSpPr>
        <p:spPr>
          <a:xfrm>
            <a:off x="311700" y="14675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rgbClr val="000000"/>
                </a:solidFill>
                <a:latin typeface="Open Sans SemiBold"/>
                <a:ea typeface="Open Sans SemiBold"/>
                <a:cs typeface="Open Sans SemiBold"/>
                <a:sym typeface="Open Sans SemiBold"/>
              </a:rPr>
              <a:t>Continue...</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0"/>
              </a:spcAft>
              <a:buNone/>
            </a:pPr>
            <a:r>
              <a:t/>
            </a:r>
            <a:endParaRPr b="0" sz="2400">
              <a:solidFill>
                <a:srgbClr val="000000"/>
              </a:solidFill>
              <a:latin typeface="Open Sans SemiBold"/>
              <a:ea typeface="Open Sans SemiBold"/>
              <a:cs typeface="Open Sans SemiBold"/>
              <a:sym typeface="Open Sans SemiBold"/>
            </a:endParaRPr>
          </a:p>
          <a:p>
            <a:pPr indent="0" lvl="0" marL="0" rtl="0" algn="l">
              <a:lnSpc>
                <a:spcPct val="115000"/>
              </a:lnSpc>
              <a:spcBef>
                <a:spcPts val="1600"/>
              </a:spcBef>
              <a:spcAft>
                <a:spcPts val="1600"/>
              </a:spcAft>
              <a:buNone/>
            </a:pPr>
            <a:r>
              <a:t/>
            </a:r>
            <a:endParaRPr b="0" sz="2400">
              <a:solidFill>
                <a:srgbClr val="000000"/>
              </a:solidFill>
              <a:latin typeface="Open Sans SemiBold"/>
              <a:ea typeface="Open Sans SemiBold"/>
              <a:cs typeface="Open Sans SemiBold"/>
              <a:sym typeface="Open Sans SemiBold"/>
            </a:endParaRPr>
          </a:p>
        </p:txBody>
      </p:sp>
      <p:sp>
        <p:nvSpPr>
          <p:cNvPr id="2160" name="Google Shape;2160;p277"/>
          <p:cNvSpPr txBox="1"/>
          <p:nvPr>
            <p:ph idx="1" type="body"/>
          </p:nvPr>
        </p:nvSpPr>
        <p:spPr>
          <a:xfrm>
            <a:off x="384450" y="757075"/>
            <a:ext cx="8520600" cy="4092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300"/>
              </a:spcBef>
              <a:spcAft>
                <a:spcPts val="0"/>
              </a:spcAft>
              <a:buClr>
                <a:srgbClr val="000000"/>
              </a:buClr>
              <a:buSzPts val="2900"/>
              <a:buFont typeface="Arial"/>
              <a:buNone/>
            </a:pPr>
            <a:r>
              <a:rPr lang="en-GB" sz="2900">
                <a:solidFill>
                  <a:srgbClr val="000000"/>
                </a:solidFill>
                <a:latin typeface="Arial"/>
                <a:ea typeface="Arial"/>
                <a:cs typeface="Arial"/>
                <a:sym typeface="Arial"/>
              </a:rPr>
              <a:t>2. We can bind the generic parameter 'T' by using the 'turbofish' ::&lt;&gt; operator:</a:t>
            </a:r>
            <a:endParaRPr sz="2900">
              <a:solidFill>
                <a:srgbClr val="000000"/>
              </a:solidFill>
              <a:latin typeface="Arial"/>
              <a:ea typeface="Arial"/>
              <a:cs typeface="Arial"/>
              <a:sym typeface="Arial"/>
            </a:endParaRPr>
          </a:p>
          <a:p>
            <a:pPr indent="-215900" lvl="0" marL="393700" rtl="0" algn="l">
              <a:lnSpc>
                <a:spcPct val="100000"/>
              </a:lnSpc>
              <a:spcBef>
                <a:spcPts val="1600"/>
              </a:spcBef>
              <a:spcAft>
                <a:spcPts val="0"/>
              </a:spcAft>
              <a:buClr>
                <a:srgbClr val="000000"/>
              </a:buClr>
              <a:buSzPts val="1300"/>
              <a:buFont typeface="Noto Sans Symbols"/>
              <a:buNone/>
            </a:pPr>
            <a:r>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2A6099"/>
              </a:buClr>
              <a:buSzPts val="2900"/>
              <a:buFont typeface="Arial"/>
              <a:buNone/>
            </a:pPr>
            <a:r>
              <a:rPr b="1" lang="en-GB" sz="2900">
                <a:solidFill>
                  <a:srgbClr val="2A6099"/>
                </a:solidFill>
                <a:latin typeface="Arial"/>
                <a:ea typeface="Arial"/>
                <a:cs typeface="Arial"/>
                <a:sym typeface="Arial"/>
              </a:rPr>
              <a:t>let</a:t>
            </a:r>
            <a:r>
              <a:rPr lang="en-GB" sz="2900">
                <a:solidFill>
                  <a:srgbClr val="000000"/>
                </a:solidFill>
                <a:latin typeface="Arial"/>
                <a:ea typeface="Arial"/>
                <a:cs typeface="Arial"/>
                <a:sym typeface="Arial"/>
              </a:rPr>
              <a:t> v = Vec :: &lt;bool&gt; :: new();  </a:t>
            </a:r>
            <a:endParaRPr sz="2900">
              <a:solidFill>
                <a:srgbClr val="000000"/>
              </a:solidFill>
              <a:latin typeface="Arial"/>
              <a:ea typeface="Arial"/>
              <a:cs typeface="Arial"/>
              <a:sym typeface="Arial"/>
            </a:endParaRPr>
          </a:p>
          <a:p>
            <a:pPr indent="0" lvl="0" marL="0" rtl="0" algn="l">
              <a:lnSpc>
                <a:spcPct val="100000"/>
              </a:lnSpc>
              <a:spcBef>
                <a:spcPts val="1600"/>
              </a:spcBef>
              <a:spcAft>
                <a:spcPts val="0"/>
              </a:spcAft>
              <a:buClr>
                <a:srgbClr val="000000"/>
              </a:buClr>
              <a:buSzPts val="2900"/>
              <a:buFont typeface="Arial"/>
              <a:buNone/>
            </a:pPr>
            <a:r>
              <a:rPr lang="en-GB" sz="2900">
                <a:solidFill>
                  <a:srgbClr val="000000"/>
                </a:solidFill>
                <a:latin typeface="Arial"/>
                <a:ea typeface="Arial"/>
                <a:cs typeface="Arial"/>
                <a:sym typeface="Arial"/>
              </a:rPr>
              <a:t>println!(</a:t>
            </a:r>
            <a:r>
              <a:rPr lang="en-GB" sz="2900">
                <a:solidFill>
                  <a:srgbClr val="5983B0"/>
                </a:solidFill>
                <a:latin typeface="Arial"/>
                <a:ea typeface="Arial"/>
                <a:cs typeface="Arial"/>
                <a:sym typeface="Arial"/>
              </a:rPr>
              <a:t>"{:?}"</a:t>
            </a:r>
            <a:r>
              <a:rPr lang="en-GB" sz="2900">
                <a:solidFill>
                  <a:srgbClr val="000000"/>
                </a:solidFill>
                <a:latin typeface="Arial"/>
                <a:ea typeface="Arial"/>
                <a:cs typeface="Arial"/>
                <a:sym typeface="Arial"/>
              </a:rPr>
              <a:t>,v) ;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0"/>
              </a:spcAft>
              <a:buNone/>
            </a:pPr>
            <a:r>
              <a:t/>
            </a:r>
            <a:endParaRPr b="1">
              <a:solidFill>
                <a:srgbClr val="2A6099"/>
              </a:solidFill>
            </a:endParaRPr>
          </a:p>
          <a:p>
            <a:pPr indent="0" lvl="0" marL="0" rtl="0" algn="l">
              <a:lnSpc>
                <a:spcPct val="100000"/>
              </a:lnSpc>
              <a:spcBef>
                <a:spcPts val="1600"/>
              </a:spcBef>
              <a:spcAft>
                <a:spcPts val="1600"/>
              </a:spcAft>
              <a:buNone/>
            </a:pPr>
            <a:r>
              <a:t/>
            </a:r>
            <a:endParaRPr>
              <a:solidFill>
                <a:srgbClr val="000000"/>
              </a:solidFill>
              <a:latin typeface="Comfortaa"/>
              <a:ea typeface="Comfortaa"/>
              <a:cs typeface="Comfortaa"/>
              <a:sym typeface="Comfortaa"/>
            </a:endParaRPr>
          </a:p>
        </p:txBody>
      </p:sp>
      <p:pic>
        <p:nvPicPr>
          <p:cNvPr id="2161" name="Google Shape;2161;p2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3000"/>
              </a:lnSpc>
              <a:spcBef>
                <a:spcPts val="0"/>
              </a:spcBef>
              <a:spcAft>
                <a:spcPts val="0"/>
              </a:spcAft>
              <a:buClr>
                <a:srgbClr val="000000"/>
              </a:buClr>
              <a:buSzPts val="2400"/>
              <a:buChar char="●"/>
            </a:pPr>
            <a:r>
              <a:rPr lang="en-GB" sz="2400">
                <a:solidFill>
                  <a:srgbClr val="000000"/>
                </a:solidFill>
                <a:highlight>
                  <a:srgbClr val="FFFFFF"/>
                </a:highlight>
              </a:rPr>
              <a:t>Each signed variant can store numbers from -(2</a:t>
            </a:r>
            <a:r>
              <a:rPr b="1" baseline="30000" lang="en-GB" sz="2400">
                <a:solidFill>
                  <a:srgbClr val="000000"/>
                </a:solidFill>
                <a:highlight>
                  <a:srgbClr val="FFFFFF"/>
                </a:highlight>
              </a:rPr>
              <a:t>n - 1</a:t>
            </a:r>
            <a:r>
              <a:rPr lang="en-GB" sz="2400">
                <a:solidFill>
                  <a:srgbClr val="000000"/>
                </a:solidFill>
                <a:highlight>
                  <a:srgbClr val="FFFFFF"/>
                </a:highlight>
              </a:rPr>
              <a:t>) to 2</a:t>
            </a:r>
            <a:r>
              <a:rPr b="1" baseline="30000" lang="en-GB" sz="2400">
                <a:solidFill>
                  <a:srgbClr val="000000"/>
                </a:solidFill>
                <a:highlight>
                  <a:srgbClr val="FFFFFF"/>
                </a:highlight>
              </a:rPr>
              <a:t>n - 1</a:t>
            </a:r>
            <a:r>
              <a:rPr lang="en-GB" sz="2400">
                <a:solidFill>
                  <a:srgbClr val="000000"/>
                </a:solidFill>
                <a:highlight>
                  <a:srgbClr val="FFFFFF"/>
                </a:highlight>
              </a:rPr>
              <a:t> - 1 inclusive</a:t>
            </a:r>
            <a:r>
              <a:rPr lang="en-GB" sz="2400">
                <a:solidFill>
                  <a:srgbClr val="000000"/>
                </a:solidFill>
              </a:rPr>
              <a:t>.</a:t>
            </a:r>
            <a:endParaRPr sz="2400">
              <a:solidFill>
                <a:srgbClr val="000000"/>
              </a:solidFill>
            </a:endParaRPr>
          </a:p>
          <a:p>
            <a:pPr indent="-381000" lvl="0" marL="457200" rtl="0" algn="l">
              <a:lnSpc>
                <a:spcPct val="113000"/>
              </a:lnSpc>
              <a:spcBef>
                <a:spcPts val="800"/>
              </a:spcBef>
              <a:spcAft>
                <a:spcPts val="0"/>
              </a:spcAft>
              <a:buClr>
                <a:srgbClr val="000000"/>
              </a:buClr>
              <a:buSzPts val="2400"/>
              <a:buChar char="●"/>
            </a:pPr>
            <a:r>
              <a:rPr lang="en-GB" sz="2400">
                <a:solidFill>
                  <a:srgbClr val="000000"/>
                </a:solidFill>
                <a:highlight>
                  <a:srgbClr val="FFFFFF"/>
                </a:highlight>
              </a:rPr>
              <a:t>Unsigned variants can store numbers from 0 to 2</a:t>
            </a:r>
            <a:r>
              <a:rPr b="1" baseline="30000" lang="en-GB" sz="2400">
                <a:solidFill>
                  <a:srgbClr val="000000"/>
                </a:solidFill>
                <a:highlight>
                  <a:srgbClr val="FFFFFF"/>
                </a:highlight>
              </a:rPr>
              <a:t>n</a:t>
            </a:r>
            <a:r>
              <a:rPr lang="en-GB" sz="2400">
                <a:solidFill>
                  <a:srgbClr val="000000"/>
                </a:solidFill>
                <a:highlight>
                  <a:srgbClr val="FFFFFF"/>
                </a:highlight>
              </a:rPr>
              <a:t> - 1</a:t>
            </a:r>
            <a:r>
              <a:rPr lang="en-GB" sz="2400">
                <a:solidFill>
                  <a:srgbClr val="000000"/>
                </a:solidFill>
              </a:rPr>
              <a:t>.</a:t>
            </a:r>
            <a:endParaRPr sz="2400">
              <a:solidFill>
                <a:srgbClr val="000000"/>
              </a:solidFill>
            </a:endParaRPr>
          </a:p>
          <a:p>
            <a:pPr indent="0" lvl="0" marL="0" rtl="0" algn="l">
              <a:spcBef>
                <a:spcPts val="800"/>
              </a:spcBef>
              <a:spcAft>
                <a:spcPts val="1600"/>
              </a:spcAft>
              <a:buNone/>
            </a:pPr>
            <a:r>
              <a:t/>
            </a:r>
            <a:endParaRPr/>
          </a:p>
        </p:txBody>
      </p:sp>
      <p:sp>
        <p:nvSpPr>
          <p:cNvPr id="268" name="Google Shape;268;p44"/>
          <p:cNvSpPr txBox="1"/>
          <p:nvPr/>
        </p:nvSpPr>
        <p:spPr>
          <a:xfrm>
            <a:off x="2670700" y="2984375"/>
            <a:ext cx="32508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variable: </a:t>
            </a:r>
            <a:r>
              <a:rPr lang="en-GB" sz="2400">
                <a:solidFill>
                  <a:srgbClr val="B65611"/>
                </a:solidFill>
                <a:latin typeface="Roboto"/>
                <a:ea typeface="Roboto"/>
                <a:cs typeface="Roboto"/>
                <a:sym typeface="Roboto"/>
              </a:rPr>
              <a:t>u32</a:t>
            </a:r>
            <a:r>
              <a:rPr lang="en-GB" sz="2400">
                <a:solidFill>
                  <a:srgbClr val="6E6B5E"/>
                </a:solidFill>
                <a:latin typeface="Roboto"/>
                <a:ea typeface="Roboto"/>
                <a:cs typeface="Roboto"/>
                <a:sym typeface="Roboto"/>
              </a:rPr>
              <a:t> = </a:t>
            </a:r>
            <a:r>
              <a:rPr lang="en-GB" sz="2400">
                <a:solidFill>
                  <a:srgbClr val="B65611"/>
                </a:solidFill>
                <a:latin typeface="Roboto"/>
                <a:ea typeface="Roboto"/>
                <a:cs typeface="Roboto"/>
                <a:sym typeface="Roboto"/>
              </a:rPr>
              <a:t>100</a:t>
            </a:r>
            <a:r>
              <a:rPr lang="en-GB" sz="2400">
                <a:solidFill>
                  <a:srgbClr val="6E6B5E"/>
                </a:solidFill>
                <a:latin typeface="Roboto"/>
                <a:ea typeface="Roboto"/>
                <a:cs typeface="Roboto"/>
                <a:sym typeface="Roboto"/>
              </a:rPr>
              <a:t>;</a:t>
            </a:r>
            <a:endParaRPr sz="2400">
              <a:solidFill>
                <a:schemeClr val="dk2"/>
              </a:solidFill>
              <a:latin typeface="Roboto"/>
              <a:ea typeface="Roboto"/>
              <a:cs typeface="Roboto"/>
              <a:sym typeface="Roboto"/>
            </a:endParaRPr>
          </a:p>
        </p:txBody>
      </p:sp>
      <p:sp>
        <p:nvSpPr>
          <p:cNvPr id="269" name="Google Shape;269;p44"/>
          <p:cNvSpPr/>
          <p:nvPr/>
        </p:nvSpPr>
        <p:spPr>
          <a:xfrm rot="-5400000">
            <a:off x="3994000" y="3920525"/>
            <a:ext cx="604200" cy="140700"/>
          </a:xfrm>
          <a:prstGeom prst="rightArrow">
            <a:avLst>
              <a:gd fmla="val 50000" name="adj1"/>
              <a:gd fmla="val 50000" name="adj2"/>
            </a:avLst>
          </a:prstGeom>
          <a:solidFill>
            <a:srgbClr val="2A399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4"/>
          <p:cNvSpPr txBox="1"/>
          <p:nvPr/>
        </p:nvSpPr>
        <p:spPr>
          <a:xfrm>
            <a:off x="3567475" y="4130400"/>
            <a:ext cx="15177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2A3990"/>
                </a:solidFill>
                <a:latin typeface="Roboto"/>
                <a:ea typeface="Roboto"/>
                <a:cs typeface="Roboto"/>
                <a:sym typeface="Roboto"/>
              </a:rPr>
              <a:t>Data type</a:t>
            </a:r>
            <a:endParaRPr sz="2400">
              <a:solidFill>
                <a:srgbClr val="2A3990"/>
              </a:solidFill>
              <a:latin typeface="Roboto"/>
              <a:ea typeface="Roboto"/>
              <a:cs typeface="Roboto"/>
              <a:sym typeface="Roboto"/>
            </a:endParaRPr>
          </a:p>
        </p:txBody>
      </p:sp>
      <p:pic>
        <p:nvPicPr>
          <p:cNvPr id="271" name="Google Shape;271;p4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5" name="Shape 2165"/>
        <p:cNvGrpSpPr/>
        <p:nvPr/>
      </p:nvGrpSpPr>
      <p:grpSpPr>
        <a:xfrm>
          <a:off x="0" y="0"/>
          <a:ext cx="0" cy="0"/>
          <a:chOff x="0" y="0"/>
          <a:chExt cx="0" cy="0"/>
        </a:xfrm>
      </p:grpSpPr>
      <p:sp>
        <p:nvSpPr>
          <p:cNvPr id="2166" name="Google Shape;2166;p278"/>
          <p:cNvSpPr txBox="1"/>
          <p:nvPr>
            <p:ph type="ctrTitle"/>
          </p:nvPr>
        </p:nvSpPr>
        <p:spPr>
          <a:xfrm>
            <a:off x="1207873" y="1175405"/>
            <a:ext cx="6858000" cy="1790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434343"/>
              </a:buClr>
              <a:buSzPts val="5400"/>
              <a:buNone/>
            </a:pPr>
            <a:r>
              <a:rPr lang="en-GB"/>
              <a:t>Topic 10.2</a:t>
            </a:r>
            <a:endParaRPr/>
          </a:p>
        </p:txBody>
      </p:sp>
      <p:pic>
        <p:nvPicPr>
          <p:cNvPr id="2167" name="Google Shape;2167;p2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1" name="Shape 2171"/>
        <p:cNvGrpSpPr/>
        <p:nvPr/>
      </p:nvGrpSpPr>
      <p:grpSpPr>
        <a:xfrm>
          <a:off x="0" y="0"/>
          <a:ext cx="0" cy="0"/>
          <a:chOff x="0" y="0"/>
          <a:chExt cx="0" cy="0"/>
        </a:xfrm>
      </p:grpSpPr>
      <p:sp>
        <p:nvSpPr>
          <p:cNvPr id="2172" name="Google Shape;2172;p27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3600"/>
              <a:buFont typeface="Arial"/>
              <a:buNone/>
            </a:pPr>
            <a:r>
              <a:rPr b="1" lang="en-GB" sz="3600">
                <a:solidFill>
                  <a:srgbClr val="434343"/>
                </a:solidFill>
                <a:latin typeface="PT Sans Narrow"/>
                <a:ea typeface="PT Sans Narrow"/>
                <a:cs typeface="PT Sans Narrow"/>
                <a:sym typeface="PT Sans Narrow"/>
              </a:rPr>
              <a:t>Traits Defining Shared Behavior</a:t>
            </a:r>
            <a:endParaRPr b="1" sz="3600">
              <a:solidFill>
                <a:srgbClr val="434343"/>
              </a:solidFill>
              <a:latin typeface="PT Sans Narrow"/>
              <a:ea typeface="PT Sans Narrow"/>
              <a:cs typeface="PT Sans Narrow"/>
              <a:sym typeface="PT Sans Narrow"/>
            </a:endParaRPr>
          </a:p>
          <a:p>
            <a:pPr indent="0" lvl="0" marL="0" rtl="0" algn="ctr">
              <a:spcBef>
                <a:spcPts val="1600"/>
              </a:spcBef>
              <a:spcAft>
                <a:spcPts val="1600"/>
              </a:spcAft>
              <a:buNone/>
            </a:pPr>
            <a:r>
              <a:t/>
            </a:r>
            <a:endParaRPr b="1" sz="3600">
              <a:solidFill>
                <a:srgbClr val="434343"/>
              </a:solidFill>
              <a:latin typeface="PT Sans Narrow"/>
              <a:ea typeface="PT Sans Narrow"/>
              <a:cs typeface="PT Sans Narrow"/>
              <a:sym typeface="PT Sans Narrow"/>
            </a:endParaRPr>
          </a:p>
        </p:txBody>
      </p:sp>
      <p:pic>
        <p:nvPicPr>
          <p:cNvPr id="2173" name="Google Shape;2173;p2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7" name="Shape 2177"/>
        <p:cNvGrpSpPr/>
        <p:nvPr/>
      </p:nvGrpSpPr>
      <p:grpSpPr>
        <a:xfrm>
          <a:off x="0" y="0"/>
          <a:ext cx="0" cy="0"/>
          <a:chOff x="0" y="0"/>
          <a:chExt cx="0" cy="0"/>
        </a:xfrm>
      </p:grpSpPr>
      <p:sp>
        <p:nvSpPr>
          <p:cNvPr id="2178" name="Google Shape;2178;p28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a:t>Traits: Defining Shared Behavior</a:t>
            </a:r>
            <a:endParaRPr/>
          </a:p>
        </p:txBody>
      </p:sp>
      <p:sp>
        <p:nvSpPr>
          <p:cNvPr id="2179" name="Google Shape;2179;p280"/>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A trait tells the Rust compiler about functionality a particular </a:t>
            </a:r>
            <a:r>
              <a:rPr b="1" lang="en-GB">
                <a:solidFill>
                  <a:schemeClr val="accent3"/>
                </a:solidFill>
              </a:rPr>
              <a:t>type has and can share with other types</a:t>
            </a:r>
            <a:r>
              <a:rPr lang="en-GB"/>
              <a:t>.</a:t>
            </a:r>
            <a:endParaRPr/>
          </a:p>
          <a:p>
            <a:pPr indent="-342900" lvl="0" marL="457200" rtl="0" algn="l">
              <a:lnSpc>
                <a:spcPct val="115000"/>
              </a:lnSpc>
              <a:spcBef>
                <a:spcPts val="0"/>
              </a:spcBef>
              <a:spcAft>
                <a:spcPts val="0"/>
              </a:spcAft>
              <a:buSzPts val="1800"/>
              <a:buChar char="●"/>
            </a:pPr>
            <a:r>
              <a:rPr lang="en-GB"/>
              <a:t>We can use traits to </a:t>
            </a:r>
            <a:r>
              <a:rPr b="1" lang="en-GB">
                <a:solidFill>
                  <a:schemeClr val="accent3"/>
                </a:solidFill>
              </a:rPr>
              <a:t>define shared behavior</a:t>
            </a:r>
            <a:r>
              <a:rPr lang="en-GB"/>
              <a:t> in an abstract way.</a:t>
            </a:r>
            <a:endParaRPr/>
          </a:p>
          <a:p>
            <a:pPr indent="-342900" lvl="0" marL="457200" rtl="0" algn="l">
              <a:lnSpc>
                <a:spcPct val="115000"/>
              </a:lnSpc>
              <a:spcBef>
                <a:spcPts val="0"/>
              </a:spcBef>
              <a:spcAft>
                <a:spcPts val="0"/>
              </a:spcAft>
              <a:buSzPts val="1800"/>
              <a:buChar char="●"/>
            </a:pPr>
            <a:r>
              <a:rPr lang="en-GB"/>
              <a:t>We can </a:t>
            </a:r>
            <a:r>
              <a:rPr b="1" lang="en-GB">
                <a:solidFill>
                  <a:schemeClr val="accent3"/>
                </a:solidFill>
              </a:rPr>
              <a:t>use trait bounds</a:t>
            </a:r>
            <a:r>
              <a:rPr lang="en-GB"/>
              <a:t> to specify that </a:t>
            </a:r>
            <a:r>
              <a:rPr b="1" lang="en-GB">
                <a:solidFill>
                  <a:schemeClr val="accent3"/>
                </a:solidFill>
              </a:rPr>
              <a:t>a generic</a:t>
            </a:r>
            <a:r>
              <a:rPr b="1" lang="en-GB">
                <a:solidFill>
                  <a:srgbClr val="008000"/>
                </a:solidFill>
              </a:rPr>
              <a:t> </a:t>
            </a:r>
            <a:r>
              <a:rPr lang="en-GB"/>
              <a:t>can be any type that has certain behavior.</a:t>
            </a:r>
            <a:endParaRPr/>
          </a:p>
          <a:p>
            <a:pPr indent="-342900" lvl="0" marL="457200" rtl="0" algn="l">
              <a:lnSpc>
                <a:spcPct val="115000"/>
              </a:lnSpc>
              <a:spcBef>
                <a:spcPts val="0"/>
              </a:spcBef>
              <a:spcAft>
                <a:spcPts val="0"/>
              </a:spcAft>
              <a:buSzPts val="1800"/>
              <a:buChar char="●"/>
            </a:pPr>
            <a:r>
              <a:rPr lang="en-GB"/>
              <a:t>Note: Traits are similar to a feature often called </a:t>
            </a:r>
            <a:r>
              <a:rPr b="1" i="1" lang="en-GB">
                <a:solidFill>
                  <a:schemeClr val="accent3"/>
                </a:solidFill>
              </a:rPr>
              <a:t>interfaces</a:t>
            </a:r>
            <a:r>
              <a:rPr lang="en-GB"/>
              <a:t> in other languages, although with some differences.</a:t>
            </a:r>
            <a:endParaRPr/>
          </a:p>
        </p:txBody>
      </p:sp>
      <p:pic>
        <p:nvPicPr>
          <p:cNvPr id="2180" name="Google Shape;2180;p2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Google Shape;2185;p28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sz="3240"/>
              <a:t>Defining a Trait</a:t>
            </a:r>
            <a:endParaRPr sz="3240"/>
          </a:p>
        </p:txBody>
      </p:sp>
      <p:sp>
        <p:nvSpPr>
          <p:cNvPr id="2186" name="Google Shape;2186;p28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A </a:t>
            </a:r>
            <a:r>
              <a:rPr lang="en-GB"/>
              <a:t>type</a:t>
            </a:r>
            <a:r>
              <a:rPr lang="en-GB"/>
              <a:t> behavior consists of the methods we can call on that type. Different types share the same behavior if we can call the same methods on all of those types.</a:t>
            </a:r>
            <a:endParaRPr/>
          </a:p>
          <a:p>
            <a:pPr indent="-342900" lvl="0" marL="457200" rtl="0" algn="l">
              <a:lnSpc>
                <a:spcPct val="115000"/>
              </a:lnSpc>
              <a:spcBef>
                <a:spcPts val="0"/>
              </a:spcBef>
              <a:spcAft>
                <a:spcPts val="0"/>
              </a:spcAft>
              <a:buSzPts val="1800"/>
              <a:buChar char="●"/>
            </a:pPr>
            <a:r>
              <a:rPr lang="en-GB"/>
              <a:t>Trait definitions are a way to group method signatures together to define a set of behaviors necessary to accomplish some purpose.</a:t>
            </a:r>
            <a:endParaRPr/>
          </a:p>
          <a:p>
            <a:pPr indent="-228600" lvl="0" marL="457200" rtl="0" algn="l">
              <a:lnSpc>
                <a:spcPct val="115000"/>
              </a:lnSpc>
              <a:spcBef>
                <a:spcPts val="0"/>
              </a:spcBef>
              <a:spcAft>
                <a:spcPts val="0"/>
              </a:spcAft>
              <a:buSzPts val="1800"/>
              <a:buNone/>
            </a:pPr>
            <a:r>
              <a:t/>
            </a:r>
            <a:endParaRPr/>
          </a:p>
        </p:txBody>
      </p:sp>
      <p:pic>
        <p:nvPicPr>
          <p:cNvPr id="2187" name="Google Shape;2187;p28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1" name="Shape 2191"/>
        <p:cNvGrpSpPr/>
        <p:nvPr/>
      </p:nvGrpSpPr>
      <p:grpSpPr>
        <a:xfrm>
          <a:off x="0" y="0"/>
          <a:ext cx="0" cy="0"/>
          <a:chOff x="0" y="0"/>
          <a:chExt cx="0" cy="0"/>
        </a:xfrm>
      </p:grpSpPr>
      <p:sp>
        <p:nvSpPr>
          <p:cNvPr id="2192" name="Google Shape;2192;p282"/>
          <p:cNvSpPr txBox="1"/>
          <p:nvPr>
            <p:ph type="title"/>
          </p:nvPr>
        </p:nvSpPr>
        <p:spPr>
          <a:xfrm>
            <a:off x="311700" y="292250"/>
            <a:ext cx="8520600" cy="87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400">
                <a:latin typeface="Open Sans"/>
                <a:ea typeface="Open Sans"/>
                <a:cs typeface="Open Sans"/>
                <a:sym typeface="Open Sans"/>
              </a:rPr>
              <a:t>A Summary trait that consists of the behavior provided by a summarize method</a:t>
            </a:r>
            <a:endParaRPr sz="2400">
              <a:latin typeface="Open Sans"/>
              <a:ea typeface="Open Sans"/>
              <a:cs typeface="Open Sans"/>
              <a:sym typeface="Open Sans"/>
            </a:endParaRPr>
          </a:p>
        </p:txBody>
      </p:sp>
      <p:sp>
        <p:nvSpPr>
          <p:cNvPr id="2193" name="Google Shape;2193;p282"/>
          <p:cNvSpPr txBox="1"/>
          <p:nvPr>
            <p:ph idx="1" type="body"/>
          </p:nvPr>
        </p:nvSpPr>
        <p:spPr>
          <a:xfrm>
            <a:off x="311700" y="1266325"/>
            <a:ext cx="8520600" cy="3765000"/>
          </a:xfrm>
          <a:prstGeom prst="rect">
            <a:avLst/>
          </a:prstGeom>
          <a:noFill/>
          <a:ln>
            <a:noFill/>
          </a:ln>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sz="1800"/>
              <a:t>We want to make a </a:t>
            </a:r>
            <a:r>
              <a:rPr b="1" lang="en-GB" sz="1800">
                <a:solidFill>
                  <a:schemeClr val="accent3"/>
                </a:solidFill>
              </a:rPr>
              <a:t>media aggregator library</a:t>
            </a:r>
            <a:r>
              <a:rPr lang="en-GB" sz="1800"/>
              <a:t> that can display summaries of data that might be stored in a NewsArticle or Tweet instance.</a:t>
            </a:r>
            <a:endParaRPr sz="1800"/>
          </a:p>
          <a:p>
            <a:pPr indent="-228600" lvl="0" marL="457200" rtl="0" algn="l">
              <a:lnSpc>
                <a:spcPct val="95000"/>
              </a:lnSpc>
              <a:spcBef>
                <a:spcPts val="0"/>
              </a:spcBef>
              <a:spcAft>
                <a:spcPts val="0"/>
              </a:spcAft>
              <a:buSzPts val="1800"/>
              <a:buNone/>
            </a:pPr>
            <a:r>
              <a:t/>
            </a:r>
            <a:endParaRPr sz="1800"/>
          </a:p>
          <a:p>
            <a:pPr indent="-342900" lvl="0" marL="457200" rtl="0" algn="l">
              <a:lnSpc>
                <a:spcPct val="95000"/>
              </a:lnSpc>
              <a:spcBef>
                <a:spcPts val="0"/>
              </a:spcBef>
              <a:spcAft>
                <a:spcPts val="0"/>
              </a:spcAft>
              <a:buSzPts val="1800"/>
              <a:buChar char="●"/>
            </a:pPr>
            <a:r>
              <a:rPr lang="en-GB" sz="1800"/>
              <a:t>To do this, we need a summary from each type, and we need to request that </a:t>
            </a:r>
            <a:r>
              <a:rPr b="1" lang="en-GB" sz="1800">
                <a:solidFill>
                  <a:schemeClr val="accent3"/>
                </a:solidFill>
              </a:rPr>
              <a:t>summary by calling a summarize method on an instance</a:t>
            </a:r>
            <a:r>
              <a:rPr lang="en-GB" sz="1800">
                <a:solidFill>
                  <a:schemeClr val="accent3"/>
                </a:solidFill>
              </a:rPr>
              <a:t>. </a:t>
            </a:r>
            <a:r>
              <a:rPr b="1" lang="en-GB" sz="1800">
                <a:solidFill>
                  <a:schemeClr val="accent3"/>
                </a:solidFill>
              </a:rPr>
              <a:t>Listing 10-12</a:t>
            </a:r>
            <a:r>
              <a:rPr lang="en-GB" sz="1800"/>
              <a:t> shows the definition of a Summary trait that expresses this behavior.</a:t>
            </a:r>
            <a:endParaRPr sz="1800"/>
          </a:p>
          <a:p>
            <a:pPr indent="-228600" lvl="0" marL="457200" rtl="0" algn="l">
              <a:lnSpc>
                <a:spcPct val="95000"/>
              </a:lnSpc>
              <a:spcBef>
                <a:spcPts val="0"/>
              </a:spcBef>
              <a:spcAft>
                <a:spcPts val="0"/>
              </a:spcAft>
              <a:buSzPts val="1800"/>
              <a:buNone/>
            </a:pPr>
            <a:r>
              <a:t/>
            </a:r>
            <a:endParaRPr sz="1800"/>
          </a:p>
          <a:p>
            <a:pPr indent="0" lvl="0" marL="457200" rtl="0" algn="l">
              <a:lnSpc>
                <a:spcPct val="95000"/>
              </a:lnSpc>
              <a:spcBef>
                <a:spcPts val="0"/>
              </a:spcBef>
              <a:spcAft>
                <a:spcPts val="0"/>
              </a:spcAft>
              <a:buNone/>
            </a:pPr>
            <a:r>
              <a:t/>
            </a:r>
            <a:endParaRPr sz="1800"/>
          </a:p>
        </p:txBody>
      </p:sp>
      <p:pic>
        <p:nvPicPr>
          <p:cNvPr id="2194" name="Google Shape;2194;p282"/>
          <p:cNvPicPr preferRelativeResize="0"/>
          <p:nvPr/>
        </p:nvPicPr>
        <p:blipFill>
          <a:blip r:embed="rId3">
            <a:alphaModFix/>
          </a:blip>
          <a:stretch>
            <a:fillRect/>
          </a:stretch>
        </p:blipFill>
        <p:spPr>
          <a:xfrm>
            <a:off x="863725" y="3457725"/>
            <a:ext cx="4854425" cy="1223500"/>
          </a:xfrm>
          <a:prstGeom prst="rect">
            <a:avLst/>
          </a:prstGeom>
          <a:noFill/>
          <a:ln>
            <a:noFill/>
          </a:ln>
        </p:spPr>
      </p:pic>
      <p:pic>
        <p:nvPicPr>
          <p:cNvPr id="2195" name="Google Shape;2195;p28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9" name="Shape 2199"/>
        <p:cNvGrpSpPr/>
        <p:nvPr/>
      </p:nvGrpSpPr>
      <p:grpSpPr>
        <a:xfrm>
          <a:off x="0" y="0"/>
          <a:ext cx="0" cy="0"/>
          <a:chOff x="0" y="0"/>
          <a:chExt cx="0" cy="0"/>
        </a:xfrm>
      </p:grpSpPr>
      <p:sp>
        <p:nvSpPr>
          <p:cNvPr id="2200" name="Google Shape;2200;p28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lnSpc>
                <a:spcPct val="95000"/>
              </a:lnSpc>
              <a:spcBef>
                <a:spcPts val="0"/>
              </a:spcBef>
              <a:spcAft>
                <a:spcPts val="0"/>
              </a:spcAft>
              <a:buSzPts val="1800"/>
              <a:buChar char="●"/>
            </a:pPr>
            <a:r>
              <a:rPr lang="en-GB" sz="1800"/>
              <a:t>Here, we declare a trait using the </a:t>
            </a:r>
            <a:r>
              <a:rPr b="1" lang="en-GB" sz="1800">
                <a:solidFill>
                  <a:schemeClr val="accent3"/>
                </a:solidFill>
              </a:rPr>
              <a:t>trait keyword</a:t>
            </a:r>
            <a:r>
              <a:rPr b="1" lang="en-GB" sz="1800">
                <a:solidFill>
                  <a:srgbClr val="008000"/>
                </a:solidFill>
              </a:rPr>
              <a:t> </a:t>
            </a:r>
            <a:r>
              <a:rPr lang="en-GB" sz="1800"/>
              <a:t>and then the </a:t>
            </a:r>
            <a:r>
              <a:rPr b="1" lang="en-GB" sz="1800">
                <a:solidFill>
                  <a:schemeClr val="accent3"/>
                </a:solidFill>
              </a:rPr>
              <a:t>trait’s name</a:t>
            </a:r>
            <a:r>
              <a:rPr lang="en-GB" sz="1800"/>
              <a:t>, which is Summary in this case. Inside the curly brackets, we declare the method signatures that describe the behaviors of the types that implement this trait, which in this case is </a:t>
            </a:r>
            <a:r>
              <a:rPr b="1" lang="en-GB" sz="1800">
                <a:solidFill>
                  <a:schemeClr val="accent3"/>
                </a:solidFill>
              </a:rPr>
              <a:t>fn summarize(&amp;self) -&gt; String</a:t>
            </a:r>
            <a:r>
              <a:rPr lang="en-GB" sz="1800"/>
              <a:t>.</a:t>
            </a:r>
            <a:endParaRPr sz="1800"/>
          </a:p>
          <a:p>
            <a:pPr indent="0" lvl="0" marL="0" rtl="0" algn="l">
              <a:spcBef>
                <a:spcPts val="1600"/>
              </a:spcBef>
              <a:spcAft>
                <a:spcPts val="1600"/>
              </a:spcAft>
              <a:buNone/>
            </a:pPr>
            <a:r>
              <a:t/>
            </a:r>
            <a:endParaRPr/>
          </a:p>
        </p:txBody>
      </p:sp>
      <p:pic>
        <p:nvPicPr>
          <p:cNvPr id="2201" name="Google Shape;2201;p28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5" name="Shape 2205"/>
        <p:cNvGrpSpPr/>
        <p:nvPr/>
      </p:nvGrpSpPr>
      <p:grpSpPr>
        <a:xfrm>
          <a:off x="0" y="0"/>
          <a:ext cx="0" cy="0"/>
          <a:chOff x="0" y="0"/>
          <a:chExt cx="0" cy="0"/>
        </a:xfrm>
      </p:grpSpPr>
      <p:sp>
        <p:nvSpPr>
          <p:cNvPr id="2206" name="Google Shape;2206;p28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Implementing a Trait on a Type</a:t>
            </a:r>
            <a:endParaRPr/>
          </a:p>
        </p:txBody>
      </p:sp>
      <p:sp>
        <p:nvSpPr>
          <p:cNvPr id="2207" name="Google Shape;2207;p284"/>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Now that we’ve </a:t>
            </a:r>
            <a:r>
              <a:rPr b="1" lang="en-GB">
                <a:solidFill>
                  <a:schemeClr val="accent3"/>
                </a:solidFill>
              </a:rPr>
              <a:t>defined the desired behavior using the Summary trait</a:t>
            </a:r>
            <a:r>
              <a:rPr lang="en-GB"/>
              <a:t>, we can implement it on the types in our </a:t>
            </a:r>
            <a:r>
              <a:rPr b="1" lang="en-GB">
                <a:solidFill>
                  <a:schemeClr val="accent3"/>
                </a:solidFill>
              </a:rPr>
              <a:t>media aggregator</a:t>
            </a:r>
            <a:r>
              <a:rPr lang="en-GB"/>
              <a:t>.</a:t>
            </a:r>
            <a:endParaRPr/>
          </a:p>
          <a:p>
            <a:pPr indent="-342900" lvl="0" marL="457200" rtl="0" algn="l">
              <a:lnSpc>
                <a:spcPct val="115000"/>
              </a:lnSpc>
              <a:spcBef>
                <a:spcPts val="0"/>
              </a:spcBef>
              <a:spcAft>
                <a:spcPts val="0"/>
              </a:spcAft>
              <a:buSzPts val="1800"/>
              <a:buChar char="●"/>
            </a:pPr>
            <a:r>
              <a:rPr b="1" lang="en-GB">
                <a:solidFill>
                  <a:schemeClr val="accent3"/>
                </a:solidFill>
              </a:rPr>
              <a:t>Listing 10-13</a:t>
            </a:r>
            <a:r>
              <a:rPr lang="en-GB"/>
              <a:t> shows an implementation of the </a:t>
            </a:r>
            <a:r>
              <a:rPr b="1" lang="en-GB">
                <a:solidFill>
                  <a:schemeClr val="accent3"/>
                </a:solidFill>
              </a:rPr>
              <a:t>Summary trait on the NewsArticle struct</a:t>
            </a:r>
            <a:r>
              <a:rPr lang="en-GB"/>
              <a:t> that uses the headline, the author, and the location to create the return value of summarize .</a:t>
            </a:r>
            <a:endParaRPr/>
          </a:p>
          <a:p>
            <a:pPr indent="-342900" lvl="0" marL="457200" rtl="0" algn="l">
              <a:lnSpc>
                <a:spcPct val="115000"/>
              </a:lnSpc>
              <a:spcBef>
                <a:spcPts val="0"/>
              </a:spcBef>
              <a:spcAft>
                <a:spcPts val="0"/>
              </a:spcAft>
              <a:buSzPts val="1800"/>
              <a:buChar char="●"/>
            </a:pPr>
            <a:r>
              <a:rPr lang="en-GB"/>
              <a:t>For the Tweet struct, we define summarize as the username followed by the entire text of the tweet, assuming that tweet content is already limited to 280 characters.</a:t>
            </a:r>
            <a:endParaRPr/>
          </a:p>
        </p:txBody>
      </p:sp>
      <p:pic>
        <p:nvPicPr>
          <p:cNvPr id="2208" name="Google Shape;2208;p2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2" name="Shape 2212"/>
        <p:cNvGrpSpPr/>
        <p:nvPr/>
      </p:nvGrpSpPr>
      <p:grpSpPr>
        <a:xfrm>
          <a:off x="0" y="0"/>
          <a:ext cx="0" cy="0"/>
          <a:chOff x="0" y="0"/>
          <a:chExt cx="0" cy="0"/>
        </a:xfrm>
      </p:grpSpPr>
      <p:pic>
        <p:nvPicPr>
          <p:cNvPr id="2213" name="Google Shape;2213;p285"/>
          <p:cNvPicPr preferRelativeResize="0"/>
          <p:nvPr/>
        </p:nvPicPr>
        <p:blipFill rotWithShape="1">
          <a:blip r:embed="rId3">
            <a:alphaModFix/>
          </a:blip>
          <a:srcRect b="0" l="0" r="0" t="0"/>
          <a:stretch/>
        </p:blipFill>
        <p:spPr>
          <a:xfrm>
            <a:off x="2416626" y="620486"/>
            <a:ext cx="6574972" cy="4278086"/>
          </a:xfrm>
          <a:prstGeom prst="rect">
            <a:avLst/>
          </a:prstGeom>
          <a:noFill/>
          <a:ln>
            <a:noFill/>
          </a:ln>
        </p:spPr>
      </p:pic>
      <p:sp>
        <p:nvSpPr>
          <p:cNvPr id="2214" name="Google Shape;2214;p285"/>
          <p:cNvSpPr txBox="1"/>
          <p:nvPr/>
        </p:nvSpPr>
        <p:spPr>
          <a:xfrm>
            <a:off x="108857" y="620484"/>
            <a:ext cx="2090100" cy="14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800" u="none" cap="none" strike="noStrike">
                <a:solidFill>
                  <a:schemeClr val="lt2"/>
                </a:solidFill>
                <a:latin typeface="Arial"/>
                <a:ea typeface="Arial"/>
                <a:cs typeface="Arial"/>
                <a:sym typeface="Arial"/>
              </a:rPr>
              <a:t>Listing 10-13: Implementing the </a:t>
            </a:r>
            <a:r>
              <a:rPr b="0" i="0" lang="en-GB" sz="1800" u="none" cap="none" strike="noStrike">
                <a:solidFill>
                  <a:schemeClr val="lt2"/>
                </a:solidFill>
                <a:latin typeface="Arial"/>
                <a:ea typeface="Arial"/>
                <a:cs typeface="Arial"/>
                <a:sym typeface="Arial"/>
              </a:rPr>
              <a:t>Summary </a:t>
            </a:r>
            <a:r>
              <a:rPr b="1" i="0" lang="en-GB" sz="1800" u="none" cap="none" strike="noStrike">
                <a:solidFill>
                  <a:schemeClr val="lt2"/>
                </a:solidFill>
                <a:latin typeface="Arial"/>
                <a:ea typeface="Arial"/>
                <a:cs typeface="Arial"/>
                <a:sym typeface="Arial"/>
              </a:rPr>
              <a:t>trait on the </a:t>
            </a:r>
            <a:r>
              <a:rPr b="0" i="0" lang="en-GB" sz="1800" u="none" cap="none" strike="noStrike">
                <a:solidFill>
                  <a:schemeClr val="lt2"/>
                </a:solidFill>
                <a:latin typeface="Arial"/>
                <a:ea typeface="Arial"/>
                <a:cs typeface="Arial"/>
                <a:sym typeface="Arial"/>
              </a:rPr>
              <a:t>NewsArticle </a:t>
            </a:r>
            <a:r>
              <a:rPr b="1" i="0" lang="en-GB" sz="1800" u="none" cap="none" strike="noStrike">
                <a:solidFill>
                  <a:schemeClr val="lt2"/>
                </a:solidFill>
                <a:latin typeface="Arial"/>
                <a:ea typeface="Arial"/>
                <a:cs typeface="Arial"/>
                <a:sym typeface="Arial"/>
              </a:rPr>
              <a:t>and </a:t>
            </a:r>
            <a:r>
              <a:rPr b="0" i="0" lang="en-GB" sz="1800" u="none" cap="none" strike="noStrike">
                <a:solidFill>
                  <a:schemeClr val="lt2"/>
                </a:solidFill>
                <a:latin typeface="Arial"/>
                <a:ea typeface="Arial"/>
                <a:cs typeface="Arial"/>
                <a:sym typeface="Arial"/>
              </a:rPr>
              <a:t>Tweet </a:t>
            </a:r>
            <a:r>
              <a:rPr b="1" i="0" lang="en-GB" sz="1800" u="none" cap="none" strike="noStrike">
                <a:solidFill>
                  <a:schemeClr val="lt2"/>
                </a:solidFill>
                <a:latin typeface="Arial"/>
                <a:ea typeface="Arial"/>
                <a:cs typeface="Arial"/>
                <a:sym typeface="Arial"/>
              </a:rPr>
              <a:t>types</a:t>
            </a:r>
            <a:endParaRPr b="0" i="0" sz="1800" u="none" cap="none" strike="noStrike">
              <a:solidFill>
                <a:schemeClr val="lt2"/>
              </a:solidFill>
              <a:latin typeface="Arial"/>
              <a:ea typeface="Arial"/>
              <a:cs typeface="Arial"/>
              <a:sym typeface="Arial"/>
            </a:endParaRPr>
          </a:p>
        </p:txBody>
      </p:sp>
      <p:pic>
        <p:nvPicPr>
          <p:cNvPr id="2215" name="Google Shape;2215;p28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9" name="Shape 2219"/>
        <p:cNvGrpSpPr/>
        <p:nvPr/>
      </p:nvGrpSpPr>
      <p:grpSpPr>
        <a:xfrm>
          <a:off x="0" y="0"/>
          <a:ext cx="0" cy="0"/>
          <a:chOff x="0" y="0"/>
          <a:chExt cx="0" cy="0"/>
        </a:xfrm>
      </p:grpSpPr>
      <p:sp>
        <p:nvSpPr>
          <p:cNvPr id="2220" name="Google Shape;2220;p286"/>
          <p:cNvSpPr txBox="1"/>
          <p:nvPr>
            <p:ph type="title"/>
          </p:nvPr>
        </p:nvSpPr>
        <p:spPr>
          <a:xfrm>
            <a:off x="311700" y="212725"/>
            <a:ext cx="8520600" cy="105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3240"/>
              <a:t>Implementing a trait on a type is similar to implementing regular methods.</a:t>
            </a:r>
            <a:endParaRPr/>
          </a:p>
        </p:txBody>
      </p:sp>
      <p:sp>
        <p:nvSpPr>
          <p:cNvPr id="2221" name="Google Shape;2221;p286"/>
          <p:cNvSpPr txBox="1"/>
          <p:nvPr>
            <p:ph idx="1" type="body"/>
          </p:nvPr>
        </p:nvSpPr>
        <p:spPr>
          <a:xfrm>
            <a:off x="311700" y="13245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 difference is that after </a:t>
            </a:r>
            <a:r>
              <a:rPr b="1" lang="en-GB">
                <a:solidFill>
                  <a:schemeClr val="accent3"/>
                </a:solidFill>
              </a:rPr>
              <a:t>impl</a:t>
            </a:r>
            <a:r>
              <a:rPr lang="en-GB"/>
              <a:t>, we put the trait name that we want to implement, then use the </a:t>
            </a:r>
            <a:r>
              <a:rPr b="1" lang="en-GB">
                <a:solidFill>
                  <a:schemeClr val="accent3"/>
                </a:solidFill>
              </a:rPr>
              <a:t>for</a:t>
            </a:r>
            <a:r>
              <a:rPr lang="en-GB"/>
              <a:t> keyword, and then specify the name of the type we want to implement the trait for.</a:t>
            </a:r>
            <a:endParaRPr/>
          </a:p>
          <a:p>
            <a:pPr indent="0" lvl="0" marL="80534" rtl="0" algn="l">
              <a:lnSpc>
                <a:spcPct val="115000"/>
              </a:lnSpc>
              <a:spcBef>
                <a:spcPts val="0"/>
              </a:spcBef>
              <a:spcAft>
                <a:spcPts val="0"/>
              </a:spcAft>
              <a:buSzPts val="1800"/>
              <a:buNone/>
            </a:pPr>
            <a:r>
              <a:t/>
            </a:r>
            <a:endParaRPr/>
          </a:p>
          <a:p>
            <a:pPr indent="-342900" lvl="0" marL="457200" rtl="0" algn="l">
              <a:lnSpc>
                <a:spcPct val="115000"/>
              </a:lnSpc>
              <a:spcBef>
                <a:spcPts val="0"/>
              </a:spcBef>
              <a:spcAft>
                <a:spcPts val="0"/>
              </a:spcAft>
              <a:buSzPts val="1800"/>
              <a:buChar char="●"/>
            </a:pPr>
            <a:r>
              <a:rPr lang="en-GB"/>
              <a:t>Within the </a:t>
            </a:r>
            <a:r>
              <a:rPr b="1" lang="en-GB">
                <a:solidFill>
                  <a:schemeClr val="accent3"/>
                </a:solidFill>
              </a:rPr>
              <a:t>impl block</a:t>
            </a:r>
            <a:r>
              <a:rPr lang="en-GB"/>
              <a:t>, we put the method signatures that the trait definition has defined. Instead of adding a semicolon after each signature, we use curly brackets and fill in the method body with the specific behavior that we want the methods of the trait to have for the particular type.</a:t>
            </a:r>
            <a:endParaRPr/>
          </a:p>
        </p:txBody>
      </p:sp>
      <p:pic>
        <p:nvPicPr>
          <p:cNvPr id="2222" name="Google Shape;2222;p2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6" name="Shape 2226"/>
        <p:cNvGrpSpPr/>
        <p:nvPr/>
      </p:nvGrpSpPr>
      <p:grpSpPr>
        <a:xfrm>
          <a:off x="0" y="0"/>
          <a:ext cx="0" cy="0"/>
          <a:chOff x="0" y="0"/>
          <a:chExt cx="0" cy="0"/>
        </a:xfrm>
      </p:grpSpPr>
      <p:sp>
        <p:nvSpPr>
          <p:cNvPr id="2227" name="Google Shape;2227;p287"/>
          <p:cNvSpPr txBox="1"/>
          <p:nvPr>
            <p:ph idx="1" type="body"/>
          </p:nvPr>
        </p:nvSpPr>
        <p:spPr>
          <a:xfrm>
            <a:off x="311700" y="1123100"/>
            <a:ext cx="8520600" cy="344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3600"/>
              <a:buFont typeface="Arial"/>
              <a:buNone/>
            </a:pPr>
            <a:r>
              <a:rPr b="1" lang="en-GB" sz="1800">
                <a:solidFill>
                  <a:srgbClr val="434343"/>
                </a:solidFill>
                <a:latin typeface="PT Sans Narrow"/>
                <a:ea typeface="PT Sans Narrow"/>
                <a:cs typeface="PT Sans Narrow"/>
                <a:sym typeface="PT Sans Narrow"/>
              </a:rPr>
              <a:t>After implementing the </a:t>
            </a:r>
            <a:r>
              <a:rPr b="1" lang="en-GB" sz="1800">
                <a:solidFill>
                  <a:schemeClr val="accent3"/>
                </a:solidFill>
                <a:latin typeface="PT Sans Narrow"/>
                <a:ea typeface="PT Sans Narrow"/>
                <a:cs typeface="PT Sans Narrow"/>
                <a:sym typeface="PT Sans Narrow"/>
              </a:rPr>
              <a:t>trait</a:t>
            </a:r>
            <a:r>
              <a:rPr b="1" lang="en-GB" sz="1800">
                <a:solidFill>
                  <a:srgbClr val="434343"/>
                </a:solidFill>
                <a:latin typeface="PT Sans Narrow"/>
                <a:ea typeface="PT Sans Narrow"/>
                <a:cs typeface="PT Sans Narrow"/>
                <a:sym typeface="PT Sans Narrow"/>
              </a:rPr>
              <a:t>, we can call the methods on instances of NewsArticle and Tweet in the same way we call regular methods, like this</a:t>
            </a:r>
            <a:endParaRPr b="1" sz="3600">
              <a:solidFill>
                <a:srgbClr val="434343"/>
              </a:solidFill>
              <a:latin typeface="PT Sans Narrow"/>
              <a:ea typeface="PT Sans Narrow"/>
              <a:cs typeface="PT Sans Narrow"/>
              <a:sym typeface="PT Sans Narrow"/>
            </a:endParaRPr>
          </a:p>
          <a:p>
            <a:pPr indent="0" lvl="0" marL="0" rtl="0" algn="l">
              <a:spcBef>
                <a:spcPts val="1600"/>
              </a:spcBef>
              <a:spcAft>
                <a:spcPts val="1600"/>
              </a:spcAft>
              <a:buNone/>
            </a:pPr>
            <a:r>
              <a:t/>
            </a:r>
            <a:endParaRPr b="1" sz="1800">
              <a:solidFill>
                <a:srgbClr val="434343"/>
              </a:solidFill>
              <a:latin typeface="PT Sans Narrow"/>
              <a:ea typeface="PT Sans Narrow"/>
              <a:cs typeface="PT Sans Narrow"/>
              <a:sym typeface="PT Sans Narrow"/>
            </a:endParaRPr>
          </a:p>
        </p:txBody>
      </p:sp>
      <p:pic>
        <p:nvPicPr>
          <p:cNvPr id="2228" name="Google Shape;2228;p287"/>
          <p:cNvPicPr preferRelativeResize="0"/>
          <p:nvPr/>
        </p:nvPicPr>
        <p:blipFill>
          <a:blip r:embed="rId3">
            <a:alphaModFix/>
          </a:blip>
          <a:stretch>
            <a:fillRect/>
          </a:stretch>
        </p:blipFill>
        <p:spPr>
          <a:xfrm>
            <a:off x="311700" y="2014900"/>
            <a:ext cx="8520600" cy="2239150"/>
          </a:xfrm>
          <a:prstGeom prst="rect">
            <a:avLst/>
          </a:prstGeom>
          <a:noFill/>
          <a:ln>
            <a:noFill/>
          </a:ln>
        </p:spPr>
      </p:pic>
      <p:pic>
        <p:nvPicPr>
          <p:cNvPr id="2229" name="Google Shape;2229;p287"/>
          <p:cNvPicPr preferRelativeResize="0"/>
          <p:nvPr/>
        </p:nvPicPr>
        <p:blipFill>
          <a:blip r:embed="rId4">
            <a:alphaModFix/>
          </a:blip>
          <a:stretch>
            <a:fillRect/>
          </a:stretch>
        </p:blipFill>
        <p:spPr>
          <a:xfrm>
            <a:off x="311700" y="4382000"/>
            <a:ext cx="8290330" cy="269675"/>
          </a:xfrm>
          <a:prstGeom prst="rect">
            <a:avLst/>
          </a:prstGeom>
          <a:noFill/>
          <a:ln>
            <a:noFill/>
          </a:ln>
        </p:spPr>
      </p:pic>
      <p:pic>
        <p:nvPicPr>
          <p:cNvPr id="2230" name="Google Shape;2230;p287"/>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2102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highlight>
                  <a:srgbClr val="FFFFFF"/>
                </a:highlight>
              </a:rPr>
              <a:t>You can write integer literals in any of the forms given below</a:t>
            </a:r>
            <a:endParaRPr>
              <a:solidFill>
                <a:srgbClr val="000000"/>
              </a:solidFill>
            </a:endParaRPr>
          </a:p>
        </p:txBody>
      </p:sp>
      <p:sp>
        <p:nvSpPr>
          <p:cNvPr id="277" name="Google Shape;277;p45"/>
          <p:cNvSpPr txBox="1"/>
          <p:nvPr>
            <p:ph idx="1" type="body"/>
          </p:nvPr>
        </p:nvSpPr>
        <p:spPr>
          <a:xfrm>
            <a:off x="311700" y="14179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             </a:t>
            </a:r>
            <a:r>
              <a:rPr lang="en-GB" sz="2400">
                <a:solidFill>
                  <a:srgbClr val="000000"/>
                </a:solidFill>
                <a:highlight>
                  <a:srgbClr val="EFEFEF"/>
                </a:highlight>
              </a:rPr>
              <a:t>Number literals</a:t>
            </a:r>
            <a:r>
              <a:rPr lang="en-GB" sz="2400">
                <a:solidFill>
                  <a:srgbClr val="000000"/>
                </a:solidFill>
              </a:rPr>
              <a:t>        </a:t>
            </a:r>
            <a:r>
              <a:rPr lang="en-GB" sz="2400">
                <a:solidFill>
                  <a:srgbClr val="000000"/>
                </a:solidFill>
                <a:highlight>
                  <a:srgbClr val="EFEFEF"/>
                </a:highlight>
              </a:rPr>
              <a:t>Example</a:t>
            </a:r>
            <a:endParaRPr sz="2400">
              <a:solidFill>
                <a:srgbClr val="000000"/>
              </a:solidFill>
              <a:highlight>
                <a:srgbClr val="EFEFEF"/>
              </a:highlight>
            </a:endParaRPr>
          </a:p>
          <a:p>
            <a:pPr indent="0" lvl="0" marL="0" rtl="0" algn="l">
              <a:lnSpc>
                <a:spcPct val="114000"/>
              </a:lnSpc>
              <a:spcBef>
                <a:spcPts val="1600"/>
              </a:spcBef>
              <a:spcAft>
                <a:spcPts val="0"/>
              </a:spcAft>
              <a:buNone/>
            </a:pPr>
            <a:r>
              <a:rPr lang="en-GB" sz="2400">
                <a:solidFill>
                  <a:srgbClr val="000000"/>
                </a:solidFill>
              </a:rPr>
              <a:t>                   Decimal                 98_222</a:t>
            </a:r>
            <a:endParaRPr sz="2400">
              <a:solidFill>
                <a:srgbClr val="000000"/>
              </a:solidFill>
            </a:endParaRPr>
          </a:p>
          <a:p>
            <a:pPr indent="0" lvl="0" marL="0" rtl="0" algn="l">
              <a:lnSpc>
                <a:spcPct val="114000"/>
              </a:lnSpc>
              <a:spcBef>
                <a:spcPts val="1000"/>
              </a:spcBef>
              <a:spcAft>
                <a:spcPts val="0"/>
              </a:spcAft>
              <a:buNone/>
            </a:pPr>
            <a:r>
              <a:rPr lang="en-GB" sz="2400">
                <a:solidFill>
                  <a:srgbClr val="000000"/>
                </a:solidFill>
              </a:rPr>
              <a:t>                   Hex                         0xff</a:t>
            </a:r>
            <a:endParaRPr sz="2400">
              <a:solidFill>
                <a:srgbClr val="000000"/>
              </a:solidFill>
            </a:endParaRPr>
          </a:p>
          <a:p>
            <a:pPr indent="0" lvl="0" marL="0" rtl="0" algn="l">
              <a:lnSpc>
                <a:spcPct val="114000"/>
              </a:lnSpc>
              <a:spcBef>
                <a:spcPts val="1000"/>
              </a:spcBef>
              <a:spcAft>
                <a:spcPts val="0"/>
              </a:spcAft>
              <a:buNone/>
            </a:pPr>
            <a:r>
              <a:rPr lang="en-GB" sz="2400">
                <a:solidFill>
                  <a:srgbClr val="000000"/>
                </a:solidFill>
              </a:rPr>
              <a:t>                   Octal                       0o77</a:t>
            </a:r>
            <a:endParaRPr sz="2400">
              <a:solidFill>
                <a:srgbClr val="000000"/>
              </a:solidFill>
            </a:endParaRPr>
          </a:p>
          <a:p>
            <a:pPr indent="0" lvl="0" marL="0" rtl="0" algn="l">
              <a:lnSpc>
                <a:spcPct val="114000"/>
              </a:lnSpc>
              <a:spcBef>
                <a:spcPts val="1000"/>
              </a:spcBef>
              <a:spcAft>
                <a:spcPts val="0"/>
              </a:spcAft>
              <a:buNone/>
            </a:pPr>
            <a:r>
              <a:rPr lang="en-GB" sz="2400">
                <a:solidFill>
                  <a:srgbClr val="000000"/>
                </a:solidFill>
              </a:rPr>
              <a:t>                   Binary                     0b1111_0000</a:t>
            </a:r>
            <a:endParaRPr sz="2400">
              <a:solidFill>
                <a:srgbClr val="000000"/>
              </a:solidFill>
            </a:endParaRPr>
          </a:p>
          <a:p>
            <a:pPr indent="0" lvl="0" marL="0" rtl="0" algn="l">
              <a:lnSpc>
                <a:spcPct val="114000"/>
              </a:lnSpc>
              <a:spcBef>
                <a:spcPts val="1000"/>
              </a:spcBef>
              <a:spcAft>
                <a:spcPts val="0"/>
              </a:spcAft>
              <a:buNone/>
            </a:pPr>
            <a:r>
              <a:rPr lang="en-GB" sz="2400">
                <a:solidFill>
                  <a:srgbClr val="000000"/>
                </a:solidFill>
              </a:rPr>
              <a:t>                   Byte (u8 only)        b’A’</a:t>
            </a:r>
            <a:endParaRPr sz="1050">
              <a:solidFill>
                <a:srgbClr val="000000"/>
              </a:solidFill>
              <a:highlight>
                <a:srgbClr val="F1F1F1"/>
              </a:highlight>
              <a:latin typeface="Courier New"/>
              <a:ea typeface="Courier New"/>
              <a:cs typeface="Courier New"/>
              <a:sym typeface="Courier New"/>
            </a:endParaRPr>
          </a:p>
          <a:p>
            <a:pPr indent="0" lvl="0" marL="0" rtl="0" algn="l">
              <a:spcBef>
                <a:spcPts val="1000"/>
              </a:spcBef>
              <a:spcAft>
                <a:spcPts val="1600"/>
              </a:spcAft>
              <a:buClr>
                <a:schemeClr val="dk1"/>
              </a:buClr>
              <a:buSzPts val="1100"/>
              <a:buFont typeface="Arial"/>
              <a:buNone/>
            </a:pPr>
            <a:r>
              <a:t/>
            </a:r>
            <a:endParaRPr sz="2400"/>
          </a:p>
        </p:txBody>
      </p:sp>
      <p:pic>
        <p:nvPicPr>
          <p:cNvPr id="278" name="Google Shape;278;p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4" name="Shape 2234"/>
        <p:cNvGrpSpPr/>
        <p:nvPr/>
      </p:nvGrpSpPr>
      <p:grpSpPr>
        <a:xfrm>
          <a:off x="0" y="0"/>
          <a:ext cx="0" cy="0"/>
          <a:chOff x="0" y="0"/>
          <a:chExt cx="0" cy="0"/>
        </a:xfrm>
      </p:grpSpPr>
      <p:sp>
        <p:nvSpPr>
          <p:cNvPr id="2235" name="Google Shape;2235;p28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1800"/>
              <a:t>Let’s say this </a:t>
            </a:r>
            <a:r>
              <a:rPr i="1" lang="en-GB" sz="1800"/>
              <a:t>lib.rs </a:t>
            </a:r>
            <a:r>
              <a:rPr lang="en-GB" sz="1800"/>
              <a:t>is for a crate we’ve called aggregator and someone else wants to use our crate’s functionality to implement the Summary trait on a struct defined within their library’s scope.</a:t>
            </a:r>
            <a:endParaRPr/>
          </a:p>
        </p:txBody>
      </p:sp>
      <p:sp>
        <p:nvSpPr>
          <p:cNvPr id="2236" name="Google Shape;2236;p288"/>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They would need to bring the trait into their scope first. They would do so by specifying use </a:t>
            </a:r>
            <a:r>
              <a:rPr b="1" lang="en-GB">
                <a:solidFill>
                  <a:schemeClr val="accent3"/>
                </a:solidFill>
              </a:rPr>
              <a:t>aggregator::Summary;</a:t>
            </a:r>
            <a:r>
              <a:rPr lang="en-GB"/>
              <a:t> which then would enable them to implement Summary for their type.</a:t>
            </a:r>
            <a:endParaRPr/>
          </a:p>
          <a:p>
            <a:pPr indent="-342900" lvl="0" marL="457200" rtl="0" algn="l">
              <a:lnSpc>
                <a:spcPct val="115000"/>
              </a:lnSpc>
              <a:spcBef>
                <a:spcPts val="0"/>
              </a:spcBef>
              <a:spcAft>
                <a:spcPts val="0"/>
              </a:spcAft>
              <a:buSzPts val="1800"/>
              <a:buChar char="●"/>
            </a:pPr>
            <a:r>
              <a:rPr lang="en-GB"/>
              <a:t>One restriction to note with trait implementations is that we can implement a trait on a type only if either the trait or the type is local to our crate. For example, we can implement standard library traits like </a:t>
            </a:r>
            <a:r>
              <a:rPr b="1" lang="en-GB">
                <a:solidFill>
                  <a:schemeClr val="accent3"/>
                </a:solidFill>
              </a:rPr>
              <a:t>Display</a:t>
            </a:r>
            <a:r>
              <a:rPr lang="en-GB"/>
              <a:t> on a custom type like </a:t>
            </a:r>
            <a:r>
              <a:rPr b="1" lang="en-GB">
                <a:solidFill>
                  <a:schemeClr val="accent3"/>
                </a:solidFill>
              </a:rPr>
              <a:t>Tweet</a:t>
            </a:r>
            <a:r>
              <a:rPr lang="en-GB"/>
              <a:t> as part of our </a:t>
            </a:r>
            <a:r>
              <a:rPr b="1" lang="en-GB">
                <a:solidFill>
                  <a:schemeClr val="accent3"/>
                </a:solidFill>
              </a:rPr>
              <a:t>aggregator crate</a:t>
            </a:r>
            <a:r>
              <a:rPr b="1" lang="en-GB">
                <a:solidFill>
                  <a:srgbClr val="008000"/>
                </a:solidFill>
              </a:rPr>
              <a:t> </a:t>
            </a:r>
            <a:r>
              <a:rPr lang="en-GB"/>
              <a:t>functionality, because the type </a:t>
            </a:r>
            <a:r>
              <a:rPr b="1" lang="en-GB">
                <a:solidFill>
                  <a:schemeClr val="accent3"/>
                </a:solidFill>
              </a:rPr>
              <a:t>Tweet</a:t>
            </a:r>
            <a:r>
              <a:rPr lang="en-GB"/>
              <a:t> is local to our </a:t>
            </a:r>
            <a:r>
              <a:rPr b="1" lang="en-GB">
                <a:solidFill>
                  <a:schemeClr val="accent3"/>
                </a:solidFill>
              </a:rPr>
              <a:t>aggregator crate.</a:t>
            </a:r>
            <a:endParaRPr>
              <a:solidFill>
                <a:schemeClr val="accent3"/>
              </a:solidFill>
            </a:endParaRPr>
          </a:p>
        </p:txBody>
      </p:sp>
      <p:pic>
        <p:nvPicPr>
          <p:cNvPr id="2237" name="Google Shape;2237;p2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1" name="Shape 2241"/>
        <p:cNvGrpSpPr/>
        <p:nvPr/>
      </p:nvGrpSpPr>
      <p:grpSpPr>
        <a:xfrm>
          <a:off x="0" y="0"/>
          <a:ext cx="0" cy="0"/>
          <a:chOff x="0" y="0"/>
          <a:chExt cx="0" cy="0"/>
        </a:xfrm>
      </p:grpSpPr>
      <p:sp>
        <p:nvSpPr>
          <p:cNvPr id="2242" name="Google Shape;2242;p28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Default Implementations</a:t>
            </a:r>
            <a:endParaRPr/>
          </a:p>
        </p:txBody>
      </p:sp>
      <p:sp>
        <p:nvSpPr>
          <p:cNvPr id="2243" name="Google Shape;2243;p289"/>
          <p:cNvSpPr txBox="1"/>
          <p:nvPr>
            <p:ph idx="1" type="body"/>
          </p:nvPr>
        </p:nvSpPr>
        <p:spPr>
          <a:xfrm>
            <a:off x="311700" y="1217825"/>
            <a:ext cx="8520600" cy="3302700"/>
          </a:xfrm>
          <a:prstGeom prst="rect">
            <a:avLst/>
          </a:prstGeom>
          <a:noFill/>
          <a:ln>
            <a:noFill/>
          </a:ln>
        </p:spPr>
        <p:txBody>
          <a:bodyPr anchorCtr="0" anchor="t" bIns="91425" lIns="91425" spcFirstLastPara="1" rIns="91425" wrap="square" tIns="91425">
            <a:noAutofit/>
          </a:bodyPr>
          <a:lstStyle/>
          <a:p>
            <a:pPr indent="-374650" lvl="0" marL="457200" rtl="0" algn="l">
              <a:lnSpc>
                <a:spcPct val="95000"/>
              </a:lnSpc>
              <a:spcBef>
                <a:spcPts val="0"/>
              </a:spcBef>
              <a:spcAft>
                <a:spcPts val="0"/>
              </a:spcAft>
              <a:buClr>
                <a:srgbClr val="000000"/>
              </a:buClr>
              <a:buSzPts val="2300"/>
              <a:buChar char="●"/>
            </a:pPr>
            <a:r>
              <a:rPr lang="en-GB" sz="1625">
                <a:solidFill>
                  <a:srgbClr val="000000"/>
                </a:solidFill>
              </a:rPr>
              <a:t>Sometimes it’s useful to have default behavior for some or all of the methods in a trait instead of requiring implementations for all methods on every type.</a:t>
            </a:r>
            <a:endParaRPr sz="2500">
              <a:solidFill>
                <a:srgbClr val="000000"/>
              </a:solidFill>
            </a:endParaRPr>
          </a:p>
          <a:p>
            <a:pPr indent="-228600" lvl="0" marL="457200" rtl="0" algn="l">
              <a:lnSpc>
                <a:spcPct val="95000"/>
              </a:lnSpc>
              <a:spcBef>
                <a:spcPts val="0"/>
              </a:spcBef>
              <a:spcAft>
                <a:spcPts val="0"/>
              </a:spcAft>
              <a:buSzPts val="1800"/>
              <a:buNone/>
            </a:pPr>
            <a:r>
              <a:t/>
            </a:r>
            <a:endParaRPr sz="1325"/>
          </a:p>
          <a:p>
            <a:pPr indent="-228600" lvl="0" marL="457200" rtl="0" algn="l">
              <a:lnSpc>
                <a:spcPct val="95000"/>
              </a:lnSpc>
              <a:spcBef>
                <a:spcPts val="0"/>
              </a:spcBef>
              <a:spcAft>
                <a:spcPts val="0"/>
              </a:spcAft>
              <a:buSzPts val="1800"/>
              <a:buNone/>
            </a:pPr>
            <a:r>
              <a:t/>
            </a:r>
            <a:endParaRPr sz="1225"/>
          </a:p>
        </p:txBody>
      </p:sp>
      <p:pic>
        <p:nvPicPr>
          <p:cNvPr id="2244" name="Google Shape;2244;p2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8" name="Shape 2248"/>
        <p:cNvGrpSpPr/>
        <p:nvPr/>
      </p:nvGrpSpPr>
      <p:grpSpPr>
        <a:xfrm>
          <a:off x="0" y="0"/>
          <a:ext cx="0" cy="0"/>
          <a:chOff x="0" y="0"/>
          <a:chExt cx="0" cy="0"/>
        </a:xfrm>
      </p:grpSpPr>
      <p:sp>
        <p:nvSpPr>
          <p:cNvPr id="2249" name="Google Shape;2249;p29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Continue...</a:t>
            </a:r>
            <a:endParaRPr/>
          </a:p>
        </p:txBody>
      </p:sp>
      <p:sp>
        <p:nvSpPr>
          <p:cNvPr id="2250" name="Google Shape;2250;p29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51" name="Google Shape;2251;p290"/>
          <p:cNvPicPr preferRelativeResize="0"/>
          <p:nvPr/>
        </p:nvPicPr>
        <p:blipFill rotWithShape="1">
          <a:blip r:embed="rId3">
            <a:alphaModFix/>
          </a:blip>
          <a:srcRect b="0" l="0" r="0" t="0"/>
          <a:stretch/>
        </p:blipFill>
        <p:spPr>
          <a:xfrm>
            <a:off x="311700" y="1064175"/>
            <a:ext cx="8124301" cy="3589650"/>
          </a:xfrm>
          <a:prstGeom prst="rect">
            <a:avLst/>
          </a:prstGeom>
          <a:noFill/>
          <a:ln>
            <a:noFill/>
          </a:ln>
        </p:spPr>
      </p:pic>
      <p:pic>
        <p:nvPicPr>
          <p:cNvPr id="2252" name="Google Shape;2252;p29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6" name="Shape 2256"/>
        <p:cNvGrpSpPr/>
        <p:nvPr/>
      </p:nvGrpSpPr>
      <p:grpSpPr>
        <a:xfrm>
          <a:off x="0" y="0"/>
          <a:ext cx="0" cy="0"/>
          <a:chOff x="0" y="0"/>
          <a:chExt cx="0" cy="0"/>
        </a:xfrm>
      </p:grpSpPr>
      <p:sp>
        <p:nvSpPr>
          <p:cNvPr id="2257" name="Google Shape;2257;p29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Clr>
                <a:srgbClr val="000000"/>
              </a:buClr>
              <a:buSzPts val="3600"/>
              <a:buFont typeface="Arial"/>
              <a:buNone/>
            </a:pPr>
            <a:r>
              <a:rPr lang="en-GB" sz="3000">
                <a:solidFill>
                  <a:srgbClr val="434343"/>
                </a:solidFill>
                <a:latin typeface="PT Sans Narrow"/>
                <a:ea typeface="PT Sans Narrow"/>
                <a:cs typeface="PT Sans Narrow"/>
                <a:sym typeface="PT Sans Narrow"/>
              </a:rPr>
              <a:t>To use a default implementation to summarize instances of </a:t>
            </a:r>
            <a:r>
              <a:rPr b="1" lang="en-GB" sz="3000">
                <a:solidFill>
                  <a:schemeClr val="accent3"/>
                </a:solidFill>
                <a:latin typeface="PT Sans Narrow"/>
                <a:ea typeface="PT Sans Narrow"/>
                <a:cs typeface="PT Sans Narrow"/>
                <a:sym typeface="PT Sans Narrow"/>
              </a:rPr>
              <a:t>NewsArticle</a:t>
            </a:r>
            <a:r>
              <a:rPr b="1" lang="en-GB" sz="3000">
                <a:solidFill>
                  <a:srgbClr val="008000"/>
                </a:solidFill>
                <a:latin typeface="PT Sans Narrow"/>
                <a:ea typeface="PT Sans Narrow"/>
                <a:cs typeface="PT Sans Narrow"/>
                <a:sym typeface="PT Sans Narrow"/>
              </a:rPr>
              <a:t> </a:t>
            </a:r>
            <a:r>
              <a:rPr lang="en-GB" sz="3000">
                <a:solidFill>
                  <a:srgbClr val="333333"/>
                </a:solidFill>
                <a:highlight>
                  <a:srgbClr val="FFFFFF"/>
                </a:highlight>
                <a:latin typeface="PT Sans Narrow"/>
                <a:ea typeface="PT Sans Narrow"/>
                <a:cs typeface="PT Sans Narrow"/>
                <a:sym typeface="PT Sans Narrow"/>
              </a:rPr>
              <a:t>instead of defining a custom implementation, we specify an empty </a:t>
            </a:r>
            <a:r>
              <a:rPr lang="en-GB" sz="3000">
                <a:solidFill>
                  <a:srgbClr val="000000"/>
                </a:solidFill>
                <a:highlight>
                  <a:srgbClr val="F1F1F1"/>
                </a:highlight>
                <a:latin typeface="PT Sans Narrow"/>
                <a:ea typeface="PT Sans Narrow"/>
                <a:cs typeface="PT Sans Narrow"/>
                <a:sym typeface="PT Sans Narrow"/>
              </a:rPr>
              <a:t>impl</a:t>
            </a:r>
            <a:r>
              <a:rPr lang="en-GB" sz="3000">
                <a:solidFill>
                  <a:srgbClr val="333333"/>
                </a:solidFill>
                <a:highlight>
                  <a:srgbClr val="FFFFFF"/>
                </a:highlight>
                <a:latin typeface="PT Sans Narrow"/>
                <a:ea typeface="PT Sans Narrow"/>
                <a:cs typeface="PT Sans Narrow"/>
                <a:sym typeface="PT Sans Narrow"/>
              </a:rPr>
              <a:t> block with </a:t>
            </a:r>
            <a:r>
              <a:rPr lang="en-GB" sz="3000">
                <a:solidFill>
                  <a:srgbClr val="000000"/>
                </a:solidFill>
                <a:highlight>
                  <a:srgbClr val="F1F1F1"/>
                </a:highlight>
                <a:latin typeface="PT Sans Narrow"/>
                <a:ea typeface="PT Sans Narrow"/>
                <a:cs typeface="PT Sans Narrow"/>
                <a:sym typeface="PT Sans Narrow"/>
              </a:rPr>
              <a:t>impl Summary for NewsArticle {}</a:t>
            </a:r>
            <a:r>
              <a:rPr lang="en-GB" sz="3000">
                <a:solidFill>
                  <a:srgbClr val="333333"/>
                </a:solidFill>
                <a:highlight>
                  <a:srgbClr val="FFFFFF"/>
                </a:highlight>
                <a:latin typeface="PT Sans Narrow"/>
                <a:ea typeface="PT Sans Narrow"/>
                <a:cs typeface="PT Sans Narrow"/>
                <a:sym typeface="PT Sans Narrow"/>
              </a:rPr>
              <a:t>.</a:t>
            </a:r>
            <a:endParaRPr sz="3000">
              <a:latin typeface="PT Sans Narrow"/>
              <a:ea typeface="PT Sans Narrow"/>
              <a:cs typeface="PT Sans Narrow"/>
              <a:sym typeface="PT Sans Narrow"/>
            </a:endParaRPr>
          </a:p>
        </p:txBody>
      </p:sp>
      <p:pic>
        <p:nvPicPr>
          <p:cNvPr id="2258" name="Google Shape;2258;p29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2" name="Shape 2262"/>
        <p:cNvGrpSpPr/>
        <p:nvPr/>
      </p:nvGrpSpPr>
      <p:grpSpPr>
        <a:xfrm>
          <a:off x="0" y="0"/>
          <a:ext cx="0" cy="0"/>
          <a:chOff x="0" y="0"/>
          <a:chExt cx="0" cy="0"/>
        </a:xfrm>
      </p:grpSpPr>
      <p:sp>
        <p:nvSpPr>
          <p:cNvPr id="2263" name="Google Shape;2263;p292"/>
          <p:cNvSpPr txBox="1"/>
          <p:nvPr>
            <p:ph idx="1" type="body"/>
          </p:nvPr>
        </p:nvSpPr>
        <p:spPr>
          <a:xfrm>
            <a:off x="311700" y="1513675"/>
            <a:ext cx="8520600" cy="2545800"/>
          </a:xfrm>
          <a:prstGeom prst="rect">
            <a:avLst/>
          </a:prstGeom>
          <a:noFill/>
          <a:ln>
            <a:noFill/>
          </a:ln>
        </p:spPr>
        <p:txBody>
          <a:bodyPr anchorCtr="0" anchor="t" bIns="91425" lIns="91425" spcFirstLastPara="1" rIns="91425" wrap="square" tIns="91425">
            <a:noAutofit/>
          </a:bodyPr>
          <a:lstStyle/>
          <a:p>
            <a:pPr indent="-381000" lvl="0" marL="457200" rtl="0" algn="l">
              <a:lnSpc>
                <a:spcPct val="105000"/>
              </a:lnSpc>
              <a:spcBef>
                <a:spcPts val="0"/>
              </a:spcBef>
              <a:spcAft>
                <a:spcPts val="0"/>
              </a:spcAft>
              <a:buSzPts val="2400"/>
              <a:buChar char="●"/>
            </a:pPr>
            <a:r>
              <a:rPr lang="en-GB" sz="2400"/>
              <a:t>Even though we’re no longer defining the </a:t>
            </a:r>
            <a:r>
              <a:rPr b="1" lang="en-GB" sz="2400">
                <a:solidFill>
                  <a:schemeClr val="accent3"/>
                </a:solidFill>
              </a:rPr>
              <a:t>summarize</a:t>
            </a:r>
            <a:r>
              <a:rPr b="1" lang="en-GB" sz="2400">
                <a:solidFill>
                  <a:srgbClr val="008000"/>
                </a:solidFill>
              </a:rPr>
              <a:t> </a:t>
            </a:r>
            <a:r>
              <a:rPr lang="en-GB" sz="2400"/>
              <a:t>method on </a:t>
            </a:r>
            <a:r>
              <a:rPr b="1" lang="en-GB" sz="2400">
                <a:solidFill>
                  <a:schemeClr val="accent3"/>
                </a:solidFill>
              </a:rPr>
              <a:t>NewsArticle</a:t>
            </a:r>
            <a:r>
              <a:rPr lang="en-GB" sz="2400"/>
              <a:t> directly, we’ve provided a default implementation and specified that </a:t>
            </a:r>
            <a:r>
              <a:rPr b="1" lang="en-GB" sz="2400">
                <a:solidFill>
                  <a:schemeClr val="accent3"/>
                </a:solidFill>
              </a:rPr>
              <a:t>NewsArticle</a:t>
            </a:r>
            <a:r>
              <a:rPr b="1" lang="en-GB" sz="2400">
                <a:solidFill>
                  <a:srgbClr val="008000"/>
                </a:solidFill>
              </a:rPr>
              <a:t> </a:t>
            </a:r>
            <a:r>
              <a:rPr lang="en-GB" sz="2400"/>
              <a:t>implements the </a:t>
            </a:r>
            <a:r>
              <a:rPr b="1" lang="en-GB" sz="2400">
                <a:solidFill>
                  <a:schemeClr val="accent3"/>
                </a:solidFill>
              </a:rPr>
              <a:t>Summary</a:t>
            </a:r>
            <a:r>
              <a:rPr b="1" lang="en-GB" sz="2400">
                <a:solidFill>
                  <a:srgbClr val="008000"/>
                </a:solidFill>
              </a:rPr>
              <a:t> </a:t>
            </a:r>
            <a:r>
              <a:rPr lang="en-GB" sz="2400"/>
              <a:t>trait.</a:t>
            </a:r>
            <a:endParaRPr sz="2400"/>
          </a:p>
          <a:p>
            <a:pPr indent="-381000" lvl="0" marL="457200" rtl="0" algn="l">
              <a:lnSpc>
                <a:spcPct val="105000"/>
              </a:lnSpc>
              <a:spcBef>
                <a:spcPts val="0"/>
              </a:spcBef>
              <a:spcAft>
                <a:spcPts val="0"/>
              </a:spcAft>
              <a:buSzPts val="2400"/>
              <a:buChar char="●"/>
            </a:pPr>
            <a:r>
              <a:rPr lang="en-GB" sz="2400"/>
              <a:t>As a result, we can still call the </a:t>
            </a:r>
            <a:r>
              <a:rPr b="1" lang="en-GB" sz="2400">
                <a:solidFill>
                  <a:schemeClr val="accent3"/>
                </a:solidFill>
              </a:rPr>
              <a:t>summarize</a:t>
            </a:r>
            <a:r>
              <a:rPr lang="en-GB" sz="2400"/>
              <a:t> method on an instance of </a:t>
            </a:r>
            <a:r>
              <a:rPr b="1" lang="en-GB" sz="2400">
                <a:solidFill>
                  <a:schemeClr val="accent3"/>
                </a:solidFill>
              </a:rPr>
              <a:t>NewsArticle</a:t>
            </a:r>
            <a:r>
              <a:rPr lang="en-GB" sz="2400"/>
              <a:t> , like this:</a:t>
            </a:r>
            <a:endParaRPr sz="2400"/>
          </a:p>
        </p:txBody>
      </p:sp>
      <p:pic>
        <p:nvPicPr>
          <p:cNvPr id="2264" name="Google Shape;2264;p2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29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v</a:t>
            </a:r>
            <a:endParaRPr/>
          </a:p>
        </p:txBody>
      </p:sp>
      <p:pic>
        <p:nvPicPr>
          <p:cNvPr id="2270" name="Google Shape;2270;p293"/>
          <p:cNvPicPr preferRelativeResize="0"/>
          <p:nvPr/>
        </p:nvPicPr>
        <p:blipFill>
          <a:blip r:embed="rId3">
            <a:alphaModFix/>
          </a:blip>
          <a:stretch>
            <a:fillRect/>
          </a:stretch>
        </p:blipFill>
        <p:spPr>
          <a:xfrm>
            <a:off x="401825" y="1338275"/>
            <a:ext cx="8430476" cy="2466975"/>
          </a:xfrm>
          <a:prstGeom prst="rect">
            <a:avLst/>
          </a:prstGeom>
          <a:noFill/>
          <a:ln>
            <a:noFill/>
          </a:ln>
        </p:spPr>
      </p:pic>
      <p:pic>
        <p:nvPicPr>
          <p:cNvPr id="2271" name="Google Shape;2271;p293"/>
          <p:cNvPicPr preferRelativeResize="0"/>
          <p:nvPr/>
        </p:nvPicPr>
        <p:blipFill rotWithShape="1">
          <a:blip r:embed="rId4">
            <a:alphaModFix/>
          </a:blip>
          <a:srcRect b="0" l="0" r="0" t="0"/>
          <a:stretch/>
        </p:blipFill>
        <p:spPr>
          <a:xfrm>
            <a:off x="401828" y="3991112"/>
            <a:ext cx="6444344" cy="414383"/>
          </a:xfrm>
          <a:prstGeom prst="rect">
            <a:avLst/>
          </a:prstGeom>
          <a:noFill/>
          <a:ln>
            <a:noFill/>
          </a:ln>
        </p:spPr>
      </p:pic>
      <p:pic>
        <p:nvPicPr>
          <p:cNvPr id="2272" name="Google Shape;2272;p293"/>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sp>
        <p:nvSpPr>
          <p:cNvPr id="2277" name="Google Shape;2277;p29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1890"/>
              <a:t>Default implementations can call other methods in the same trait, even if those other methods don’t have a default implementation.</a:t>
            </a:r>
            <a:endParaRPr/>
          </a:p>
        </p:txBody>
      </p:sp>
      <p:pic>
        <p:nvPicPr>
          <p:cNvPr id="2278" name="Google Shape;2278;p294"/>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279" name="Google Shape;2279;p29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3" name="Shape 2283"/>
        <p:cNvGrpSpPr/>
        <p:nvPr/>
      </p:nvGrpSpPr>
      <p:grpSpPr>
        <a:xfrm>
          <a:off x="0" y="0"/>
          <a:ext cx="0" cy="0"/>
          <a:chOff x="0" y="0"/>
          <a:chExt cx="0" cy="0"/>
        </a:xfrm>
      </p:grpSpPr>
      <p:sp>
        <p:nvSpPr>
          <p:cNvPr id="2284" name="Google Shape;2284;p29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100"/>
              <a:t>After we define </a:t>
            </a:r>
            <a:r>
              <a:rPr lang="en-GB" sz="2100">
                <a:solidFill>
                  <a:srgbClr val="008000"/>
                </a:solidFill>
              </a:rPr>
              <a:t>summarize_author </a:t>
            </a:r>
            <a:r>
              <a:rPr lang="en-GB" sz="2100"/>
              <a:t>, we can call summarize on instances of the Tweet</a:t>
            </a:r>
            <a:endParaRPr/>
          </a:p>
        </p:txBody>
      </p:sp>
      <p:pic>
        <p:nvPicPr>
          <p:cNvPr id="2285" name="Google Shape;2285;p295"/>
          <p:cNvPicPr preferRelativeResize="0"/>
          <p:nvPr>
            <p:ph idx="1" type="body"/>
          </p:nvPr>
        </p:nvPicPr>
        <p:blipFill rotWithShape="1">
          <a:blip r:embed="rId3">
            <a:alphaModFix/>
          </a:blip>
          <a:srcRect b="0" l="0" r="0" t="0"/>
          <a:stretch/>
        </p:blipFill>
        <p:spPr>
          <a:xfrm>
            <a:off x="311700" y="1266325"/>
            <a:ext cx="8520600" cy="3040500"/>
          </a:xfrm>
          <a:prstGeom prst="rect">
            <a:avLst/>
          </a:prstGeom>
          <a:noFill/>
          <a:ln>
            <a:noFill/>
          </a:ln>
        </p:spPr>
      </p:pic>
      <p:sp>
        <p:nvSpPr>
          <p:cNvPr id="2286" name="Google Shape;2286;p295"/>
          <p:cNvSpPr txBox="1"/>
          <p:nvPr/>
        </p:nvSpPr>
        <p:spPr>
          <a:xfrm>
            <a:off x="386400" y="4306825"/>
            <a:ext cx="8371200" cy="45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250" u="none" cap="none" strike="noStrike">
                <a:solidFill>
                  <a:schemeClr val="lt2"/>
                </a:solidFill>
                <a:latin typeface="Arial"/>
                <a:ea typeface="Arial"/>
                <a:cs typeface="Arial"/>
                <a:sym typeface="Arial"/>
              </a:rPr>
              <a:t>Note that it isn’t possible to call the default implementation from an overriding implementation of that same method.</a:t>
            </a:r>
            <a:endParaRPr sz="1600"/>
          </a:p>
        </p:txBody>
      </p:sp>
      <p:pic>
        <p:nvPicPr>
          <p:cNvPr id="2287" name="Google Shape;2287;p29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Google Shape;2292;p29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Traits as Parameters</a:t>
            </a:r>
            <a:endParaRPr/>
          </a:p>
        </p:txBody>
      </p:sp>
      <p:sp>
        <p:nvSpPr>
          <p:cNvPr id="2293" name="Google Shape;2293;p296"/>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Now that you know how to define and implement traits, we can explore how to use traits to define functions that accept many different types.</a:t>
            </a:r>
            <a:endParaRPr/>
          </a:p>
        </p:txBody>
      </p:sp>
      <p:pic>
        <p:nvPicPr>
          <p:cNvPr id="2294" name="Google Shape;2294;p296"/>
          <p:cNvPicPr preferRelativeResize="0"/>
          <p:nvPr/>
        </p:nvPicPr>
        <p:blipFill rotWithShape="1">
          <a:blip r:embed="rId3">
            <a:alphaModFix/>
          </a:blip>
          <a:srcRect b="0" l="0" r="0" t="0"/>
          <a:stretch/>
        </p:blipFill>
        <p:spPr>
          <a:xfrm>
            <a:off x="842959" y="2694214"/>
            <a:ext cx="7109738" cy="1017815"/>
          </a:xfrm>
          <a:prstGeom prst="rect">
            <a:avLst/>
          </a:prstGeom>
          <a:noFill/>
          <a:ln>
            <a:noFill/>
          </a:ln>
        </p:spPr>
      </p:pic>
      <p:sp>
        <p:nvSpPr>
          <p:cNvPr id="2295" name="Google Shape;2295;p296"/>
          <p:cNvSpPr txBox="1"/>
          <p:nvPr/>
        </p:nvSpPr>
        <p:spPr>
          <a:xfrm>
            <a:off x="849082" y="4201886"/>
            <a:ext cx="76419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800" u="none" cap="none" strike="noStrike">
                <a:latin typeface="Arial"/>
                <a:ea typeface="Arial"/>
                <a:cs typeface="Arial"/>
                <a:sym typeface="Arial"/>
              </a:rPr>
              <a:t>Instead of a concrete type for the</a:t>
            </a:r>
            <a:r>
              <a:rPr b="1" i="0" lang="en-GB" sz="1800" u="none" cap="none" strike="noStrike">
                <a:solidFill>
                  <a:schemeClr val="lt2"/>
                </a:solidFill>
                <a:latin typeface="Arial"/>
                <a:ea typeface="Arial"/>
                <a:cs typeface="Arial"/>
                <a:sym typeface="Arial"/>
              </a:rPr>
              <a:t> </a:t>
            </a:r>
            <a:r>
              <a:rPr b="1" i="0" lang="en-GB" sz="1800" u="none" cap="none" strike="noStrike">
                <a:solidFill>
                  <a:srgbClr val="A61C00"/>
                </a:solidFill>
              </a:rPr>
              <a:t>item </a:t>
            </a:r>
            <a:r>
              <a:rPr b="1" i="0" lang="en-GB" sz="1800" u="none" cap="none" strike="noStrike">
                <a:latin typeface="Arial"/>
                <a:ea typeface="Arial"/>
                <a:cs typeface="Arial"/>
                <a:sym typeface="Arial"/>
              </a:rPr>
              <a:t>parameter, we specify the</a:t>
            </a:r>
            <a:r>
              <a:rPr b="1" i="0" lang="en-GB" sz="1800" u="none" cap="none" strike="noStrike">
                <a:solidFill>
                  <a:srgbClr val="008000"/>
                </a:solidFill>
                <a:latin typeface="Arial"/>
                <a:ea typeface="Arial"/>
                <a:cs typeface="Arial"/>
                <a:sym typeface="Arial"/>
              </a:rPr>
              <a:t> </a:t>
            </a:r>
            <a:r>
              <a:rPr b="1" i="0" lang="en-GB" sz="1800" u="none" cap="none" strike="noStrike">
                <a:solidFill>
                  <a:srgbClr val="C00000"/>
                </a:solidFill>
                <a:latin typeface="Arial"/>
                <a:ea typeface="Arial"/>
                <a:cs typeface="Arial"/>
                <a:sym typeface="Arial"/>
              </a:rPr>
              <a:t>impl </a:t>
            </a:r>
            <a:r>
              <a:rPr b="1" i="0" lang="en-GB" sz="1800" u="none" cap="none" strike="noStrike">
                <a:latin typeface="Arial"/>
                <a:ea typeface="Arial"/>
                <a:cs typeface="Arial"/>
                <a:sym typeface="Arial"/>
              </a:rPr>
              <a:t>keyword and the trait name.</a:t>
            </a:r>
            <a:endParaRPr/>
          </a:p>
        </p:txBody>
      </p:sp>
      <p:pic>
        <p:nvPicPr>
          <p:cNvPr id="2296" name="Google Shape;2296;p29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0" name="Shape 2300"/>
        <p:cNvGrpSpPr/>
        <p:nvPr/>
      </p:nvGrpSpPr>
      <p:grpSpPr>
        <a:xfrm>
          <a:off x="0" y="0"/>
          <a:ext cx="0" cy="0"/>
          <a:chOff x="0" y="0"/>
          <a:chExt cx="0" cy="0"/>
        </a:xfrm>
      </p:grpSpPr>
      <p:sp>
        <p:nvSpPr>
          <p:cNvPr id="2301" name="Google Shape;2301;p29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Trait Bound Syntax</a:t>
            </a:r>
            <a:endParaRPr/>
          </a:p>
        </p:txBody>
      </p:sp>
      <p:sp>
        <p:nvSpPr>
          <p:cNvPr id="2302" name="Google Shape;2302;p297"/>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GB"/>
              <a:t>The </a:t>
            </a:r>
            <a:r>
              <a:rPr b="1" lang="en-GB">
                <a:solidFill>
                  <a:srgbClr val="008000"/>
                </a:solidFill>
              </a:rPr>
              <a:t>impl Trait</a:t>
            </a:r>
            <a:r>
              <a:rPr lang="en-GB"/>
              <a:t> syntax works for straightforward cases but is actually syntax sugar for a longer form, which is called </a:t>
            </a:r>
            <a:r>
              <a:rPr b="1" lang="en-GB">
                <a:solidFill>
                  <a:srgbClr val="008000"/>
                </a:solidFill>
              </a:rPr>
              <a:t>a </a:t>
            </a:r>
            <a:r>
              <a:rPr b="1" i="1" lang="en-GB">
                <a:solidFill>
                  <a:srgbClr val="008000"/>
                </a:solidFill>
              </a:rPr>
              <a:t>trait bound</a:t>
            </a:r>
            <a:r>
              <a:rPr lang="en-GB"/>
              <a:t>; it looks like this:</a:t>
            </a:r>
            <a:endParaRPr/>
          </a:p>
        </p:txBody>
      </p:sp>
      <p:pic>
        <p:nvPicPr>
          <p:cNvPr id="2303" name="Google Shape;2303;p297"/>
          <p:cNvPicPr preferRelativeResize="0"/>
          <p:nvPr/>
        </p:nvPicPr>
        <p:blipFill rotWithShape="1">
          <a:blip r:embed="rId3">
            <a:alphaModFix/>
          </a:blip>
          <a:srcRect b="0" l="0" r="0" t="0"/>
          <a:stretch/>
        </p:blipFill>
        <p:spPr>
          <a:xfrm>
            <a:off x="673188" y="2803067"/>
            <a:ext cx="7819397" cy="1257305"/>
          </a:xfrm>
          <a:prstGeom prst="rect">
            <a:avLst/>
          </a:prstGeom>
          <a:noFill/>
          <a:ln>
            <a:noFill/>
          </a:ln>
        </p:spPr>
      </p:pic>
      <p:pic>
        <p:nvPicPr>
          <p:cNvPr id="2304" name="Google Shape;2304;p29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6"/>
          <p:cNvSpPr txBox="1"/>
          <p:nvPr>
            <p:ph idx="1" type="body"/>
          </p:nvPr>
        </p:nvSpPr>
        <p:spPr>
          <a:xfrm>
            <a:off x="311700" y="318000"/>
            <a:ext cx="8520600" cy="424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2)</a:t>
            </a:r>
            <a:r>
              <a:rPr lang="en-GB" sz="2800"/>
              <a:t> </a:t>
            </a:r>
            <a:r>
              <a:rPr b="1" lang="en-GB" sz="2400">
                <a:solidFill>
                  <a:srgbClr val="000000"/>
                </a:solidFill>
              </a:rPr>
              <a:t>Floating-Point Types:</a:t>
            </a:r>
            <a:br>
              <a:rPr b="1" lang="en-GB" sz="2800">
                <a:solidFill>
                  <a:srgbClr val="000000"/>
                </a:solidFill>
              </a:rPr>
            </a:br>
            <a:endParaRPr b="1"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Rust also has two primitive types for floating-point numbers, which are numbers with decimal points.</a:t>
            </a:r>
            <a:endParaRPr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Rust’s floating-point types are f32 and f64, which are 32 bits and 64 bits in size, respectively.</a:t>
            </a:r>
            <a:endParaRPr sz="2400">
              <a:solidFill>
                <a:srgbClr val="000000"/>
              </a:solidFill>
            </a:endParaRPr>
          </a:p>
          <a:p>
            <a:pPr indent="0" lvl="0" marL="0" rtl="0" algn="l">
              <a:spcBef>
                <a:spcPts val="1600"/>
              </a:spcBef>
              <a:spcAft>
                <a:spcPts val="0"/>
              </a:spcAft>
              <a:buNone/>
            </a:pPr>
            <a:r>
              <a:t/>
            </a:r>
            <a:endParaRPr sz="2400"/>
          </a:p>
          <a:p>
            <a:pPr indent="457200" lvl="0" marL="0" rtl="0" algn="l">
              <a:spcBef>
                <a:spcPts val="1600"/>
              </a:spcBef>
              <a:spcAft>
                <a:spcPts val="1600"/>
              </a:spcAft>
              <a:buNone/>
            </a:pPr>
            <a:r>
              <a:t/>
            </a:r>
            <a:endParaRPr sz="2400"/>
          </a:p>
        </p:txBody>
      </p:sp>
      <p:pic>
        <p:nvPicPr>
          <p:cNvPr id="284" name="Google Shape;284;p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8" name="Shape 2308"/>
        <p:cNvGrpSpPr/>
        <p:nvPr/>
      </p:nvGrpSpPr>
      <p:grpSpPr>
        <a:xfrm>
          <a:off x="0" y="0"/>
          <a:ext cx="0" cy="0"/>
          <a:chOff x="0" y="0"/>
          <a:chExt cx="0" cy="0"/>
        </a:xfrm>
      </p:grpSpPr>
      <p:sp>
        <p:nvSpPr>
          <p:cNvPr id="2309" name="Google Shape;2309;p298"/>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100"/>
              <a:t>The impl Trait syntax is convenient and makes for more concise code in simple cases.</a:t>
            </a:r>
            <a:endParaRPr/>
          </a:p>
        </p:txBody>
      </p:sp>
      <p:pic>
        <p:nvPicPr>
          <p:cNvPr id="2310" name="Google Shape;2310;p298"/>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11" name="Google Shape;2311;p29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5" name="Shape 2315"/>
        <p:cNvGrpSpPr/>
        <p:nvPr/>
      </p:nvGrpSpPr>
      <p:grpSpPr>
        <a:xfrm>
          <a:off x="0" y="0"/>
          <a:ext cx="0" cy="0"/>
          <a:chOff x="0" y="0"/>
          <a:chExt cx="0" cy="0"/>
        </a:xfrm>
      </p:grpSpPr>
      <p:sp>
        <p:nvSpPr>
          <p:cNvPr id="2316" name="Google Shape;2316;p299"/>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Specifying Multiple Trait Bounds with the </a:t>
            </a:r>
            <a:r>
              <a:rPr lang="en-GB"/>
              <a:t>+ </a:t>
            </a:r>
            <a:r>
              <a:rPr b="1" lang="en-GB"/>
              <a:t>Syntax</a:t>
            </a:r>
            <a:endParaRPr/>
          </a:p>
        </p:txBody>
      </p:sp>
      <p:pic>
        <p:nvPicPr>
          <p:cNvPr id="2317" name="Google Shape;2317;p299"/>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18" name="Google Shape;2318;p29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2" name="Shape 2322"/>
        <p:cNvGrpSpPr/>
        <p:nvPr/>
      </p:nvGrpSpPr>
      <p:grpSpPr>
        <a:xfrm>
          <a:off x="0" y="0"/>
          <a:ext cx="0" cy="0"/>
          <a:chOff x="0" y="0"/>
          <a:chExt cx="0" cy="0"/>
        </a:xfrm>
      </p:grpSpPr>
      <p:sp>
        <p:nvSpPr>
          <p:cNvPr id="2323" name="Google Shape;2323;p30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Clearer Trait Bounds with </a:t>
            </a:r>
            <a:r>
              <a:rPr lang="en-GB"/>
              <a:t>where </a:t>
            </a:r>
            <a:r>
              <a:rPr b="1" lang="en-GB"/>
              <a:t>Clauses</a:t>
            </a:r>
            <a:endParaRPr/>
          </a:p>
        </p:txBody>
      </p:sp>
      <p:pic>
        <p:nvPicPr>
          <p:cNvPr id="2324" name="Google Shape;2324;p300"/>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25" name="Google Shape;2325;p30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9" name="Shape 2329"/>
        <p:cNvGrpSpPr/>
        <p:nvPr/>
      </p:nvGrpSpPr>
      <p:grpSpPr>
        <a:xfrm>
          <a:off x="0" y="0"/>
          <a:ext cx="0" cy="0"/>
          <a:chOff x="0" y="0"/>
          <a:chExt cx="0" cy="0"/>
        </a:xfrm>
      </p:grpSpPr>
      <p:sp>
        <p:nvSpPr>
          <p:cNvPr id="2330" name="Google Shape;2330;p30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Returning Types that Implement Traits</a:t>
            </a:r>
            <a:endParaRPr/>
          </a:p>
        </p:txBody>
      </p:sp>
      <p:pic>
        <p:nvPicPr>
          <p:cNvPr id="2331" name="Google Shape;2331;p301"/>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32" name="Google Shape;2332;p30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6" name="Shape 2336"/>
        <p:cNvGrpSpPr/>
        <p:nvPr/>
      </p:nvGrpSpPr>
      <p:grpSpPr>
        <a:xfrm>
          <a:off x="0" y="0"/>
          <a:ext cx="0" cy="0"/>
          <a:chOff x="0" y="0"/>
          <a:chExt cx="0" cy="0"/>
        </a:xfrm>
      </p:grpSpPr>
      <p:sp>
        <p:nvSpPr>
          <p:cNvPr id="2337" name="Google Shape;2337;p302"/>
          <p:cNvSpPr txBox="1"/>
          <p:nvPr>
            <p:ph type="title"/>
          </p:nvPr>
        </p:nvSpPr>
        <p:spPr>
          <a:xfrm>
            <a:off x="311700" y="66725"/>
            <a:ext cx="8520600" cy="151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400"/>
              <a:t>However, you can only use </a:t>
            </a:r>
            <a:r>
              <a:rPr lang="en-GB" sz="2400">
                <a:solidFill>
                  <a:srgbClr val="008000"/>
                </a:solidFill>
              </a:rPr>
              <a:t>impl Trait </a:t>
            </a:r>
            <a:r>
              <a:rPr lang="en-GB" sz="2400"/>
              <a:t>if you’re returning a single type. For example, this code that returns either a </a:t>
            </a:r>
            <a:r>
              <a:rPr lang="en-GB" sz="2400">
                <a:solidFill>
                  <a:srgbClr val="008000"/>
                </a:solidFill>
              </a:rPr>
              <a:t>NewsArticle</a:t>
            </a:r>
            <a:r>
              <a:rPr lang="en-GB" sz="2400"/>
              <a:t> or a Tweet with the return type specified as </a:t>
            </a:r>
            <a:r>
              <a:rPr lang="en-GB" sz="2400">
                <a:solidFill>
                  <a:srgbClr val="008000"/>
                </a:solidFill>
              </a:rPr>
              <a:t>impl </a:t>
            </a:r>
            <a:r>
              <a:rPr lang="en-GB" sz="2400"/>
              <a:t>Summary wouldn’t</a:t>
            </a:r>
            <a:br>
              <a:rPr lang="en-GB" sz="2400"/>
            </a:br>
            <a:r>
              <a:rPr lang="en-GB" sz="2400"/>
              <a:t>work:</a:t>
            </a:r>
            <a:endParaRPr sz="2400"/>
          </a:p>
        </p:txBody>
      </p:sp>
      <p:pic>
        <p:nvPicPr>
          <p:cNvPr id="2338" name="Google Shape;2338;p302"/>
          <p:cNvPicPr preferRelativeResize="0"/>
          <p:nvPr>
            <p:ph idx="1" type="body"/>
          </p:nvPr>
        </p:nvPicPr>
        <p:blipFill rotWithShape="1">
          <a:blip r:embed="rId3">
            <a:alphaModFix/>
          </a:blip>
          <a:srcRect b="0" l="0" r="0" t="0"/>
          <a:stretch/>
        </p:blipFill>
        <p:spPr>
          <a:xfrm>
            <a:off x="413700" y="1702400"/>
            <a:ext cx="8316600" cy="3223500"/>
          </a:xfrm>
          <a:prstGeom prst="rect">
            <a:avLst/>
          </a:prstGeom>
          <a:noFill/>
          <a:ln>
            <a:noFill/>
          </a:ln>
        </p:spPr>
      </p:pic>
      <p:pic>
        <p:nvPicPr>
          <p:cNvPr id="2339" name="Google Shape;2339;p30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3" name="Shape 2343"/>
        <p:cNvGrpSpPr/>
        <p:nvPr/>
      </p:nvGrpSpPr>
      <p:grpSpPr>
        <a:xfrm>
          <a:off x="0" y="0"/>
          <a:ext cx="0" cy="0"/>
          <a:chOff x="0" y="0"/>
          <a:chExt cx="0" cy="0"/>
        </a:xfrm>
      </p:grpSpPr>
      <p:sp>
        <p:nvSpPr>
          <p:cNvPr id="2344" name="Google Shape;2344;p30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a:t>Fixing the </a:t>
            </a:r>
            <a:r>
              <a:rPr lang="en-GB"/>
              <a:t>largest </a:t>
            </a:r>
            <a:r>
              <a:rPr b="1" lang="en-GB"/>
              <a:t>Function with Trait Bounds</a:t>
            </a:r>
            <a:endParaRPr/>
          </a:p>
        </p:txBody>
      </p:sp>
      <p:pic>
        <p:nvPicPr>
          <p:cNvPr id="2345" name="Google Shape;2345;p303"/>
          <p:cNvPicPr preferRelativeResize="0"/>
          <p:nvPr>
            <p:ph idx="1" type="body"/>
          </p:nvPr>
        </p:nvPicPr>
        <p:blipFill rotWithShape="1">
          <a:blip r:embed="rId3">
            <a:alphaModFix/>
          </a:blip>
          <a:srcRect b="0" l="0" r="0" t="0"/>
          <a:stretch/>
        </p:blipFill>
        <p:spPr>
          <a:xfrm>
            <a:off x="311700" y="1266325"/>
            <a:ext cx="8520600" cy="3302700"/>
          </a:xfrm>
          <a:prstGeom prst="rect">
            <a:avLst/>
          </a:prstGeom>
          <a:noFill/>
          <a:ln>
            <a:noFill/>
          </a:ln>
        </p:spPr>
      </p:pic>
      <p:pic>
        <p:nvPicPr>
          <p:cNvPr id="2346" name="Google Shape;2346;p30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0" name="Shape 2350"/>
        <p:cNvGrpSpPr/>
        <p:nvPr/>
      </p:nvGrpSpPr>
      <p:grpSpPr>
        <a:xfrm>
          <a:off x="0" y="0"/>
          <a:ext cx="0" cy="0"/>
          <a:chOff x="0" y="0"/>
          <a:chExt cx="0" cy="0"/>
        </a:xfrm>
      </p:grpSpPr>
      <p:sp>
        <p:nvSpPr>
          <p:cNvPr id="2351" name="Google Shape;2351;p30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540"/>
              <a:t>This time when we compile the code, we get a different set of errors:</a:t>
            </a:r>
            <a:endParaRPr sz="2900"/>
          </a:p>
        </p:txBody>
      </p:sp>
      <p:pic>
        <p:nvPicPr>
          <p:cNvPr id="2352" name="Google Shape;2352;p304"/>
          <p:cNvPicPr preferRelativeResize="0"/>
          <p:nvPr>
            <p:ph idx="1" type="body"/>
          </p:nvPr>
        </p:nvPicPr>
        <p:blipFill rotWithShape="1">
          <a:blip r:embed="rId3">
            <a:alphaModFix/>
          </a:blip>
          <a:srcRect b="0" l="0" r="0" t="0"/>
          <a:stretch/>
        </p:blipFill>
        <p:spPr>
          <a:xfrm>
            <a:off x="311700" y="1076925"/>
            <a:ext cx="8520600" cy="3729000"/>
          </a:xfrm>
          <a:prstGeom prst="rect">
            <a:avLst/>
          </a:prstGeom>
          <a:noFill/>
          <a:ln>
            <a:noFill/>
          </a:ln>
        </p:spPr>
      </p:pic>
      <p:pic>
        <p:nvPicPr>
          <p:cNvPr id="2353" name="Google Shape;2353;p30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7" name="Shape 2357"/>
        <p:cNvGrpSpPr/>
        <p:nvPr/>
      </p:nvGrpSpPr>
      <p:grpSpPr>
        <a:xfrm>
          <a:off x="0" y="0"/>
          <a:ext cx="0" cy="0"/>
          <a:chOff x="0" y="0"/>
          <a:chExt cx="0" cy="0"/>
        </a:xfrm>
      </p:grpSpPr>
      <p:sp>
        <p:nvSpPr>
          <p:cNvPr id="2358" name="Google Shape;2358;p305"/>
          <p:cNvSpPr txBox="1"/>
          <p:nvPr>
            <p:ph type="title"/>
          </p:nvPr>
        </p:nvSpPr>
        <p:spPr>
          <a:xfrm>
            <a:off x="311700" y="183125"/>
            <a:ext cx="8520600" cy="89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GB" sz="2400">
                <a:solidFill>
                  <a:srgbClr val="000000"/>
                </a:solidFill>
              </a:rPr>
              <a:t>A working definition of the largest function that works on any generic type that implements the PartialOrd and Copy traits</a:t>
            </a:r>
            <a:endParaRPr sz="2400">
              <a:solidFill>
                <a:srgbClr val="000000"/>
              </a:solidFill>
            </a:endParaRPr>
          </a:p>
        </p:txBody>
      </p:sp>
      <p:pic>
        <p:nvPicPr>
          <p:cNvPr id="2359" name="Google Shape;2359;p305"/>
          <p:cNvPicPr preferRelativeResize="0"/>
          <p:nvPr>
            <p:ph idx="1" type="body"/>
          </p:nvPr>
        </p:nvPicPr>
        <p:blipFill rotWithShape="1">
          <a:blip r:embed="rId3">
            <a:alphaModFix/>
          </a:blip>
          <a:srcRect b="0" l="0" r="0" t="0"/>
          <a:stretch/>
        </p:blipFill>
        <p:spPr>
          <a:xfrm>
            <a:off x="4499550" y="1183816"/>
            <a:ext cx="4332600" cy="3385200"/>
          </a:xfrm>
          <a:prstGeom prst="rect">
            <a:avLst/>
          </a:prstGeom>
          <a:noFill/>
          <a:ln>
            <a:noFill/>
          </a:ln>
        </p:spPr>
      </p:pic>
      <p:sp>
        <p:nvSpPr>
          <p:cNvPr id="2360" name="Google Shape;2360;p305"/>
          <p:cNvSpPr txBox="1"/>
          <p:nvPr/>
        </p:nvSpPr>
        <p:spPr>
          <a:xfrm>
            <a:off x="181500" y="1272825"/>
            <a:ext cx="4332600" cy="3474900"/>
          </a:xfrm>
          <a:prstGeom prst="rect">
            <a:avLst/>
          </a:prstGeom>
          <a:noFill/>
          <a:ln>
            <a:noFill/>
          </a:ln>
        </p:spPr>
        <p:txBody>
          <a:bodyPr anchorCtr="0" anchor="t" bIns="45700" lIns="91425" spcFirstLastPara="1" rIns="91425" wrap="square" tIns="45700">
            <a:noAutofit/>
          </a:bodyPr>
          <a:lstStyle/>
          <a:p>
            <a:pPr indent="-288925" lvl="0" marL="257175" marR="0" rtl="0" algn="l">
              <a:lnSpc>
                <a:spcPct val="100000"/>
              </a:lnSpc>
              <a:spcBef>
                <a:spcPts val="0"/>
              </a:spcBef>
              <a:spcAft>
                <a:spcPts val="0"/>
              </a:spcAft>
              <a:buClr>
                <a:srgbClr val="000000"/>
              </a:buClr>
              <a:buSzPts val="2000"/>
              <a:buFont typeface="Arial"/>
              <a:buChar char="•"/>
            </a:pPr>
            <a:r>
              <a:rPr b="0" i="0" lang="en-GB" sz="2000" u="none" cap="none" strike="noStrike">
                <a:solidFill>
                  <a:srgbClr val="000000"/>
                </a:solidFill>
                <a:latin typeface="Arial"/>
                <a:ea typeface="Arial"/>
                <a:cs typeface="Arial"/>
                <a:sym typeface="Arial"/>
              </a:rPr>
              <a:t>To call this code with only those types that implement the Copy trait, we can add Copy to the trait bounds </a:t>
            </a:r>
            <a:r>
              <a:rPr b="1" i="0" lang="en-GB" sz="2000" u="none" cap="none" strike="noStrike">
                <a:solidFill>
                  <a:schemeClr val="accent3"/>
                </a:solidFill>
                <a:latin typeface="Arial"/>
                <a:ea typeface="Arial"/>
                <a:cs typeface="Arial"/>
                <a:sym typeface="Arial"/>
              </a:rPr>
              <a:t>of T ! Listing 10-15</a:t>
            </a:r>
            <a:r>
              <a:rPr b="1" i="0" lang="en-GB" sz="2000" u="none" cap="none" strike="noStrike">
                <a:solidFill>
                  <a:srgbClr val="008000"/>
                </a:solidFill>
                <a:latin typeface="Arial"/>
                <a:ea typeface="Arial"/>
                <a:cs typeface="Arial"/>
                <a:sym typeface="Arial"/>
              </a:rPr>
              <a:t> </a:t>
            </a:r>
            <a:r>
              <a:rPr b="0" i="0" lang="en-GB" sz="2000" u="none" cap="none" strike="noStrike">
                <a:solidFill>
                  <a:srgbClr val="000000"/>
                </a:solidFill>
                <a:latin typeface="Arial"/>
                <a:ea typeface="Arial"/>
                <a:cs typeface="Arial"/>
                <a:sym typeface="Arial"/>
              </a:rPr>
              <a:t>shows the complete code of a generic largest function that will compile as long as the types of the values in the slice that we pass into the function implement the</a:t>
            </a:r>
            <a:r>
              <a:rPr b="0" i="0" lang="en-GB" sz="2000" u="sng" cap="none" strike="noStrike">
                <a:solidFill>
                  <a:schemeClr val="accent3"/>
                </a:solidFill>
                <a:latin typeface="Arial"/>
                <a:ea typeface="Arial"/>
                <a:cs typeface="Arial"/>
                <a:sym typeface="Arial"/>
              </a:rPr>
              <a:t> </a:t>
            </a:r>
            <a:r>
              <a:rPr b="1" i="0" lang="en-GB" sz="2000" u="sng" cap="none" strike="noStrike">
                <a:solidFill>
                  <a:schemeClr val="accent3"/>
                </a:solidFill>
                <a:latin typeface="Arial"/>
                <a:ea typeface="Arial"/>
                <a:cs typeface="Arial"/>
                <a:sym typeface="Arial"/>
              </a:rPr>
              <a:t>PartialOrd </a:t>
            </a:r>
            <a:r>
              <a:rPr b="1" i="1" lang="en-GB" sz="2000" u="sng" cap="none" strike="noStrike">
                <a:solidFill>
                  <a:schemeClr val="accent3"/>
                </a:solidFill>
                <a:latin typeface="Arial"/>
                <a:ea typeface="Arial"/>
                <a:cs typeface="Arial"/>
                <a:sym typeface="Arial"/>
              </a:rPr>
              <a:t>and </a:t>
            </a:r>
            <a:r>
              <a:rPr b="1" i="0" lang="en-GB" sz="2000" u="sng" cap="none" strike="noStrike">
                <a:solidFill>
                  <a:schemeClr val="accent3"/>
                </a:solidFill>
                <a:latin typeface="Arial"/>
                <a:ea typeface="Arial"/>
                <a:cs typeface="Arial"/>
                <a:sym typeface="Arial"/>
              </a:rPr>
              <a:t>Copy traits, like i32</a:t>
            </a:r>
            <a:r>
              <a:rPr b="1" i="0" lang="en-GB" sz="2000" u="none" cap="none" strike="noStrike">
                <a:solidFill>
                  <a:srgbClr val="008000"/>
                </a:solidFill>
                <a:latin typeface="Arial"/>
                <a:ea typeface="Arial"/>
                <a:cs typeface="Arial"/>
                <a:sym typeface="Arial"/>
              </a:rPr>
              <a:t> </a:t>
            </a:r>
            <a:r>
              <a:rPr b="0" i="0" lang="en-GB" sz="2000" u="none" cap="none" strike="noStrike">
                <a:solidFill>
                  <a:srgbClr val="000000"/>
                </a:solidFill>
                <a:latin typeface="Arial"/>
                <a:ea typeface="Arial"/>
                <a:cs typeface="Arial"/>
                <a:sym typeface="Arial"/>
              </a:rPr>
              <a:t>and char do.</a:t>
            </a:r>
            <a:endParaRPr b="0" i="0" sz="2000" u="none" cap="none" strike="noStrike">
              <a:solidFill>
                <a:srgbClr val="000000"/>
              </a:solidFill>
              <a:latin typeface="Arial"/>
              <a:ea typeface="Arial"/>
              <a:cs typeface="Arial"/>
              <a:sym typeface="Arial"/>
            </a:endParaRPr>
          </a:p>
        </p:txBody>
      </p:sp>
      <p:pic>
        <p:nvPicPr>
          <p:cNvPr id="2361" name="Google Shape;2361;p30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5" name="Shape 2365"/>
        <p:cNvGrpSpPr/>
        <p:nvPr/>
      </p:nvGrpSpPr>
      <p:grpSpPr>
        <a:xfrm>
          <a:off x="0" y="0"/>
          <a:ext cx="0" cy="0"/>
          <a:chOff x="0" y="0"/>
          <a:chExt cx="0" cy="0"/>
        </a:xfrm>
      </p:grpSpPr>
      <p:sp>
        <p:nvSpPr>
          <p:cNvPr id="2366" name="Google Shape;2366;p306"/>
          <p:cNvSpPr txBox="1"/>
          <p:nvPr>
            <p:ph type="title"/>
          </p:nvPr>
        </p:nvSpPr>
        <p:spPr>
          <a:xfrm>
            <a:off x="311700" y="306800"/>
            <a:ext cx="8520600" cy="707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b="1" lang="en-GB" sz="3240">
                <a:solidFill>
                  <a:srgbClr val="000000"/>
                </a:solidFill>
              </a:rPr>
              <a:t>Using Trait Bounds to Conditionally Implement Methods</a:t>
            </a:r>
            <a:endParaRPr sz="3240">
              <a:solidFill>
                <a:srgbClr val="000000"/>
              </a:solidFill>
            </a:endParaRPr>
          </a:p>
        </p:txBody>
      </p:sp>
      <p:pic>
        <p:nvPicPr>
          <p:cNvPr id="2367" name="Google Shape;2367;p306"/>
          <p:cNvPicPr preferRelativeResize="0"/>
          <p:nvPr>
            <p:ph idx="1" type="body"/>
          </p:nvPr>
        </p:nvPicPr>
        <p:blipFill rotWithShape="1">
          <a:blip r:embed="rId3">
            <a:alphaModFix/>
          </a:blip>
          <a:srcRect b="0" l="0" r="0" t="0"/>
          <a:stretch/>
        </p:blipFill>
        <p:spPr>
          <a:xfrm>
            <a:off x="4098725" y="899425"/>
            <a:ext cx="4733700" cy="3669600"/>
          </a:xfrm>
          <a:prstGeom prst="rect">
            <a:avLst/>
          </a:prstGeom>
          <a:noFill/>
          <a:ln>
            <a:noFill/>
          </a:ln>
        </p:spPr>
      </p:pic>
      <p:sp>
        <p:nvSpPr>
          <p:cNvPr id="2368" name="Google Shape;2368;p306"/>
          <p:cNvSpPr txBox="1"/>
          <p:nvPr/>
        </p:nvSpPr>
        <p:spPr>
          <a:xfrm>
            <a:off x="839925" y="1396829"/>
            <a:ext cx="3015300" cy="125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GB" sz="1800" u="none" cap="none" strike="noStrike">
                <a:solidFill>
                  <a:srgbClr val="000000"/>
                </a:solidFill>
                <a:latin typeface="Arial"/>
                <a:ea typeface="Arial"/>
                <a:cs typeface="Arial"/>
                <a:sym typeface="Arial"/>
              </a:rPr>
              <a:t>Conditionally implement methods on a generic type depending on trait bounds</a:t>
            </a:r>
            <a:endParaRPr b="0" i="0" sz="1800" u="none" cap="none" strike="noStrike">
              <a:solidFill>
                <a:srgbClr val="000000"/>
              </a:solidFill>
              <a:latin typeface="Arial"/>
              <a:ea typeface="Arial"/>
              <a:cs typeface="Arial"/>
              <a:sym typeface="Arial"/>
            </a:endParaRPr>
          </a:p>
        </p:txBody>
      </p:sp>
      <p:pic>
        <p:nvPicPr>
          <p:cNvPr id="2369" name="Google Shape;2369;p30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3" name="Shape 2373"/>
        <p:cNvGrpSpPr/>
        <p:nvPr/>
      </p:nvGrpSpPr>
      <p:grpSpPr>
        <a:xfrm>
          <a:off x="0" y="0"/>
          <a:ext cx="0" cy="0"/>
          <a:chOff x="0" y="0"/>
          <a:chExt cx="0" cy="0"/>
        </a:xfrm>
      </p:grpSpPr>
      <p:sp>
        <p:nvSpPr>
          <p:cNvPr id="2374" name="Google Shape;2374;p30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Dungeons and Dragons Example</a:t>
            </a:r>
            <a:endParaRPr/>
          </a:p>
        </p:txBody>
      </p:sp>
      <p:pic>
        <p:nvPicPr>
          <p:cNvPr id="2375" name="Google Shape;2375;p307"/>
          <p:cNvPicPr preferRelativeResize="0"/>
          <p:nvPr/>
        </p:nvPicPr>
        <p:blipFill>
          <a:blip r:embed="rId3">
            <a:alphaModFix/>
          </a:blip>
          <a:stretch>
            <a:fillRect/>
          </a:stretch>
        </p:blipFill>
        <p:spPr>
          <a:xfrm>
            <a:off x="2824150" y="1269850"/>
            <a:ext cx="3495675" cy="3295650"/>
          </a:xfrm>
          <a:prstGeom prst="rect">
            <a:avLst/>
          </a:prstGeom>
          <a:noFill/>
          <a:ln>
            <a:noFill/>
          </a:ln>
        </p:spPr>
      </p:pic>
      <p:pic>
        <p:nvPicPr>
          <p:cNvPr id="2376" name="Google Shape;2376;p30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4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3000"/>
              </a:lnSpc>
              <a:spcBef>
                <a:spcPts val="0"/>
              </a:spcBef>
              <a:spcAft>
                <a:spcPts val="0"/>
              </a:spcAft>
              <a:buClr>
                <a:srgbClr val="000000"/>
              </a:buClr>
              <a:buSzPts val="2400"/>
              <a:buChar char="●"/>
            </a:pPr>
            <a:r>
              <a:rPr lang="en-GB" sz="2400">
                <a:solidFill>
                  <a:srgbClr val="000000"/>
                </a:solidFill>
              </a:rPr>
              <a:t>If we do not declare type of floating point then Rust will by default take f64 for that floating point type.</a:t>
            </a:r>
            <a:endParaRPr sz="2400">
              <a:solidFill>
                <a:srgbClr val="000000"/>
              </a:solidFill>
            </a:endParaRPr>
          </a:p>
          <a:p>
            <a:pPr indent="-381000" lvl="0" marL="457200" rtl="0" algn="l">
              <a:spcBef>
                <a:spcPts val="800"/>
              </a:spcBef>
              <a:spcAft>
                <a:spcPts val="0"/>
              </a:spcAft>
              <a:buClr>
                <a:srgbClr val="000000"/>
              </a:buClr>
              <a:buSzPts val="2400"/>
              <a:buChar char="●"/>
            </a:pPr>
            <a:r>
              <a:rPr lang="en-GB" sz="2400">
                <a:solidFill>
                  <a:srgbClr val="000000"/>
                </a:solidFill>
              </a:rPr>
              <a:t>The f32 type is a single-precision float, and f64 has double precision.</a:t>
            </a:r>
            <a:endParaRPr sz="2400">
              <a:solidFill>
                <a:srgbClr val="000000"/>
              </a:solidFill>
            </a:endParaRPr>
          </a:p>
          <a:p>
            <a:pPr indent="0" lvl="0" marL="457200" rtl="0" algn="l">
              <a:spcBef>
                <a:spcPts val="1600"/>
              </a:spcBef>
              <a:spcAft>
                <a:spcPts val="0"/>
              </a:spcAft>
              <a:buNone/>
            </a:pPr>
            <a:r>
              <a:t/>
            </a:r>
            <a:endParaRPr sz="2400"/>
          </a:p>
          <a:p>
            <a:pPr indent="0" lvl="0" marL="0" rtl="0" algn="l">
              <a:spcBef>
                <a:spcPts val="1600"/>
              </a:spcBef>
              <a:spcAft>
                <a:spcPts val="1600"/>
              </a:spcAft>
              <a:buNone/>
            </a:pPr>
            <a:r>
              <a:t/>
            </a:r>
            <a:endParaRPr/>
          </a:p>
        </p:txBody>
      </p:sp>
      <p:sp>
        <p:nvSpPr>
          <p:cNvPr id="290" name="Google Shape;290;p47"/>
          <p:cNvSpPr txBox="1"/>
          <p:nvPr/>
        </p:nvSpPr>
        <p:spPr>
          <a:xfrm>
            <a:off x="829150" y="3544975"/>
            <a:ext cx="57057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variable: </a:t>
            </a:r>
            <a:r>
              <a:rPr lang="en-GB" sz="2400">
                <a:solidFill>
                  <a:srgbClr val="B65611"/>
                </a:solidFill>
                <a:latin typeface="Roboto"/>
                <a:ea typeface="Roboto"/>
                <a:cs typeface="Roboto"/>
                <a:sym typeface="Roboto"/>
              </a:rPr>
              <a:t>f32</a:t>
            </a:r>
            <a:r>
              <a:rPr lang="en-GB" sz="2400">
                <a:solidFill>
                  <a:srgbClr val="6E6B5E"/>
                </a:solidFill>
                <a:latin typeface="Roboto"/>
                <a:ea typeface="Roboto"/>
                <a:cs typeface="Roboto"/>
                <a:sym typeface="Roboto"/>
              </a:rPr>
              <a:t> = </a:t>
            </a:r>
            <a:r>
              <a:rPr lang="en-GB" sz="2400">
                <a:solidFill>
                  <a:srgbClr val="B65611"/>
                </a:solidFill>
                <a:latin typeface="Roboto"/>
                <a:ea typeface="Roboto"/>
                <a:cs typeface="Roboto"/>
                <a:sym typeface="Roboto"/>
              </a:rPr>
              <a:t>1.23</a:t>
            </a:r>
            <a:r>
              <a:rPr lang="en-GB" sz="2400">
                <a:solidFill>
                  <a:srgbClr val="6E6B5E"/>
                </a:solidFill>
                <a:latin typeface="Roboto"/>
                <a:ea typeface="Roboto"/>
                <a:cs typeface="Roboto"/>
                <a:sym typeface="Roboto"/>
              </a:rPr>
              <a:t>;</a:t>
            </a:r>
            <a:endParaRPr sz="2400">
              <a:solidFill>
                <a:schemeClr val="dk2"/>
              </a:solidFill>
              <a:latin typeface="Roboto"/>
              <a:ea typeface="Roboto"/>
              <a:cs typeface="Roboto"/>
              <a:sym typeface="Roboto"/>
            </a:endParaRPr>
          </a:p>
        </p:txBody>
      </p:sp>
      <p:pic>
        <p:nvPicPr>
          <p:cNvPr id="291" name="Google Shape;291;p4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0" name="Shape 2380"/>
        <p:cNvGrpSpPr/>
        <p:nvPr/>
      </p:nvGrpSpPr>
      <p:grpSpPr>
        <a:xfrm>
          <a:off x="0" y="0"/>
          <a:ext cx="0" cy="0"/>
          <a:chOff x="0" y="0"/>
          <a:chExt cx="0" cy="0"/>
        </a:xfrm>
      </p:grpSpPr>
      <p:sp>
        <p:nvSpPr>
          <p:cNvPr id="2381" name="Google Shape;2381;p30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GB" sz="2400">
                <a:solidFill>
                  <a:schemeClr val="dk2"/>
                </a:solidFill>
                <a:latin typeface="Open Sans"/>
                <a:ea typeface="Open Sans"/>
                <a:cs typeface="Open Sans"/>
                <a:sym typeface="Open Sans"/>
              </a:rPr>
              <a:t>Yes… We have simplified D&amp;D rules for this presentation</a:t>
            </a:r>
            <a:endParaRPr/>
          </a:p>
        </p:txBody>
      </p:sp>
      <p:sp>
        <p:nvSpPr>
          <p:cNvPr id="2382" name="Google Shape;2382;p30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The focus of this talk is traits with D&amp;D used as a metaphor.</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2383" name="Google Shape;2383;p3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7" name="Shape 2387"/>
        <p:cNvGrpSpPr/>
        <p:nvPr/>
      </p:nvGrpSpPr>
      <p:grpSpPr>
        <a:xfrm>
          <a:off x="0" y="0"/>
          <a:ext cx="0" cy="0"/>
          <a:chOff x="0" y="0"/>
          <a:chExt cx="0" cy="0"/>
        </a:xfrm>
      </p:grpSpPr>
      <p:sp>
        <p:nvSpPr>
          <p:cNvPr id="2388" name="Google Shape;2388;p30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D&amp;D Races</a:t>
            </a:r>
            <a:endParaRPr/>
          </a:p>
        </p:txBody>
      </p:sp>
      <p:sp>
        <p:nvSpPr>
          <p:cNvPr id="2389" name="Google Shape;2389;p30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90" name="Google Shape;2390;p309"/>
          <p:cNvPicPr preferRelativeResize="0"/>
          <p:nvPr/>
        </p:nvPicPr>
        <p:blipFill>
          <a:blip r:embed="rId3">
            <a:alphaModFix/>
          </a:blip>
          <a:stretch>
            <a:fillRect/>
          </a:stretch>
        </p:blipFill>
        <p:spPr>
          <a:xfrm>
            <a:off x="359750" y="1292250"/>
            <a:ext cx="8424501" cy="3250850"/>
          </a:xfrm>
          <a:prstGeom prst="rect">
            <a:avLst/>
          </a:prstGeom>
          <a:noFill/>
          <a:ln>
            <a:noFill/>
          </a:ln>
        </p:spPr>
      </p:pic>
      <p:pic>
        <p:nvPicPr>
          <p:cNvPr id="2391" name="Google Shape;2391;p30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5" name="Shape 2395"/>
        <p:cNvGrpSpPr/>
        <p:nvPr/>
      </p:nvGrpSpPr>
      <p:grpSpPr>
        <a:xfrm>
          <a:off x="0" y="0"/>
          <a:ext cx="0" cy="0"/>
          <a:chOff x="0" y="0"/>
          <a:chExt cx="0" cy="0"/>
        </a:xfrm>
      </p:grpSpPr>
      <p:sp>
        <p:nvSpPr>
          <p:cNvPr id="2396" name="Google Shape;2396;p31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create some structs!</a:t>
            </a:r>
            <a:endParaRPr/>
          </a:p>
        </p:txBody>
      </p:sp>
      <p:sp>
        <p:nvSpPr>
          <p:cNvPr id="2397" name="Google Shape;2397;p31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struct Dwarf {</a:t>
            </a:r>
            <a:endParaRPr/>
          </a:p>
          <a:p>
            <a:pPr indent="0" lvl="0" marL="0" rtl="0" algn="l">
              <a:spcBef>
                <a:spcPts val="1600"/>
              </a:spcBef>
              <a:spcAft>
                <a:spcPts val="0"/>
              </a:spcAft>
              <a:buNone/>
            </a:pPr>
            <a:r>
              <a:rPr lang="en-GB"/>
              <a:t>name: String</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struct Elf {</a:t>
            </a:r>
            <a:endParaRPr/>
          </a:p>
          <a:p>
            <a:pPr indent="0" lvl="0" marL="0" rtl="0" algn="l">
              <a:spcBef>
                <a:spcPts val="1600"/>
              </a:spcBef>
              <a:spcAft>
                <a:spcPts val="0"/>
              </a:spcAft>
              <a:buNone/>
            </a:pPr>
            <a:r>
              <a:rPr lang="en-GB"/>
              <a:t>name: String</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398" name="Google Shape;2398;p310"/>
          <p:cNvPicPr preferRelativeResize="0"/>
          <p:nvPr/>
        </p:nvPicPr>
        <p:blipFill>
          <a:blip r:embed="rId3">
            <a:alphaModFix/>
          </a:blip>
          <a:stretch>
            <a:fillRect/>
          </a:stretch>
        </p:blipFill>
        <p:spPr>
          <a:xfrm>
            <a:off x="3476638" y="1266325"/>
            <a:ext cx="1318175" cy="1163276"/>
          </a:xfrm>
          <a:prstGeom prst="rect">
            <a:avLst/>
          </a:prstGeom>
          <a:noFill/>
          <a:ln>
            <a:noFill/>
          </a:ln>
        </p:spPr>
      </p:pic>
      <p:pic>
        <p:nvPicPr>
          <p:cNvPr id="2399" name="Google Shape;2399;p310"/>
          <p:cNvPicPr preferRelativeResize="0"/>
          <p:nvPr/>
        </p:nvPicPr>
        <p:blipFill>
          <a:blip r:embed="rId4">
            <a:alphaModFix/>
          </a:blip>
          <a:stretch>
            <a:fillRect/>
          </a:stretch>
        </p:blipFill>
        <p:spPr>
          <a:xfrm>
            <a:off x="3476650" y="2543500"/>
            <a:ext cx="1318150" cy="1457650"/>
          </a:xfrm>
          <a:prstGeom prst="rect">
            <a:avLst/>
          </a:prstGeom>
          <a:noFill/>
          <a:ln>
            <a:noFill/>
          </a:ln>
        </p:spPr>
      </p:pic>
      <p:pic>
        <p:nvPicPr>
          <p:cNvPr id="2400" name="Google Shape;2400;p310"/>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4" name="Shape 2404"/>
        <p:cNvGrpSpPr/>
        <p:nvPr/>
      </p:nvGrpSpPr>
      <p:grpSpPr>
        <a:xfrm>
          <a:off x="0" y="0"/>
          <a:ext cx="0" cy="0"/>
          <a:chOff x="0" y="0"/>
          <a:chExt cx="0" cy="0"/>
        </a:xfrm>
      </p:grpSpPr>
      <p:sp>
        <p:nvSpPr>
          <p:cNvPr id="2405" name="Google Shape;2405;p31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create some structs!</a:t>
            </a:r>
            <a:endParaRPr/>
          </a:p>
        </p:txBody>
      </p:sp>
      <p:sp>
        <p:nvSpPr>
          <p:cNvPr id="2406" name="Google Shape;2406;p31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7" name="Google Shape;2407;p311"/>
          <p:cNvPicPr preferRelativeResize="0"/>
          <p:nvPr/>
        </p:nvPicPr>
        <p:blipFill>
          <a:blip r:embed="rId3">
            <a:alphaModFix/>
          </a:blip>
          <a:stretch>
            <a:fillRect/>
          </a:stretch>
        </p:blipFill>
        <p:spPr>
          <a:xfrm>
            <a:off x="104775" y="428625"/>
            <a:ext cx="8934450" cy="4286250"/>
          </a:xfrm>
          <a:prstGeom prst="rect">
            <a:avLst/>
          </a:prstGeom>
          <a:noFill/>
          <a:ln>
            <a:noFill/>
          </a:ln>
        </p:spPr>
      </p:pic>
      <p:pic>
        <p:nvPicPr>
          <p:cNvPr id="2408" name="Google Shape;2408;p31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2" name="Shape 2412"/>
        <p:cNvGrpSpPr/>
        <p:nvPr/>
      </p:nvGrpSpPr>
      <p:grpSpPr>
        <a:xfrm>
          <a:off x="0" y="0"/>
          <a:ext cx="0" cy="0"/>
          <a:chOff x="0" y="0"/>
          <a:chExt cx="0" cy="0"/>
        </a:xfrm>
      </p:grpSpPr>
      <p:sp>
        <p:nvSpPr>
          <p:cNvPr id="2413" name="Google Shape;2413;p3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character!</a:t>
            </a:r>
            <a:endParaRPr/>
          </a:p>
        </p:txBody>
      </p:sp>
      <p:sp>
        <p:nvSpPr>
          <p:cNvPr id="2414" name="Google Shape;2414;p31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my_dwarf = Dwarf {</a:t>
            </a:r>
            <a:endParaRPr/>
          </a:p>
          <a:p>
            <a:pPr indent="0" lvl="0" marL="0" rtl="0" algn="l">
              <a:spcBef>
                <a:spcPts val="1600"/>
              </a:spcBef>
              <a:spcAft>
                <a:spcPts val="0"/>
              </a:spcAft>
              <a:buNone/>
            </a:pPr>
            <a:r>
              <a:rPr lang="en-GB"/>
              <a:t>name: String::from(“NellDwarf”)</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15" name="Google Shape;2415;p312"/>
          <p:cNvPicPr preferRelativeResize="0"/>
          <p:nvPr/>
        </p:nvPicPr>
        <p:blipFill>
          <a:blip r:embed="rId3">
            <a:alphaModFix/>
          </a:blip>
          <a:stretch>
            <a:fillRect/>
          </a:stretch>
        </p:blipFill>
        <p:spPr>
          <a:xfrm>
            <a:off x="6888150" y="2454654"/>
            <a:ext cx="1585500" cy="2036775"/>
          </a:xfrm>
          <a:prstGeom prst="rect">
            <a:avLst/>
          </a:prstGeom>
          <a:noFill/>
          <a:ln>
            <a:noFill/>
          </a:ln>
        </p:spPr>
      </p:pic>
      <p:pic>
        <p:nvPicPr>
          <p:cNvPr id="2416" name="Google Shape;2416;p31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0" name="Shape 2420"/>
        <p:cNvGrpSpPr/>
        <p:nvPr/>
      </p:nvGrpSpPr>
      <p:grpSpPr>
        <a:xfrm>
          <a:off x="0" y="0"/>
          <a:ext cx="0" cy="0"/>
          <a:chOff x="0" y="0"/>
          <a:chExt cx="0" cy="0"/>
        </a:xfrm>
      </p:grpSpPr>
      <p:sp>
        <p:nvSpPr>
          <p:cNvPr id="2421" name="Google Shape;2421;p31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Character Traits</a:t>
            </a:r>
            <a:endParaRPr/>
          </a:p>
        </p:txBody>
      </p:sp>
      <p:sp>
        <p:nvSpPr>
          <p:cNvPr id="2422" name="Google Shape;2422;p31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Strength</a:t>
            </a:r>
            <a:endParaRPr/>
          </a:p>
          <a:p>
            <a:pPr indent="0" lvl="0" marL="0" rtl="0" algn="l">
              <a:spcBef>
                <a:spcPts val="1600"/>
              </a:spcBef>
              <a:spcAft>
                <a:spcPts val="0"/>
              </a:spcAft>
              <a:buNone/>
            </a:pPr>
            <a:r>
              <a:rPr lang="en-GB"/>
              <a:t>• Dexterity</a:t>
            </a:r>
            <a:endParaRPr/>
          </a:p>
          <a:p>
            <a:pPr indent="0" lvl="0" marL="0" rtl="0" algn="l">
              <a:spcBef>
                <a:spcPts val="1600"/>
              </a:spcBef>
              <a:spcAft>
                <a:spcPts val="0"/>
              </a:spcAft>
              <a:buNone/>
            </a:pPr>
            <a:r>
              <a:rPr lang="en-GB"/>
              <a:t>• </a:t>
            </a:r>
            <a:r>
              <a:rPr b="1" lang="en-GB">
                <a:solidFill>
                  <a:srgbClr val="00FF00"/>
                </a:solidFill>
              </a:rPr>
              <a:t>Constitution</a:t>
            </a:r>
            <a:endParaRPr b="1">
              <a:solidFill>
                <a:srgbClr val="00FF00"/>
              </a:solidFill>
            </a:endParaRPr>
          </a:p>
          <a:p>
            <a:pPr indent="0" lvl="0" marL="0" rtl="0" algn="l">
              <a:spcBef>
                <a:spcPts val="1600"/>
              </a:spcBef>
              <a:spcAft>
                <a:spcPts val="0"/>
              </a:spcAft>
              <a:buNone/>
            </a:pPr>
            <a:r>
              <a:rPr lang="en-GB"/>
              <a:t>• Intelligence</a:t>
            </a:r>
            <a:endParaRPr/>
          </a:p>
          <a:p>
            <a:pPr indent="0" lvl="0" marL="0" rtl="0" algn="l">
              <a:spcBef>
                <a:spcPts val="1600"/>
              </a:spcBef>
              <a:spcAft>
                <a:spcPts val="0"/>
              </a:spcAft>
              <a:buNone/>
            </a:pPr>
            <a:r>
              <a:rPr lang="en-GB"/>
              <a:t>• Wisdom</a:t>
            </a:r>
            <a:endParaRPr/>
          </a:p>
          <a:p>
            <a:pPr indent="0" lvl="0" marL="0" rtl="0" algn="l">
              <a:spcBef>
                <a:spcPts val="1600"/>
              </a:spcBef>
              <a:spcAft>
                <a:spcPts val="0"/>
              </a:spcAft>
              <a:buNone/>
            </a:pPr>
            <a:r>
              <a:rPr lang="en-GB"/>
              <a:t>• Charisma</a:t>
            </a:r>
            <a:endParaRPr/>
          </a:p>
          <a:p>
            <a:pPr indent="0" lvl="0" marL="0" rtl="0" algn="l">
              <a:spcBef>
                <a:spcPts val="1600"/>
              </a:spcBef>
              <a:spcAft>
                <a:spcPts val="1600"/>
              </a:spcAft>
              <a:buNone/>
            </a:pPr>
            <a:r>
              <a:t/>
            </a:r>
            <a:endParaRPr/>
          </a:p>
        </p:txBody>
      </p:sp>
      <p:pic>
        <p:nvPicPr>
          <p:cNvPr id="2423" name="Google Shape;2423;p31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7" name="Shape 2427"/>
        <p:cNvGrpSpPr/>
        <p:nvPr/>
      </p:nvGrpSpPr>
      <p:grpSpPr>
        <a:xfrm>
          <a:off x="0" y="0"/>
          <a:ext cx="0" cy="0"/>
          <a:chOff x="0" y="0"/>
          <a:chExt cx="0" cy="0"/>
        </a:xfrm>
      </p:grpSpPr>
      <p:sp>
        <p:nvSpPr>
          <p:cNvPr id="2428" name="Google Shape;2428;p3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trait!</a:t>
            </a:r>
            <a:endParaRPr/>
          </a:p>
        </p:txBody>
      </p:sp>
      <p:sp>
        <p:nvSpPr>
          <p:cNvPr id="2429" name="Google Shape;2429;p3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30" name="Google Shape;2430;p31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4" name="Shape 2434"/>
        <p:cNvGrpSpPr/>
        <p:nvPr/>
      </p:nvGrpSpPr>
      <p:grpSpPr>
        <a:xfrm>
          <a:off x="0" y="0"/>
          <a:ext cx="0" cy="0"/>
          <a:chOff x="0" y="0"/>
          <a:chExt cx="0" cy="0"/>
        </a:xfrm>
      </p:grpSpPr>
      <p:sp>
        <p:nvSpPr>
          <p:cNvPr id="2435" name="Google Shape;2435;p3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trait!</a:t>
            </a:r>
            <a:endParaRPr/>
          </a:p>
        </p:txBody>
      </p:sp>
      <p:sp>
        <p:nvSpPr>
          <p:cNvPr id="2436" name="Google Shape;2436;p3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fn constitution_bonus(&amp;self) -&gt; u8;</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37" name="Google Shape;2437;p31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1" name="Shape 2441"/>
        <p:cNvGrpSpPr/>
        <p:nvPr/>
      </p:nvGrpSpPr>
      <p:grpSpPr>
        <a:xfrm>
          <a:off x="0" y="0"/>
          <a:ext cx="0" cy="0"/>
          <a:chOff x="0" y="0"/>
          <a:chExt cx="0" cy="0"/>
        </a:xfrm>
      </p:grpSpPr>
      <p:sp>
        <p:nvSpPr>
          <p:cNvPr id="2442" name="Google Shape;2442;p3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43" name="Google Shape;2443;p3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44" name="Google Shape;2444;p316"/>
          <p:cNvPicPr preferRelativeResize="0"/>
          <p:nvPr/>
        </p:nvPicPr>
        <p:blipFill>
          <a:blip r:embed="rId3">
            <a:alphaModFix/>
          </a:blip>
          <a:stretch>
            <a:fillRect/>
          </a:stretch>
        </p:blipFill>
        <p:spPr>
          <a:xfrm>
            <a:off x="3502225" y="1571625"/>
            <a:ext cx="2494225" cy="2680175"/>
          </a:xfrm>
          <a:prstGeom prst="rect">
            <a:avLst/>
          </a:prstGeom>
          <a:noFill/>
          <a:ln>
            <a:noFill/>
          </a:ln>
        </p:spPr>
      </p:pic>
      <p:pic>
        <p:nvPicPr>
          <p:cNvPr id="2445" name="Google Shape;2445;p31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9" name="Shape 2449"/>
        <p:cNvGrpSpPr/>
        <p:nvPr/>
      </p:nvGrpSpPr>
      <p:grpSpPr>
        <a:xfrm>
          <a:off x="0" y="0"/>
          <a:ext cx="0" cy="0"/>
          <a:chOff x="0" y="0"/>
          <a:chExt cx="0" cy="0"/>
        </a:xfrm>
      </p:grpSpPr>
      <p:sp>
        <p:nvSpPr>
          <p:cNvPr id="2450" name="Google Shape;2450;p3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51" name="Google Shape;2451;p317"/>
          <p:cNvSpPr txBox="1"/>
          <p:nvPr>
            <p:ph idx="1" type="body"/>
          </p:nvPr>
        </p:nvSpPr>
        <p:spPr>
          <a:xfrm>
            <a:off x="3634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Dwarf {</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52" name="Google Shape;2452;p317"/>
          <p:cNvPicPr preferRelativeResize="0"/>
          <p:nvPr/>
        </p:nvPicPr>
        <p:blipFill>
          <a:blip r:embed="rId3">
            <a:alphaModFix/>
          </a:blip>
          <a:stretch>
            <a:fillRect/>
          </a:stretch>
        </p:blipFill>
        <p:spPr>
          <a:xfrm>
            <a:off x="6530650" y="2295350"/>
            <a:ext cx="1924050" cy="2000250"/>
          </a:xfrm>
          <a:prstGeom prst="rect">
            <a:avLst/>
          </a:prstGeom>
          <a:noFill/>
          <a:ln>
            <a:noFill/>
          </a:ln>
        </p:spPr>
      </p:pic>
      <p:pic>
        <p:nvPicPr>
          <p:cNvPr id="2453" name="Google Shape;2453;p31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9" name="Shape 109"/>
        <p:cNvGrpSpPr/>
        <p:nvPr/>
      </p:nvGrpSpPr>
      <p:grpSpPr>
        <a:xfrm>
          <a:off x="0" y="0"/>
          <a:ext cx="0" cy="0"/>
          <a:chOff x="0" y="0"/>
          <a:chExt cx="0" cy="0"/>
        </a:xfrm>
      </p:grpSpPr>
      <p:sp>
        <p:nvSpPr>
          <p:cNvPr id="110" name="Google Shape;110;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90000"/>
              </a:lnSpc>
              <a:spcBef>
                <a:spcPts val="0"/>
              </a:spcBef>
              <a:spcAft>
                <a:spcPts val="0"/>
              </a:spcAft>
              <a:buClr>
                <a:srgbClr val="000000"/>
              </a:buClr>
              <a:buSzPts val="2400"/>
              <a:buChar char="●"/>
            </a:pPr>
            <a:r>
              <a:rPr lang="en-GB" sz="2400">
                <a:solidFill>
                  <a:srgbClr val="000000"/>
                </a:solidFill>
              </a:rPr>
              <a:t>Variables refer to memory locations in system that hold a value for that variable. This value can be changed during the execution of the program.</a:t>
            </a:r>
            <a:endParaRPr sz="2400">
              <a:solidFill>
                <a:srgbClr val="000000"/>
              </a:solidFill>
            </a:endParaRPr>
          </a:p>
          <a:p>
            <a:pPr indent="0" lvl="0" marL="457200" rtl="0" algn="l">
              <a:lnSpc>
                <a:spcPct val="90000"/>
              </a:lnSpc>
              <a:spcBef>
                <a:spcPts val="0"/>
              </a:spcBef>
              <a:spcAft>
                <a:spcPts val="0"/>
              </a:spcAft>
              <a:buNone/>
            </a:pPr>
            <a:r>
              <a:t/>
            </a:r>
            <a:endParaRPr sz="2400">
              <a:solidFill>
                <a:srgbClr val="000000"/>
              </a:solidFill>
            </a:endParaRPr>
          </a:p>
          <a:p>
            <a:pPr indent="-381000" lvl="0" marL="457200" rtl="0" algn="l">
              <a:lnSpc>
                <a:spcPct val="150000"/>
              </a:lnSpc>
              <a:spcBef>
                <a:spcPts val="0"/>
              </a:spcBef>
              <a:spcAft>
                <a:spcPts val="0"/>
              </a:spcAft>
              <a:buClr>
                <a:srgbClr val="000000"/>
              </a:buClr>
              <a:buSzPts val="2400"/>
              <a:buChar char="●"/>
            </a:pPr>
            <a:r>
              <a:rPr lang="en-GB" sz="2400">
                <a:solidFill>
                  <a:srgbClr val="000000"/>
                </a:solidFill>
              </a:rPr>
              <a:t>Variables are only valid in the scope in which they are declared.</a:t>
            </a:r>
            <a:endParaRPr sz="2400">
              <a:solidFill>
                <a:srgbClr val="000000"/>
              </a:solidFill>
            </a:endParaRPr>
          </a:p>
          <a:p>
            <a:pPr indent="0" lvl="0" marL="1371600" rtl="0" algn="l">
              <a:spcBef>
                <a:spcPts val="1600"/>
              </a:spcBef>
              <a:spcAft>
                <a:spcPts val="0"/>
              </a:spcAft>
              <a:buClr>
                <a:srgbClr val="000000"/>
              </a:buClr>
              <a:buSzPts val="2400"/>
              <a:buFont typeface="Arial"/>
              <a:buNone/>
            </a:pPr>
            <a:r>
              <a:t/>
            </a:r>
            <a:endParaRPr sz="2400">
              <a:latin typeface="Calibri"/>
              <a:ea typeface="Calibri"/>
              <a:cs typeface="Calibri"/>
              <a:sym typeface="Calibri"/>
            </a:endParaRPr>
          </a:p>
          <a:p>
            <a:pPr indent="0" lvl="0" marL="0" rtl="0" algn="l">
              <a:lnSpc>
                <a:spcPct val="100000"/>
              </a:lnSpc>
              <a:spcBef>
                <a:spcPts val="1600"/>
              </a:spcBef>
              <a:spcAft>
                <a:spcPts val="0"/>
              </a:spcAft>
              <a:buNone/>
            </a:pPr>
            <a:r>
              <a:t/>
            </a:r>
            <a:endParaRPr sz="2400">
              <a:latin typeface="Calibri"/>
              <a:ea typeface="Calibri"/>
              <a:cs typeface="Calibri"/>
              <a:sym typeface="Calibri"/>
            </a:endParaRPr>
          </a:p>
          <a:p>
            <a:pPr indent="0" lvl="0" marL="0" rtl="0" algn="l">
              <a:lnSpc>
                <a:spcPct val="100000"/>
              </a:lnSpc>
              <a:spcBef>
                <a:spcPts val="100"/>
              </a:spcBef>
              <a:spcAft>
                <a:spcPts val="100"/>
              </a:spcAft>
              <a:buNone/>
            </a:pPr>
            <a:r>
              <a:t/>
            </a:r>
            <a:endParaRPr sz="2400">
              <a:latin typeface="Calibri"/>
              <a:ea typeface="Calibri"/>
              <a:cs typeface="Calibri"/>
              <a:sym typeface="Calibri"/>
            </a:endParaRPr>
          </a:p>
        </p:txBody>
      </p:sp>
      <p:sp>
        <p:nvSpPr>
          <p:cNvPr id="111" name="Google Shape;111;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000">
                <a:solidFill>
                  <a:srgbClr val="000000"/>
                </a:solidFill>
                <a:latin typeface="Arial"/>
                <a:ea typeface="Arial"/>
                <a:cs typeface="Arial"/>
                <a:sym typeface="Arial"/>
              </a:rPr>
              <a:t>Variables</a:t>
            </a:r>
            <a:endParaRPr sz="4000">
              <a:solidFill>
                <a:srgbClr val="000000"/>
              </a:solidFill>
              <a:latin typeface="Arial"/>
              <a:ea typeface="Arial"/>
              <a:cs typeface="Arial"/>
              <a:sym typeface="Arial"/>
            </a:endParaRPr>
          </a:p>
        </p:txBody>
      </p:sp>
      <p:pic>
        <p:nvPicPr>
          <p:cNvPr id="112" name="Google Shape;112;p2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8"/>
          <p:cNvSpPr txBox="1"/>
          <p:nvPr>
            <p:ph idx="1" type="body"/>
          </p:nvPr>
        </p:nvSpPr>
        <p:spPr>
          <a:xfrm>
            <a:off x="311700" y="453050"/>
            <a:ext cx="8520600" cy="438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3)</a:t>
            </a:r>
            <a:r>
              <a:rPr lang="en-GB" sz="2800">
                <a:solidFill>
                  <a:srgbClr val="000000"/>
                </a:solidFill>
              </a:rPr>
              <a:t> </a:t>
            </a:r>
            <a:r>
              <a:rPr b="1" lang="en-GB" sz="2400">
                <a:solidFill>
                  <a:srgbClr val="000000"/>
                </a:solidFill>
              </a:rPr>
              <a:t>Boolean Type:</a:t>
            </a:r>
            <a:br>
              <a:rPr lang="en-GB" sz="2800">
                <a:solidFill>
                  <a:srgbClr val="000000"/>
                </a:solidFill>
              </a:rPr>
            </a:br>
            <a:endParaRPr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A Boolean type in Rust has two possible values: true and false.</a:t>
            </a:r>
            <a:endParaRPr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Booleans are one byte in size.</a:t>
            </a:r>
            <a:endParaRPr sz="2400">
              <a:solidFill>
                <a:srgbClr val="000000"/>
              </a:solidFill>
            </a:endParaRPr>
          </a:p>
          <a:p>
            <a:pPr indent="457200" lvl="0" marL="0" rtl="0" algn="l">
              <a:spcBef>
                <a:spcPts val="1600"/>
              </a:spcBef>
              <a:spcAft>
                <a:spcPts val="1600"/>
              </a:spcAft>
              <a:buNone/>
            </a:pPr>
            <a:r>
              <a:t/>
            </a:r>
            <a:endParaRPr sz="2400"/>
          </a:p>
        </p:txBody>
      </p:sp>
      <p:pic>
        <p:nvPicPr>
          <p:cNvPr id="297" name="Google Shape;297;p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7" name="Shape 2457"/>
        <p:cNvGrpSpPr/>
        <p:nvPr/>
      </p:nvGrpSpPr>
      <p:grpSpPr>
        <a:xfrm>
          <a:off x="0" y="0"/>
          <a:ext cx="0" cy="0"/>
          <a:chOff x="0" y="0"/>
          <a:chExt cx="0" cy="0"/>
        </a:xfrm>
      </p:grpSpPr>
      <p:sp>
        <p:nvSpPr>
          <p:cNvPr id="2458" name="Google Shape;2458;p3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59" name="Google Shape;2459;p3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60" name="Google Shape;2460;p318"/>
          <p:cNvPicPr preferRelativeResize="0"/>
          <p:nvPr/>
        </p:nvPicPr>
        <p:blipFill>
          <a:blip r:embed="rId3">
            <a:alphaModFix/>
          </a:blip>
          <a:stretch>
            <a:fillRect/>
          </a:stretch>
        </p:blipFill>
        <p:spPr>
          <a:xfrm>
            <a:off x="2843150" y="1311638"/>
            <a:ext cx="3295450" cy="3212075"/>
          </a:xfrm>
          <a:prstGeom prst="rect">
            <a:avLst/>
          </a:prstGeom>
          <a:noFill/>
          <a:ln>
            <a:noFill/>
          </a:ln>
        </p:spPr>
      </p:pic>
      <p:pic>
        <p:nvPicPr>
          <p:cNvPr id="2461" name="Google Shape;2461;p31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5" name="Shape 2465"/>
        <p:cNvGrpSpPr/>
        <p:nvPr/>
      </p:nvGrpSpPr>
      <p:grpSpPr>
        <a:xfrm>
          <a:off x="0" y="0"/>
          <a:ext cx="0" cy="0"/>
          <a:chOff x="0" y="0"/>
          <a:chExt cx="0" cy="0"/>
        </a:xfrm>
      </p:grpSpPr>
      <p:sp>
        <p:nvSpPr>
          <p:cNvPr id="2466" name="Google Shape;2466;p3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trait!</a:t>
            </a:r>
            <a:endParaRPr/>
          </a:p>
        </p:txBody>
      </p:sp>
      <p:sp>
        <p:nvSpPr>
          <p:cNvPr id="2467" name="Google Shape;2467;p3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fn constitution_bonus(&amp;self) -&gt; u8;</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68" name="Google Shape;2468;p31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2" name="Shape 2472"/>
        <p:cNvGrpSpPr/>
        <p:nvPr/>
      </p:nvGrpSpPr>
      <p:grpSpPr>
        <a:xfrm>
          <a:off x="0" y="0"/>
          <a:ext cx="0" cy="0"/>
          <a:chOff x="0" y="0"/>
          <a:chExt cx="0" cy="0"/>
        </a:xfrm>
      </p:grpSpPr>
      <p:sp>
        <p:nvSpPr>
          <p:cNvPr id="2473" name="Google Shape;2473;p3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rgbClr val="434343"/>
                </a:solidFill>
                <a:latin typeface="PT Sans Narrow"/>
                <a:ea typeface="PT Sans Narrow"/>
                <a:cs typeface="PT Sans Narrow"/>
                <a:sym typeface="PT Sans Narrow"/>
              </a:rPr>
              <a:t>The constitution bonus for a dwarf is 2</a:t>
            </a:r>
            <a:endParaRPr b="1" sz="3600">
              <a:solidFill>
                <a:srgbClr val="434343"/>
              </a:solidFill>
              <a:latin typeface="PT Sans Narrow"/>
              <a:ea typeface="PT Sans Narrow"/>
              <a:cs typeface="PT Sans Narrow"/>
              <a:sym typeface="PT Sans Narrow"/>
            </a:endParaRPr>
          </a:p>
          <a:p>
            <a:pPr indent="0" lvl="0" marL="0" rtl="0" algn="l">
              <a:spcBef>
                <a:spcPts val="1600"/>
              </a:spcBef>
              <a:spcAft>
                <a:spcPts val="1600"/>
              </a:spcAft>
              <a:buNone/>
            </a:pPr>
            <a:r>
              <a:t/>
            </a:r>
            <a:endParaRPr b="1" sz="3600">
              <a:solidFill>
                <a:srgbClr val="434343"/>
              </a:solidFill>
              <a:latin typeface="PT Sans Narrow"/>
              <a:ea typeface="PT Sans Narrow"/>
              <a:cs typeface="PT Sans Narrow"/>
              <a:sym typeface="PT Sans Narrow"/>
            </a:endParaRPr>
          </a:p>
        </p:txBody>
      </p:sp>
      <p:pic>
        <p:nvPicPr>
          <p:cNvPr id="2474" name="Google Shape;2474;p3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8" name="Shape 2478"/>
        <p:cNvGrpSpPr/>
        <p:nvPr/>
      </p:nvGrpSpPr>
      <p:grpSpPr>
        <a:xfrm>
          <a:off x="0" y="0"/>
          <a:ext cx="0" cy="0"/>
          <a:chOff x="0" y="0"/>
          <a:chExt cx="0" cy="0"/>
        </a:xfrm>
      </p:grpSpPr>
      <p:sp>
        <p:nvSpPr>
          <p:cNvPr id="2479" name="Google Shape;2479;p3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80" name="Google Shape;2480;p3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Dwarf {</a:t>
            </a:r>
            <a:endParaRPr/>
          </a:p>
          <a:p>
            <a:pPr indent="0" lvl="0" marL="0" rtl="0" algn="l">
              <a:spcBef>
                <a:spcPts val="1600"/>
              </a:spcBef>
              <a:spcAft>
                <a:spcPts val="0"/>
              </a:spcAft>
              <a:buNone/>
            </a:pPr>
            <a:r>
              <a:rPr lang="en-GB"/>
              <a:t>fn constitution_bonus(&amp;self) -&gt; u8 {</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481" name="Google Shape;2481;p321"/>
          <p:cNvPicPr preferRelativeResize="0"/>
          <p:nvPr/>
        </p:nvPicPr>
        <p:blipFill>
          <a:blip r:embed="rId3">
            <a:alphaModFix/>
          </a:blip>
          <a:stretch>
            <a:fillRect/>
          </a:stretch>
        </p:blipFill>
        <p:spPr>
          <a:xfrm>
            <a:off x="5750900" y="1053175"/>
            <a:ext cx="2791450" cy="3302700"/>
          </a:xfrm>
          <a:prstGeom prst="rect">
            <a:avLst/>
          </a:prstGeom>
          <a:noFill/>
          <a:ln>
            <a:noFill/>
          </a:ln>
        </p:spPr>
      </p:pic>
      <p:pic>
        <p:nvPicPr>
          <p:cNvPr id="2482" name="Google Shape;2482;p32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6" name="Shape 2486"/>
        <p:cNvGrpSpPr/>
        <p:nvPr/>
      </p:nvGrpSpPr>
      <p:grpSpPr>
        <a:xfrm>
          <a:off x="0" y="0"/>
          <a:ext cx="0" cy="0"/>
          <a:chOff x="0" y="0"/>
          <a:chExt cx="0" cy="0"/>
        </a:xfrm>
      </p:grpSpPr>
      <p:sp>
        <p:nvSpPr>
          <p:cNvPr id="2487" name="Google Shape;2487;p3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488" name="Google Shape;2488;p3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Dwarf {</a:t>
            </a:r>
            <a:endParaRPr/>
          </a:p>
          <a:p>
            <a:pPr indent="0" lvl="0" marL="0" rtl="0" algn="l">
              <a:spcBef>
                <a:spcPts val="1600"/>
              </a:spcBef>
              <a:spcAft>
                <a:spcPts val="0"/>
              </a:spcAft>
              <a:buNone/>
            </a:pPr>
            <a:r>
              <a:rPr lang="en-GB"/>
              <a:t>fn constitution_bonus(&amp;self) -&gt; u8 {</a:t>
            </a:r>
            <a:endParaRPr/>
          </a:p>
          <a:p>
            <a:pPr indent="0" lvl="0" marL="0" rtl="0" algn="l">
              <a:spcBef>
                <a:spcPts val="1600"/>
              </a:spcBef>
              <a:spcAft>
                <a:spcPts val="0"/>
              </a:spcAft>
              <a:buNone/>
            </a:pPr>
            <a:r>
              <a:rPr lang="en-GB"/>
              <a:t>  2</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89" name="Google Shape;2489;p322"/>
          <p:cNvPicPr preferRelativeResize="0"/>
          <p:nvPr/>
        </p:nvPicPr>
        <p:blipFill>
          <a:blip r:embed="rId3">
            <a:alphaModFix/>
          </a:blip>
          <a:stretch>
            <a:fillRect/>
          </a:stretch>
        </p:blipFill>
        <p:spPr>
          <a:xfrm>
            <a:off x="5750900" y="1053175"/>
            <a:ext cx="2791450" cy="3302700"/>
          </a:xfrm>
          <a:prstGeom prst="rect">
            <a:avLst/>
          </a:prstGeom>
          <a:noFill/>
          <a:ln>
            <a:noFill/>
          </a:ln>
        </p:spPr>
      </p:pic>
      <p:pic>
        <p:nvPicPr>
          <p:cNvPr id="2490" name="Google Shape;2490;p32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4" name="Shape 2494"/>
        <p:cNvGrpSpPr/>
        <p:nvPr/>
      </p:nvGrpSpPr>
      <p:grpSpPr>
        <a:xfrm>
          <a:off x="0" y="0"/>
          <a:ext cx="0" cy="0"/>
          <a:chOff x="0" y="0"/>
          <a:chExt cx="0" cy="0"/>
        </a:xfrm>
      </p:grpSpPr>
      <p:sp>
        <p:nvSpPr>
          <p:cNvPr id="2495" name="Google Shape;2495;p3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character!</a:t>
            </a:r>
            <a:endParaRPr/>
          </a:p>
        </p:txBody>
      </p:sp>
      <p:sp>
        <p:nvSpPr>
          <p:cNvPr id="2496" name="Google Shape;2496;p3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my_dwarf = Dwarf {</a:t>
            </a:r>
            <a:endParaRPr/>
          </a:p>
          <a:p>
            <a:pPr indent="0" lvl="0" marL="0" rtl="0" algn="l">
              <a:spcBef>
                <a:spcPts val="1600"/>
              </a:spcBef>
              <a:spcAft>
                <a:spcPts val="0"/>
              </a:spcAft>
              <a:buNone/>
            </a:pPr>
            <a:r>
              <a:rPr lang="en-GB"/>
              <a:t>name: String::from(“NellDwarf”)</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497" name="Google Shape;2497;p323"/>
          <p:cNvPicPr preferRelativeResize="0"/>
          <p:nvPr/>
        </p:nvPicPr>
        <p:blipFill>
          <a:blip r:embed="rId3">
            <a:alphaModFix/>
          </a:blip>
          <a:stretch>
            <a:fillRect/>
          </a:stretch>
        </p:blipFill>
        <p:spPr>
          <a:xfrm>
            <a:off x="7178352" y="2248675"/>
            <a:ext cx="1307550" cy="1801975"/>
          </a:xfrm>
          <a:prstGeom prst="rect">
            <a:avLst/>
          </a:prstGeom>
          <a:noFill/>
          <a:ln>
            <a:noFill/>
          </a:ln>
        </p:spPr>
      </p:pic>
      <p:pic>
        <p:nvPicPr>
          <p:cNvPr id="2498" name="Google Shape;2498;p32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2" name="Shape 2502"/>
        <p:cNvGrpSpPr/>
        <p:nvPr/>
      </p:nvGrpSpPr>
      <p:grpSpPr>
        <a:xfrm>
          <a:off x="0" y="0"/>
          <a:ext cx="0" cy="0"/>
          <a:chOff x="0" y="0"/>
          <a:chExt cx="0" cy="0"/>
        </a:xfrm>
      </p:grpSpPr>
      <p:sp>
        <p:nvSpPr>
          <p:cNvPr id="2503" name="Google Shape;2503;p3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make a character!</a:t>
            </a:r>
            <a:endParaRPr/>
          </a:p>
        </p:txBody>
      </p:sp>
      <p:sp>
        <p:nvSpPr>
          <p:cNvPr id="2504" name="Google Shape;2504;p3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my_dwarf = Dwarf {</a:t>
            </a:r>
            <a:endParaRPr/>
          </a:p>
          <a:p>
            <a:pPr indent="0" lvl="0" marL="0" rtl="0" algn="l">
              <a:spcBef>
                <a:spcPts val="1600"/>
              </a:spcBef>
              <a:spcAft>
                <a:spcPts val="0"/>
              </a:spcAft>
              <a:buNone/>
            </a:pPr>
            <a:r>
              <a:rPr lang="en-GB"/>
              <a:t>name: String::from(“NellDwarf”)</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my_dwarf.constitution_bonus();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 Returns 2</a:t>
            </a:r>
            <a:endParaRPr/>
          </a:p>
          <a:p>
            <a:pPr indent="0" lvl="0" marL="0" rtl="0" algn="l">
              <a:spcBef>
                <a:spcPts val="1600"/>
              </a:spcBef>
              <a:spcAft>
                <a:spcPts val="1600"/>
              </a:spcAft>
              <a:buNone/>
            </a:pPr>
            <a:r>
              <a:t/>
            </a:r>
            <a:endParaRPr/>
          </a:p>
        </p:txBody>
      </p:sp>
      <p:pic>
        <p:nvPicPr>
          <p:cNvPr id="2505" name="Google Shape;2505;p324"/>
          <p:cNvPicPr preferRelativeResize="0"/>
          <p:nvPr/>
        </p:nvPicPr>
        <p:blipFill>
          <a:blip r:embed="rId3">
            <a:alphaModFix/>
          </a:blip>
          <a:stretch>
            <a:fillRect/>
          </a:stretch>
        </p:blipFill>
        <p:spPr>
          <a:xfrm>
            <a:off x="7201502" y="2323525"/>
            <a:ext cx="1307550" cy="1801975"/>
          </a:xfrm>
          <a:prstGeom prst="rect">
            <a:avLst/>
          </a:prstGeom>
          <a:noFill/>
          <a:ln>
            <a:noFill/>
          </a:ln>
        </p:spPr>
      </p:pic>
      <p:pic>
        <p:nvPicPr>
          <p:cNvPr id="2506" name="Google Shape;2506;p32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0" name="Shape 2510"/>
        <p:cNvGrpSpPr/>
        <p:nvPr/>
      </p:nvGrpSpPr>
      <p:grpSpPr>
        <a:xfrm>
          <a:off x="0" y="0"/>
          <a:ext cx="0" cy="0"/>
          <a:chOff x="0" y="0"/>
          <a:chExt cx="0" cy="0"/>
        </a:xfrm>
      </p:grpSpPr>
      <p:sp>
        <p:nvSpPr>
          <p:cNvPr id="2511" name="Google Shape;2511;p3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12" name="Google Shape;2512;p3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13" name="Google Shape;2513;p325"/>
          <p:cNvPicPr preferRelativeResize="0"/>
          <p:nvPr/>
        </p:nvPicPr>
        <p:blipFill>
          <a:blip r:embed="rId3">
            <a:alphaModFix/>
          </a:blip>
          <a:stretch>
            <a:fillRect/>
          </a:stretch>
        </p:blipFill>
        <p:spPr>
          <a:xfrm>
            <a:off x="311700" y="1273150"/>
            <a:ext cx="8520601" cy="3469700"/>
          </a:xfrm>
          <a:prstGeom prst="rect">
            <a:avLst/>
          </a:prstGeom>
          <a:noFill/>
          <a:ln>
            <a:noFill/>
          </a:ln>
        </p:spPr>
      </p:pic>
      <p:pic>
        <p:nvPicPr>
          <p:cNvPr id="2514" name="Google Shape;2514;p32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8" name="Shape 2518"/>
        <p:cNvGrpSpPr/>
        <p:nvPr/>
      </p:nvGrpSpPr>
      <p:grpSpPr>
        <a:xfrm>
          <a:off x="0" y="0"/>
          <a:ext cx="0" cy="0"/>
          <a:chOff x="0" y="0"/>
          <a:chExt cx="0" cy="0"/>
        </a:xfrm>
      </p:grpSpPr>
      <p:sp>
        <p:nvSpPr>
          <p:cNvPr id="2519" name="Google Shape;2519;p3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20" name="Google Shape;2520;p3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21" name="Google Shape;2521;p326"/>
          <p:cNvPicPr preferRelativeResize="0"/>
          <p:nvPr/>
        </p:nvPicPr>
        <p:blipFill>
          <a:blip r:embed="rId3">
            <a:alphaModFix/>
          </a:blip>
          <a:stretch>
            <a:fillRect/>
          </a:stretch>
        </p:blipFill>
        <p:spPr>
          <a:xfrm>
            <a:off x="3206575" y="1331100"/>
            <a:ext cx="2343150" cy="3198575"/>
          </a:xfrm>
          <a:prstGeom prst="rect">
            <a:avLst/>
          </a:prstGeom>
          <a:noFill/>
          <a:ln>
            <a:noFill/>
          </a:ln>
        </p:spPr>
      </p:pic>
      <p:pic>
        <p:nvPicPr>
          <p:cNvPr id="2522" name="Google Shape;2522;p32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6" name="Shape 2526"/>
        <p:cNvGrpSpPr/>
        <p:nvPr/>
      </p:nvGrpSpPr>
      <p:grpSpPr>
        <a:xfrm>
          <a:off x="0" y="0"/>
          <a:ext cx="0" cy="0"/>
          <a:chOff x="0" y="0"/>
          <a:chExt cx="0" cy="0"/>
        </a:xfrm>
      </p:grpSpPr>
      <p:sp>
        <p:nvSpPr>
          <p:cNvPr id="2527" name="Google Shape;2527;p3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28" name="Google Shape;2528;p3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HalfOrc {</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529" name="Google Shape;2529;p327"/>
          <p:cNvPicPr preferRelativeResize="0"/>
          <p:nvPr/>
        </p:nvPicPr>
        <p:blipFill>
          <a:blip r:embed="rId3">
            <a:alphaModFix/>
          </a:blip>
          <a:stretch>
            <a:fillRect/>
          </a:stretch>
        </p:blipFill>
        <p:spPr>
          <a:xfrm>
            <a:off x="6489150" y="1886797"/>
            <a:ext cx="2343150" cy="25436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4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rPr>
              <a:t>The Boolean type in Rust is specified using bool.</a:t>
            </a:r>
            <a:endParaRPr sz="2400">
              <a:solidFill>
                <a:srgbClr val="000000"/>
              </a:solidFill>
            </a:endParaRPr>
          </a:p>
          <a:p>
            <a:pPr indent="0" lvl="0" marL="0" rtl="0" algn="l">
              <a:spcBef>
                <a:spcPts val="1600"/>
              </a:spcBef>
              <a:spcAft>
                <a:spcPts val="1600"/>
              </a:spcAft>
              <a:buNone/>
            </a:pPr>
            <a:r>
              <a:t/>
            </a:r>
            <a:endParaRPr/>
          </a:p>
        </p:txBody>
      </p:sp>
      <p:sp>
        <p:nvSpPr>
          <p:cNvPr id="303" name="Google Shape;303;p49"/>
          <p:cNvSpPr txBox="1"/>
          <p:nvPr/>
        </p:nvSpPr>
        <p:spPr>
          <a:xfrm>
            <a:off x="1166425" y="2611525"/>
            <a:ext cx="57057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variable: </a:t>
            </a:r>
            <a:r>
              <a:rPr lang="en-GB" sz="2400">
                <a:solidFill>
                  <a:srgbClr val="B65611"/>
                </a:solidFill>
                <a:latin typeface="Roboto"/>
                <a:ea typeface="Roboto"/>
                <a:cs typeface="Roboto"/>
                <a:sym typeface="Roboto"/>
              </a:rPr>
              <a:t>bool</a:t>
            </a:r>
            <a:r>
              <a:rPr lang="en-GB" sz="2400">
                <a:solidFill>
                  <a:srgbClr val="6E6B5E"/>
                </a:solidFill>
                <a:latin typeface="Roboto"/>
                <a:ea typeface="Roboto"/>
                <a:cs typeface="Roboto"/>
                <a:sym typeface="Roboto"/>
              </a:rPr>
              <a:t> = </a:t>
            </a:r>
            <a:r>
              <a:rPr lang="en-GB" sz="2400">
                <a:solidFill>
                  <a:srgbClr val="B65611"/>
                </a:solidFill>
                <a:latin typeface="Roboto"/>
                <a:ea typeface="Roboto"/>
                <a:cs typeface="Roboto"/>
                <a:sym typeface="Roboto"/>
              </a:rPr>
              <a:t>true</a:t>
            </a:r>
            <a:r>
              <a:rPr lang="en-GB" sz="2400">
                <a:solidFill>
                  <a:srgbClr val="6E6B5E"/>
                </a:solidFill>
                <a:latin typeface="Roboto"/>
                <a:ea typeface="Roboto"/>
                <a:cs typeface="Roboto"/>
                <a:sym typeface="Roboto"/>
              </a:rPr>
              <a:t>;</a:t>
            </a:r>
            <a:endParaRPr sz="2400">
              <a:solidFill>
                <a:schemeClr val="dk2"/>
              </a:solidFill>
              <a:latin typeface="Roboto"/>
              <a:ea typeface="Roboto"/>
              <a:cs typeface="Roboto"/>
              <a:sym typeface="Roboto"/>
            </a:endParaRPr>
          </a:p>
        </p:txBody>
      </p:sp>
      <p:pic>
        <p:nvPicPr>
          <p:cNvPr id="304" name="Google Shape;304;p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3" name="Shape 2533"/>
        <p:cNvGrpSpPr/>
        <p:nvPr/>
      </p:nvGrpSpPr>
      <p:grpSpPr>
        <a:xfrm>
          <a:off x="0" y="0"/>
          <a:ext cx="0" cy="0"/>
          <a:chOff x="0" y="0"/>
          <a:chExt cx="0" cy="0"/>
        </a:xfrm>
      </p:grpSpPr>
      <p:sp>
        <p:nvSpPr>
          <p:cNvPr id="2534" name="Google Shape;2534;p3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35" name="Google Shape;2535;p3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36" name="Google Shape;2536;p328"/>
          <p:cNvPicPr preferRelativeResize="0"/>
          <p:nvPr/>
        </p:nvPicPr>
        <p:blipFill>
          <a:blip r:embed="rId3">
            <a:alphaModFix/>
          </a:blip>
          <a:stretch>
            <a:fillRect/>
          </a:stretch>
        </p:blipFill>
        <p:spPr>
          <a:xfrm>
            <a:off x="2835100" y="1344025"/>
            <a:ext cx="3086100" cy="3166225"/>
          </a:xfrm>
          <a:prstGeom prst="rect">
            <a:avLst/>
          </a:prstGeom>
          <a:noFill/>
          <a:ln>
            <a:noFill/>
          </a:ln>
        </p:spPr>
      </p:pic>
      <p:pic>
        <p:nvPicPr>
          <p:cNvPr id="2537" name="Google Shape;2537;p32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1" name="Shape 2541"/>
        <p:cNvGrpSpPr/>
        <p:nvPr/>
      </p:nvGrpSpPr>
      <p:grpSpPr>
        <a:xfrm>
          <a:off x="0" y="0"/>
          <a:ext cx="0" cy="0"/>
          <a:chOff x="0" y="0"/>
          <a:chExt cx="0" cy="0"/>
        </a:xfrm>
      </p:grpSpPr>
      <p:sp>
        <p:nvSpPr>
          <p:cNvPr id="2542" name="Google Shape;2542;p3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The constitution bonus for a half-orc is 1</a:t>
            </a:r>
            <a:endParaRPr b="1"/>
          </a:p>
          <a:p>
            <a:pPr indent="0" lvl="0" marL="0" rtl="0" algn="l">
              <a:spcBef>
                <a:spcPts val="1600"/>
              </a:spcBef>
              <a:spcAft>
                <a:spcPts val="1600"/>
              </a:spcAft>
              <a:buNone/>
            </a:pPr>
            <a:r>
              <a:t/>
            </a:r>
            <a:endParaRPr b="1"/>
          </a:p>
        </p:txBody>
      </p:sp>
      <p:pic>
        <p:nvPicPr>
          <p:cNvPr id="2543" name="Google Shape;2543;p3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7" name="Shape 2547"/>
        <p:cNvGrpSpPr/>
        <p:nvPr/>
      </p:nvGrpSpPr>
      <p:grpSpPr>
        <a:xfrm>
          <a:off x="0" y="0"/>
          <a:ext cx="0" cy="0"/>
          <a:chOff x="0" y="0"/>
          <a:chExt cx="0" cy="0"/>
        </a:xfrm>
      </p:grpSpPr>
      <p:sp>
        <p:nvSpPr>
          <p:cNvPr id="2548" name="Google Shape;2548;p3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49" name="Google Shape;2549;p3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HalfOrc {</a:t>
            </a:r>
            <a:endParaRPr/>
          </a:p>
          <a:p>
            <a:pPr indent="0" lvl="0" marL="0" rtl="0" algn="l">
              <a:spcBef>
                <a:spcPts val="1600"/>
              </a:spcBef>
              <a:spcAft>
                <a:spcPts val="0"/>
              </a:spcAft>
              <a:buNone/>
            </a:pPr>
            <a:r>
              <a:rPr lang="en-GB"/>
              <a:t>fn constitution_bonus(&amp;self) -&gt; u8 {</a:t>
            </a:r>
            <a:endParaRPr/>
          </a:p>
          <a:p>
            <a:pPr indent="0" lvl="0" marL="0" rtl="0" algn="l">
              <a:spcBef>
                <a:spcPts val="1600"/>
              </a:spcBef>
              <a:spcAft>
                <a:spcPts val="0"/>
              </a:spcAft>
              <a:buNone/>
            </a:pPr>
            <a:r>
              <a:rPr lang="en-GB"/>
              <a:t>  1</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550" name="Google Shape;2550;p330"/>
          <p:cNvPicPr preferRelativeResize="0"/>
          <p:nvPr/>
        </p:nvPicPr>
        <p:blipFill>
          <a:blip r:embed="rId3">
            <a:alphaModFix/>
          </a:blip>
          <a:stretch>
            <a:fillRect/>
          </a:stretch>
        </p:blipFill>
        <p:spPr>
          <a:xfrm>
            <a:off x="7262925" y="2774377"/>
            <a:ext cx="1382150" cy="1695300"/>
          </a:xfrm>
          <a:prstGeom prst="rect">
            <a:avLst/>
          </a:prstGeom>
          <a:noFill/>
          <a:ln>
            <a:noFill/>
          </a:ln>
        </p:spPr>
      </p:pic>
      <p:pic>
        <p:nvPicPr>
          <p:cNvPr id="2551" name="Google Shape;2551;p33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5" name="Shape 2555"/>
        <p:cNvGrpSpPr/>
        <p:nvPr/>
      </p:nvGrpSpPr>
      <p:grpSpPr>
        <a:xfrm>
          <a:off x="0" y="0"/>
          <a:ext cx="0" cy="0"/>
          <a:chOff x="0" y="0"/>
          <a:chExt cx="0" cy="0"/>
        </a:xfrm>
      </p:grpSpPr>
      <p:sp>
        <p:nvSpPr>
          <p:cNvPr id="2556" name="Google Shape;2556;p3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57" name="Google Shape;2557;p3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my_half_orc = HalfOrc {</a:t>
            </a:r>
            <a:endParaRPr/>
          </a:p>
          <a:p>
            <a:pPr indent="0" lvl="0" marL="0" rtl="0" algn="l">
              <a:spcBef>
                <a:spcPts val="1600"/>
              </a:spcBef>
              <a:spcAft>
                <a:spcPts val="0"/>
              </a:spcAft>
              <a:buNone/>
            </a:pPr>
            <a:r>
              <a:rPr lang="en-GB"/>
              <a:t>name: String::from(“NellOrc”)</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558" name="Google Shape;2558;p331"/>
          <p:cNvPicPr preferRelativeResize="0"/>
          <p:nvPr/>
        </p:nvPicPr>
        <p:blipFill>
          <a:blip r:embed="rId3">
            <a:alphaModFix/>
          </a:blip>
          <a:stretch>
            <a:fillRect/>
          </a:stretch>
        </p:blipFill>
        <p:spPr>
          <a:xfrm>
            <a:off x="7327550" y="2803152"/>
            <a:ext cx="1369200" cy="1679425"/>
          </a:xfrm>
          <a:prstGeom prst="rect">
            <a:avLst/>
          </a:prstGeom>
          <a:noFill/>
          <a:ln>
            <a:noFill/>
          </a:ln>
        </p:spPr>
      </p:pic>
      <p:pic>
        <p:nvPicPr>
          <p:cNvPr id="2559" name="Google Shape;2559;p33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3" name="Shape 2563"/>
        <p:cNvGrpSpPr/>
        <p:nvPr/>
      </p:nvGrpSpPr>
      <p:grpSpPr>
        <a:xfrm>
          <a:off x="0" y="0"/>
          <a:ext cx="0" cy="0"/>
          <a:chOff x="0" y="0"/>
          <a:chExt cx="0" cy="0"/>
        </a:xfrm>
      </p:grpSpPr>
      <p:sp>
        <p:nvSpPr>
          <p:cNvPr id="2564" name="Google Shape;2564;p3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65" name="Google Shape;2565;p3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my_half_orc = HalfOrc {</a:t>
            </a:r>
            <a:endParaRPr/>
          </a:p>
          <a:p>
            <a:pPr indent="0" lvl="0" marL="0" rtl="0" algn="l">
              <a:spcBef>
                <a:spcPts val="1600"/>
              </a:spcBef>
              <a:spcAft>
                <a:spcPts val="0"/>
              </a:spcAft>
              <a:buNone/>
            </a:pPr>
            <a:r>
              <a:rPr lang="en-GB"/>
              <a:t>name: String::from(“NellOrc”)</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my_half_orc.constitution_bonus();</a:t>
            </a:r>
            <a:endParaRPr/>
          </a:p>
          <a:p>
            <a:pPr indent="0" lvl="0" marL="0" rtl="0" algn="l">
              <a:spcBef>
                <a:spcPts val="1600"/>
              </a:spcBef>
              <a:spcAft>
                <a:spcPts val="0"/>
              </a:spcAft>
              <a:buNone/>
            </a:pPr>
            <a:r>
              <a:rPr lang="en-GB"/>
              <a:t>// Returns 1</a:t>
            </a:r>
            <a:endParaRPr/>
          </a:p>
          <a:p>
            <a:pPr indent="0" lvl="0" marL="0" rtl="0" algn="l">
              <a:spcBef>
                <a:spcPts val="1600"/>
              </a:spcBef>
              <a:spcAft>
                <a:spcPts val="1600"/>
              </a:spcAft>
              <a:buNone/>
            </a:pPr>
            <a:r>
              <a:t/>
            </a:r>
            <a:endParaRPr/>
          </a:p>
        </p:txBody>
      </p:sp>
      <p:pic>
        <p:nvPicPr>
          <p:cNvPr id="2566" name="Google Shape;2566;p332"/>
          <p:cNvPicPr preferRelativeResize="0"/>
          <p:nvPr/>
        </p:nvPicPr>
        <p:blipFill>
          <a:blip r:embed="rId3">
            <a:alphaModFix/>
          </a:blip>
          <a:stretch>
            <a:fillRect/>
          </a:stretch>
        </p:blipFill>
        <p:spPr>
          <a:xfrm>
            <a:off x="7146625" y="2581225"/>
            <a:ext cx="1550125" cy="1901350"/>
          </a:xfrm>
          <a:prstGeom prst="rect">
            <a:avLst/>
          </a:prstGeom>
          <a:noFill/>
          <a:ln>
            <a:noFill/>
          </a:ln>
        </p:spPr>
      </p:pic>
      <p:pic>
        <p:nvPicPr>
          <p:cNvPr id="2567" name="Google Shape;2567;p33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1" name="Shape 2571"/>
        <p:cNvGrpSpPr/>
        <p:nvPr/>
      </p:nvGrpSpPr>
      <p:grpSpPr>
        <a:xfrm>
          <a:off x="0" y="0"/>
          <a:ext cx="0" cy="0"/>
          <a:chOff x="0" y="0"/>
          <a:chExt cx="0" cy="0"/>
        </a:xfrm>
      </p:grpSpPr>
      <p:sp>
        <p:nvSpPr>
          <p:cNvPr id="2572" name="Google Shape;2572;p3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573" name="Google Shape;2573;p3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74" name="Google Shape;2574;p333"/>
          <p:cNvPicPr preferRelativeResize="0"/>
          <p:nvPr/>
        </p:nvPicPr>
        <p:blipFill>
          <a:blip r:embed="rId3">
            <a:alphaModFix/>
          </a:blip>
          <a:stretch>
            <a:fillRect/>
          </a:stretch>
        </p:blipFill>
        <p:spPr>
          <a:xfrm>
            <a:off x="311688" y="1101925"/>
            <a:ext cx="8715375" cy="3467100"/>
          </a:xfrm>
          <a:prstGeom prst="rect">
            <a:avLst/>
          </a:prstGeom>
          <a:noFill/>
          <a:ln>
            <a:noFill/>
          </a:ln>
        </p:spPr>
      </p:pic>
      <p:pic>
        <p:nvPicPr>
          <p:cNvPr id="2575" name="Google Shape;2575;p33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9" name="Shape 2579"/>
        <p:cNvGrpSpPr/>
        <p:nvPr/>
      </p:nvGrpSpPr>
      <p:grpSpPr>
        <a:xfrm>
          <a:off x="0" y="0"/>
          <a:ext cx="0" cy="0"/>
          <a:chOff x="0" y="0"/>
          <a:chExt cx="0" cy="0"/>
        </a:xfrm>
      </p:grpSpPr>
      <p:sp>
        <p:nvSpPr>
          <p:cNvPr id="2580" name="Google Shape;2580;p3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The constitution bonus for both a human and a half-elf is 0</a:t>
            </a:r>
            <a:endParaRPr b="1"/>
          </a:p>
          <a:p>
            <a:pPr indent="0" lvl="0" marL="0" rtl="0" algn="l">
              <a:spcBef>
                <a:spcPts val="1600"/>
              </a:spcBef>
              <a:spcAft>
                <a:spcPts val="1600"/>
              </a:spcAft>
              <a:buNone/>
            </a:pPr>
            <a:r>
              <a:t/>
            </a:r>
            <a:endParaRPr b="1"/>
          </a:p>
        </p:txBody>
      </p:sp>
      <p:pic>
        <p:nvPicPr>
          <p:cNvPr id="2581" name="Google Shape;2581;p3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5" name="Shape 2585"/>
        <p:cNvGrpSpPr/>
        <p:nvPr/>
      </p:nvGrpSpPr>
      <p:grpSpPr>
        <a:xfrm>
          <a:off x="0" y="0"/>
          <a:ext cx="0" cy="0"/>
          <a:chOff x="0" y="0"/>
          <a:chExt cx="0" cy="0"/>
        </a:xfrm>
      </p:grpSpPr>
      <p:sp>
        <p:nvSpPr>
          <p:cNvPr id="2586" name="Google Shape;2586;p3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could implement it like this…</a:t>
            </a:r>
            <a:endParaRPr/>
          </a:p>
        </p:txBody>
      </p:sp>
      <p:sp>
        <p:nvSpPr>
          <p:cNvPr id="2587" name="Google Shape;2587;p335"/>
          <p:cNvSpPr txBox="1"/>
          <p:nvPr>
            <p:ph idx="1" type="body"/>
          </p:nvPr>
        </p:nvSpPr>
        <p:spPr>
          <a:xfrm>
            <a:off x="311700" y="1266325"/>
            <a:ext cx="8520600" cy="34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impl Constitution for Elf {</a:t>
            </a:r>
            <a:endParaRPr sz="1800"/>
          </a:p>
          <a:p>
            <a:pPr indent="0" lvl="0" marL="0" rtl="0" algn="l">
              <a:spcBef>
                <a:spcPts val="1600"/>
              </a:spcBef>
              <a:spcAft>
                <a:spcPts val="0"/>
              </a:spcAft>
              <a:buNone/>
            </a:pPr>
            <a:r>
              <a:rPr lang="en-GB" sz="1800"/>
              <a:t>fn constitution_bonus(&amp;self) -&gt; u8 {</a:t>
            </a:r>
            <a:endParaRPr sz="1800"/>
          </a:p>
          <a:p>
            <a:pPr indent="0" lvl="0" marL="0" rtl="0" algn="l">
              <a:spcBef>
                <a:spcPts val="1600"/>
              </a:spcBef>
              <a:spcAft>
                <a:spcPts val="0"/>
              </a:spcAft>
              <a:buNone/>
            </a:pPr>
            <a:r>
              <a:rPr lang="en-GB" sz="1800"/>
              <a:t>0</a:t>
            </a:r>
            <a:endParaRPr sz="1800"/>
          </a:p>
          <a:p>
            <a:pPr indent="0" lvl="0" marL="0" rtl="0" algn="l">
              <a:spcBef>
                <a:spcPts val="1600"/>
              </a:spcBef>
              <a:spcAft>
                <a:spcPts val="0"/>
              </a:spcAft>
              <a:buNone/>
            </a:pPr>
            <a:r>
              <a:rPr lang="en-GB" sz="1800"/>
              <a:t>}</a:t>
            </a:r>
            <a:endParaRPr sz="1800"/>
          </a:p>
          <a:p>
            <a:pPr indent="457200" lvl="0" marL="3200400" rtl="0" algn="l">
              <a:spcBef>
                <a:spcPts val="1600"/>
              </a:spcBef>
              <a:spcAft>
                <a:spcPts val="0"/>
              </a:spcAft>
              <a:buNone/>
            </a:pPr>
            <a:r>
              <a:rPr b="1" lang="en-GB" sz="2400">
                <a:solidFill>
                  <a:srgbClr val="CC0000"/>
                </a:solidFill>
              </a:rPr>
              <a:t>Repetitive!</a:t>
            </a:r>
            <a:endParaRPr b="1" sz="2400">
              <a:solidFill>
                <a:srgbClr val="CC0000"/>
              </a:solidFill>
            </a:endParaRPr>
          </a:p>
          <a:p>
            <a:pPr indent="0" lvl="0" marL="0" rtl="0" algn="l">
              <a:spcBef>
                <a:spcPts val="1600"/>
              </a:spcBef>
              <a:spcAft>
                <a:spcPts val="0"/>
              </a:spcAft>
              <a:buNone/>
            </a:pPr>
            <a:r>
              <a:rPr lang="en-GB" sz="1800"/>
              <a:t>}</a:t>
            </a:r>
            <a:endParaRPr sz="1800"/>
          </a:p>
          <a:p>
            <a:pPr indent="0" lvl="0" marL="0" rtl="0" algn="l">
              <a:spcBef>
                <a:spcPts val="1600"/>
              </a:spcBef>
              <a:spcAft>
                <a:spcPts val="0"/>
              </a:spcAft>
              <a:buNone/>
            </a:pPr>
            <a:r>
              <a:rPr lang="en-GB" sz="1800"/>
              <a:t>impl Constitution for Human {</a:t>
            </a:r>
            <a:endParaRPr sz="1800"/>
          </a:p>
          <a:p>
            <a:pPr indent="0" lvl="0" marL="0" rtl="0" algn="l">
              <a:spcBef>
                <a:spcPts val="1600"/>
              </a:spcBef>
              <a:spcAft>
                <a:spcPts val="0"/>
              </a:spcAft>
              <a:buNone/>
            </a:pPr>
            <a:r>
              <a:rPr lang="en-GB" sz="1800"/>
              <a:t>fn constitution_bonus(&amp;self) -&gt; u8 {</a:t>
            </a:r>
            <a:endParaRPr sz="1800"/>
          </a:p>
          <a:p>
            <a:pPr indent="0" lvl="0" marL="0" rtl="0" algn="l">
              <a:spcBef>
                <a:spcPts val="1600"/>
              </a:spcBef>
              <a:spcAft>
                <a:spcPts val="0"/>
              </a:spcAft>
              <a:buNone/>
            </a:pPr>
            <a:r>
              <a:rPr lang="en-GB" sz="1800"/>
              <a:t>0</a:t>
            </a:r>
            <a:endParaRPr sz="1800"/>
          </a:p>
          <a:p>
            <a:pPr indent="0" lvl="0" marL="0" rtl="0" algn="l">
              <a:spcBef>
                <a:spcPts val="1600"/>
              </a:spcBef>
              <a:spcAft>
                <a:spcPts val="0"/>
              </a:spcAft>
              <a:buNone/>
            </a:pPr>
            <a:r>
              <a:rPr lang="en-GB" sz="1800"/>
              <a:t>}</a:t>
            </a:r>
            <a:endParaRPr sz="1800"/>
          </a:p>
          <a:p>
            <a:pPr indent="0" lvl="0" marL="0" rtl="0" algn="l">
              <a:spcBef>
                <a:spcPts val="1600"/>
              </a:spcBef>
              <a:spcAft>
                <a:spcPts val="0"/>
              </a:spcAft>
              <a:buNone/>
            </a:pPr>
            <a:r>
              <a:rPr lang="en-GB" sz="1800"/>
              <a:t>}</a:t>
            </a:r>
            <a:endParaRPr sz="1800"/>
          </a:p>
          <a:p>
            <a:pPr indent="0" lvl="0" marL="0" rtl="0" algn="l">
              <a:spcBef>
                <a:spcPts val="1600"/>
              </a:spcBef>
              <a:spcAft>
                <a:spcPts val="1600"/>
              </a:spcAft>
              <a:buNone/>
            </a:pPr>
            <a:r>
              <a:t/>
            </a:r>
            <a:endParaRPr/>
          </a:p>
        </p:txBody>
      </p:sp>
      <p:pic>
        <p:nvPicPr>
          <p:cNvPr id="2588" name="Google Shape;2588;p3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2" name="Shape 2592"/>
        <p:cNvGrpSpPr/>
        <p:nvPr/>
      </p:nvGrpSpPr>
      <p:grpSpPr>
        <a:xfrm>
          <a:off x="0" y="0"/>
          <a:ext cx="0" cy="0"/>
          <a:chOff x="0" y="0"/>
          <a:chExt cx="0" cy="0"/>
        </a:xfrm>
      </p:grpSpPr>
      <p:sp>
        <p:nvSpPr>
          <p:cNvPr id="2593" name="Google Shape;2593;p3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Most races have a constitution bonus of 0…</a:t>
            </a:r>
            <a:endParaRPr b="1"/>
          </a:p>
          <a:p>
            <a:pPr indent="0" lvl="0" marL="0" rtl="0" algn="l">
              <a:spcBef>
                <a:spcPts val="1600"/>
              </a:spcBef>
              <a:spcAft>
                <a:spcPts val="1600"/>
              </a:spcAft>
              <a:buNone/>
            </a:pPr>
            <a:r>
              <a:t/>
            </a:r>
            <a:endParaRPr b="1"/>
          </a:p>
        </p:txBody>
      </p:sp>
      <p:pic>
        <p:nvPicPr>
          <p:cNvPr id="2594" name="Google Shape;2594;p3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8" name="Shape 2598"/>
        <p:cNvGrpSpPr/>
        <p:nvPr/>
      </p:nvGrpSpPr>
      <p:grpSpPr>
        <a:xfrm>
          <a:off x="0" y="0"/>
          <a:ext cx="0" cy="0"/>
          <a:chOff x="0" y="0"/>
          <a:chExt cx="0" cy="0"/>
        </a:xfrm>
      </p:grpSpPr>
      <p:sp>
        <p:nvSpPr>
          <p:cNvPr id="2599" name="Google Shape;2599;p3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Let’s make 0 the default</a:t>
            </a:r>
            <a:endParaRPr b="1"/>
          </a:p>
        </p:txBody>
      </p:sp>
      <p:pic>
        <p:nvPicPr>
          <p:cNvPr id="2600" name="Google Shape;2600;p3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50"/>
          <p:cNvSpPr txBox="1"/>
          <p:nvPr>
            <p:ph idx="1" type="body"/>
          </p:nvPr>
        </p:nvSpPr>
        <p:spPr>
          <a:xfrm>
            <a:off x="311700" y="342275"/>
            <a:ext cx="8520600" cy="4623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4)</a:t>
            </a:r>
            <a:r>
              <a:rPr b="1" lang="en-GB" sz="2800">
                <a:solidFill>
                  <a:srgbClr val="000000"/>
                </a:solidFill>
              </a:rPr>
              <a:t> </a:t>
            </a:r>
            <a:r>
              <a:rPr b="1" lang="en-GB" sz="2400">
                <a:solidFill>
                  <a:srgbClr val="000000"/>
                </a:solidFill>
              </a:rPr>
              <a:t>Character Type:</a:t>
            </a:r>
            <a:br>
              <a:rPr b="1" lang="en-GB" sz="2800">
                <a:solidFill>
                  <a:srgbClr val="000000"/>
                </a:solidFill>
              </a:rPr>
            </a:br>
            <a:endParaRPr b="1" sz="2400">
              <a:solidFill>
                <a:srgbClr val="000000"/>
              </a:solidFill>
            </a:endParaRPr>
          </a:p>
          <a:p>
            <a:pPr indent="0" lvl="0" marL="457200" rtl="0" algn="l">
              <a:lnSpc>
                <a:spcPct val="114000"/>
              </a:lnSpc>
              <a:spcBef>
                <a:spcPts val="0"/>
              </a:spcBef>
              <a:spcAft>
                <a:spcPts val="0"/>
              </a:spcAft>
              <a:buNone/>
            </a:pPr>
            <a:r>
              <a:t/>
            </a:r>
            <a:endParaRPr sz="2400">
              <a:solidFill>
                <a:srgbClr val="000000"/>
              </a:solidFill>
            </a:endParaRPr>
          </a:p>
          <a:p>
            <a:pPr indent="-381000" lvl="0" marL="457200" rtl="0" algn="l">
              <a:lnSpc>
                <a:spcPct val="114000"/>
              </a:lnSpc>
              <a:spcBef>
                <a:spcPts val="1000"/>
              </a:spcBef>
              <a:spcAft>
                <a:spcPts val="0"/>
              </a:spcAft>
              <a:buClr>
                <a:srgbClr val="000000"/>
              </a:buClr>
              <a:buSzPts val="2400"/>
              <a:buChar char="●"/>
            </a:pPr>
            <a:r>
              <a:rPr lang="en-GB" sz="2400">
                <a:solidFill>
                  <a:srgbClr val="000000"/>
                </a:solidFill>
              </a:rPr>
              <a:t>Rust supports letters too.</a:t>
            </a:r>
            <a:endParaRPr sz="2400">
              <a:solidFill>
                <a:srgbClr val="000000"/>
              </a:solidFill>
            </a:endParaRPr>
          </a:p>
          <a:p>
            <a:pPr indent="-381000" lvl="0" marL="457200" rtl="0" algn="l">
              <a:lnSpc>
                <a:spcPct val="114000"/>
              </a:lnSpc>
              <a:spcBef>
                <a:spcPts val="1000"/>
              </a:spcBef>
              <a:spcAft>
                <a:spcPts val="0"/>
              </a:spcAft>
              <a:buClr>
                <a:srgbClr val="000000"/>
              </a:buClr>
              <a:buSzPts val="2400"/>
              <a:buChar char="●"/>
            </a:pPr>
            <a:r>
              <a:rPr lang="en-GB" sz="2400">
                <a:solidFill>
                  <a:srgbClr val="000000"/>
                </a:solidFill>
              </a:rPr>
              <a:t>Rust’s char type is the language’s most primitive alphabetic type.</a:t>
            </a:r>
            <a:endParaRPr sz="2400">
              <a:solidFill>
                <a:srgbClr val="000000"/>
              </a:solidFill>
            </a:endParaRPr>
          </a:p>
          <a:p>
            <a:pPr indent="0" lvl="0" marL="0" rtl="0" algn="l">
              <a:spcBef>
                <a:spcPts val="1000"/>
              </a:spcBef>
              <a:spcAft>
                <a:spcPts val="1600"/>
              </a:spcAft>
              <a:buNone/>
            </a:pPr>
            <a:r>
              <a:t/>
            </a:r>
            <a:endParaRPr sz="2400"/>
          </a:p>
        </p:txBody>
      </p:sp>
      <p:pic>
        <p:nvPicPr>
          <p:cNvPr id="310" name="Google Shape;310;p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4" name="Shape 2604"/>
        <p:cNvGrpSpPr/>
        <p:nvPr/>
      </p:nvGrpSpPr>
      <p:grpSpPr>
        <a:xfrm>
          <a:off x="0" y="0"/>
          <a:ext cx="0" cy="0"/>
          <a:chOff x="0" y="0"/>
          <a:chExt cx="0" cy="0"/>
        </a:xfrm>
      </p:grpSpPr>
      <p:sp>
        <p:nvSpPr>
          <p:cNvPr id="2605" name="Google Shape;2605;p3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add a default!</a:t>
            </a:r>
            <a:endParaRPr/>
          </a:p>
        </p:txBody>
      </p:sp>
      <p:sp>
        <p:nvSpPr>
          <p:cNvPr id="2606" name="Google Shape;2606;p3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fn constitution_bonus(&amp;self) -&gt; u8;</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07" name="Google Shape;2607;p3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1" name="Shape 2611"/>
        <p:cNvGrpSpPr/>
        <p:nvPr/>
      </p:nvGrpSpPr>
      <p:grpSpPr>
        <a:xfrm>
          <a:off x="0" y="0"/>
          <a:ext cx="0" cy="0"/>
          <a:chOff x="0" y="0"/>
          <a:chExt cx="0" cy="0"/>
        </a:xfrm>
      </p:grpSpPr>
      <p:sp>
        <p:nvSpPr>
          <p:cNvPr id="2612" name="Google Shape;2612;p3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add a default!</a:t>
            </a:r>
            <a:endParaRPr/>
          </a:p>
        </p:txBody>
      </p:sp>
      <p:sp>
        <p:nvSpPr>
          <p:cNvPr id="2613" name="Google Shape;2613;p3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pub trait Constitution {</a:t>
            </a:r>
            <a:endParaRPr/>
          </a:p>
          <a:p>
            <a:pPr indent="0" lvl="0" marL="0" rtl="0" algn="l">
              <a:spcBef>
                <a:spcPts val="1600"/>
              </a:spcBef>
              <a:spcAft>
                <a:spcPts val="0"/>
              </a:spcAft>
              <a:buNone/>
            </a:pPr>
            <a:r>
              <a:rPr lang="en-GB"/>
              <a:t>fn constitution_bonus(&amp;self) -&gt; u8 {</a:t>
            </a:r>
            <a:endParaRPr/>
          </a:p>
          <a:p>
            <a:pPr indent="0" lvl="0" marL="0" rtl="0" algn="l">
              <a:spcBef>
                <a:spcPts val="1600"/>
              </a:spcBef>
              <a:spcAft>
                <a:spcPts val="0"/>
              </a:spcAft>
              <a:buNone/>
            </a:pPr>
            <a:r>
              <a:rPr lang="en-GB"/>
              <a:t>0</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14" name="Google Shape;2614;p3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8" name="Shape 2618"/>
        <p:cNvGrpSpPr/>
        <p:nvPr/>
      </p:nvGrpSpPr>
      <p:grpSpPr>
        <a:xfrm>
          <a:off x="0" y="0"/>
          <a:ext cx="0" cy="0"/>
          <a:chOff x="0" y="0"/>
          <a:chExt cx="0" cy="0"/>
        </a:xfrm>
      </p:grpSpPr>
      <p:sp>
        <p:nvSpPr>
          <p:cNvPr id="2619" name="Google Shape;2619;p3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20" name="Google Shape;2620;p3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21" name="Google Shape;2621;p340"/>
          <p:cNvPicPr preferRelativeResize="0"/>
          <p:nvPr/>
        </p:nvPicPr>
        <p:blipFill rotWithShape="1">
          <a:blip r:embed="rId3">
            <a:alphaModFix/>
          </a:blip>
          <a:srcRect b="0" l="0" r="-8483" t="0"/>
          <a:stretch/>
        </p:blipFill>
        <p:spPr>
          <a:xfrm>
            <a:off x="400625" y="1382800"/>
            <a:ext cx="8374349" cy="3060625"/>
          </a:xfrm>
          <a:prstGeom prst="rect">
            <a:avLst/>
          </a:prstGeom>
          <a:noFill/>
          <a:ln>
            <a:noFill/>
          </a:ln>
        </p:spPr>
      </p:pic>
      <p:pic>
        <p:nvPicPr>
          <p:cNvPr id="2622" name="Google Shape;2622;p34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6" name="Shape 2626"/>
        <p:cNvGrpSpPr/>
        <p:nvPr/>
      </p:nvGrpSpPr>
      <p:grpSpPr>
        <a:xfrm>
          <a:off x="0" y="0"/>
          <a:ext cx="0" cy="0"/>
          <a:chOff x="0" y="0"/>
          <a:chExt cx="0" cy="0"/>
        </a:xfrm>
      </p:grpSpPr>
      <p:sp>
        <p:nvSpPr>
          <p:cNvPr id="2627" name="Google Shape;2627;p3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28" name="Google Shape;2628;p34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 Constitution for Elf {</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impl Constitution for Human {</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29" name="Google Shape;2629;p341"/>
          <p:cNvPicPr preferRelativeResize="0"/>
          <p:nvPr/>
        </p:nvPicPr>
        <p:blipFill>
          <a:blip r:embed="rId3">
            <a:alphaModFix/>
          </a:blip>
          <a:stretch>
            <a:fillRect/>
          </a:stretch>
        </p:blipFill>
        <p:spPr>
          <a:xfrm>
            <a:off x="4775250" y="1098475"/>
            <a:ext cx="1066800" cy="1214800"/>
          </a:xfrm>
          <a:prstGeom prst="rect">
            <a:avLst/>
          </a:prstGeom>
          <a:noFill/>
          <a:ln>
            <a:noFill/>
          </a:ln>
        </p:spPr>
      </p:pic>
      <p:pic>
        <p:nvPicPr>
          <p:cNvPr id="2630" name="Google Shape;2630;p341"/>
          <p:cNvPicPr preferRelativeResize="0"/>
          <p:nvPr/>
        </p:nvPicPr>
        <p:blipFill>
          <a:blip r:embed="rId4">
            <a:alphaModFix/>
          </a:blip>
          <a:stretch>
            <a:fillRect/>
          </a:stretch>
        </p:blipFill>
        <p:spPr>
          <a:xfrm>
            <a:off x="4775250" y="2481275"/>
            <a:ext cx="1095375" cy="1359975"/>
          </a:xfrm>
          <a:prstGeom prst="rect">
            <a:avLst/>
          </a:prstGeom>
          <a:noFill/>
          <a:ln>
            <a:noFill/>
          </a:ln>
        </p:spPr>
      </p:pic>
      <p:pic>
        <p:nvPicPr>
          <p:cNvPr id="2631" name="Google Shape;2631;p341"/>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5" name="Shape 2635"/>
        <p:cNvGrpSpPr/>
        <p:nvPr/>
      </p:nvGrpSpPr>
      <p:grpSpPr>
        <a:xfrm>
          <a:off x="0" y="0"/>
          <a:ext cx="0" cy="0"/>
          <a:chOff x="0" y="0"/>
          <a:chExt cx="0" cy="0"/>
        </a:xfrm>
      </p:grpSpPr>
      <p:sp>
        <p:nvSpPr>
          <p:cNvPr id="2636" name="Google Shape;2636;p3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37" name="Google Shape;2637;p34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my_elf = Elf {</a:t>
            </a:r>
            <a:endParaRPr/>
          </a:p>
          <a:p>
            <a:pPr indent="0" lvl="0" marL="0" rtl="0" algn="l">
              <a:spcBef>
                <a:spcPts val="1600"/>
              </a:spcBef>
              <a:spcAft>
                <a:spcPts val="0"/>
              </a:spcAft>
              <a:buNone/>
            </a:pPr>
            <a:r>
              <a:rPr lang="en-GB"/>
              <a:t>name: String::from(“NellElf”)</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38" name="Google Shape;2638;p342"/>
          <p:cNvPicPr preferRelativeResize="0"/>
          <p:nvPr/>
        </p:nvPicPr>
        <p:blipFill>
          <a:blip r:embed="rId3">
            <a:alphaModFix/>
          </a:blip>
          <a:stretch>
            <a:fillRect/>
          </a:stretch>
        </p:blipFill>
        <p:spPr>
          <a:xfrm>
            <a:off x="7125175" y="1372075"/>
            <a:ext cx="1562100" cy="2247900"/>
          </a:xfrm>
          <a:prstGeom prst="rect">
            <a:avLst/>
          </a:prstGeom>
          <a:noFill/>
          <a:ln>
            <a:noFill/>
          </a:ln>
        </p:spPr>
      </p:pic>
      <p:pic>
        <p:nvPicPr>
          <p:cNvPr id="2639" name="Google Shape;2639;p34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3" name="Shape 2643"/>
        <p:cNvGrpSpPr/>
        <p:nvPr/>
      </p:nvGrpSpPr>
      <p:grpSpPr>
        <a:xfrm>
          <a:off x="0" y="0"/>
          <a:ext cx="0" cy="0"/>
          <a:chOff x="0" y="0"/>
          <a:chExt cx="0" cy="0"/>
        </a:xfrm>
      </p:grpSpPr>
      <p:sp>
        <p:nvSpPr>
          <p:cNvPr id="2644" name="Google Shape;2644;p3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45" name="Google Shape;2645;p34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my_elf = Elf {</a:t>
            </a:r>
            <a:endParaRPr/>
          </a:p>
          <a:p>
            <a:pPr indent="0" lvl="0" marL="0" rtl="0" algn="l">
              <a:spcBef>
                <a:spcPts val="1600"/>
              </a:spcBef>
              <a:spcAft>
                <a:spcPts val="0"/>
              </a:spcAft>
              <a:buNone/>
            </a:pPr>
            <a:r>
              <a:rPr lang="en-GB"/>
              <a:t>name: String::from(“NellElf”)</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my_elf.constitution_bonus();</a:t>
            </a:r>
            <a:endParaRPr/>
          </a:p>
          <a:p>
            <a:pPr indent="0" lvl="0" marL="0" rtl="0" algn="l">
              <a:spcBef>
                <a:spcPts val="1600"/>
              </a:spcBef>
              <a:spcAft>
                <a:spcPts val="0"/>
              </a:spcAft>
              <a:buNone/>
            </a:pPr>
            <a:r>
              <a:rPr lang="en-GB"/>
              <a:t>// Returns 0</a:t>
            </a:r>
            <a:endParaRPr/>
          </a:p>
          <a:p>
            <a:pPr indent="0" lvl="0" marL="0" rtl="0" algn="l">
              <a:spcBef>
                <a:spcPts val="1600"/>
              </a:spcBef>
              <a:spcAft>
                <a:spcPts val="1600"/>
              </a:spcAft>
              <a:buNone/>
            </a:pPr>
            <a:r>
              <a:t/>
            </a:r>
            <a:endParaRPr/>
          </a:p>
        </p:txBody>
      </p:sp>
      <p:pic>
        <p:nvPicPr>
          <p:cNvPr id="2646" name="Google Shape;2646;p343"/>
          <p:cNvPicPr preferRelativeResize="0"/>
          <p:nvPr/>
        </p:nvPicPr>
        <p:blipFill>
          <a:blip r:embed="rId3">
            <a:alphaModFix/>
          </a:blip>
          <a:stretch>
            <a:fillRect/>
          </a:stretch>
        </p:blipFill>
        <p:spPr>
          <a:xfrm>
            <a:off x="7215650" y="1042775"/>
            <a:ext cx="1562100" cy="2247900"/>
          </a:xfrm>
          <a:prstGeom prst="rect">
            <a:avLst/>
          </a:prstGeom>
          <a:noFill/>
          <a:ln>
            <a:noFill/>
          </a:ln>
        </p:spPr>
      </p:pic>
      <p:pic>
        <p:nvPicPr>
          <p:cNvPr id="2647" name="Google Shape;2647;p34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1" name="Shape 2651"/>
        <p:cNvGrpSpPr/>
        <p:nvPr/>
      </p:nvGrpSpPr>
      <p:grpSpPr>
        <a:xfrm>
          <a:off x="0" y="0"/>
          <a:ext cx="0" cy="0"/>
          <a:chOff x="0" y="0"/>
          <a:chExt cx="0" cy="0"/>
        </a:xfrm>
      </p:grpSpPr>
      <p:sp>
        <p:nvSpPr>
          <p:cNvPr id="2652" name="Google Shape;2652;p3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53" name="Google Shape;2653;p34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my_human = Human {</a:t>
            </a:r>
            <a:endParaRPr/>
          </a:p>
          <a:p>
            <a:pPr indent="0" lvl="0" marL="0" rtl="0" algn="l">
              <a:spcBef>
                <a:spcPts val="1600"/>
              </a:spcBef>
              <a:spcAft>
                <a:spcPts val="0"/>
              </a:spcAft>
              <a:buNone/>
            </a:pPr>
            <a:r>
              <a:rPr lang="en-GB"/>
              <a:t>name: String::from(“Nell”)</a:t>
            </a:r>
            <a:endParaRPr/>
          </a:p>
          <a:p>
            <a:pPr indent="0" lvl="0" marL="0" rtl="0" algn="l">
              <a:spcBef>
                <a:spcPts val="1600"/>
              </a:spcBef>
              <a:spcAft>
                <a:spcPts val="0"/>
              </a:spcAft>
              <a:buNone/>
            </a:pPr>
            <a:r>
              <a:rPr lang="en-GB"/>
              <a:t>};</a:t>
            </a:r>
            <a:endParaRPr/>
          </a:p>
          <a:p>
            <a:pPr indent="0" lvl="0" marL="0" rtl="0" algn="l">
              <a:spcBef>
                <a:spcPts val="1600"/>
              </a:spcBef>
              <a:spcAft>
                <a:spcPts val="1600"/>
              </a:spcAft>
              <a:buNone/>
            </a:pPr>
            <a:r>
              <a:t/>
            </a:r>
            <a:endParaRPr/>
          </a:p>
        </p:txBody>
      </p:sp>
      <p:pic>
        <p:nvPicPr>
          <p:cNvPr id="2654" name="Google Shape;2654;p344"/>
          <p:cNvPicPr preferRelativeResize="0"/>
          <p:nvPr/>
        </p:nvPicPr>
        <p:blipFill>
          <a:blip r:embed="rId3">
            <a:alphaModFix/>
          </a:blip>
          <a:stretch>
            <a:fillRect/>
          </a:stretch>
        </p:blipFill>
        <p:spPr>
          <a:xfrm>
            <a:off x="7251150" y="1206688"/>
            <a:ext cx="1581150" cy="2371725"/>
          </a:xfrm>
          <a:prstGeom prst="rect">
            <a:avLst/>
          </a:prstGeom>
          <a:noFill/>
          <a:ln>
            <a:noFill/>
          </a:ln>
        </p:spPr>
      </p:pic>
      <p:pic>
        <p:nvPicPr>
          <p:cNvPr id="2655" name="Google Shape;2655;p34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9" name="Shape 2659"/>
        <p:cNvGrpSpPr/>
        <p:nvPr/>
      </p:nvGrpSpPr>
      <p:grpSpPr>
        <a:xfrm>
          <a:off x="0" y="0"/>
          <a:ext cx="0" cy="0"/>
          <a:chOff x="0" y="0"/>
          <a:chExt cx="0" cy="0"/>
        </a:xfrm>
      </p:grpSpPr>
      <p:sp>
        <p:nvSpPr>
          <p:cNvPr id="2660" name="Google Shape;2660;p34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implement that trait!</a:t>
            </a:r>
            <a:endParaRPr/>
          </a:p>
        </p:txBody>
      </p:sp>
      <p:sp>
        <p:nvSpPr>
          <p:cNvPr id="2661" name="Google Shape;2661;p34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 my_human = Human {</a:t>
            </a:r>
            <a:endParaRPr/>
          </a:p>
          <a:p>
            <a:pPr indent="0" lvl="0" marL="0" rtl="0" algn="l">
              <a:spcBef>
                <a:spcPts val="1600"/>
              </a:spcBef>
              <a:spcAft>
                <a:spcPts val="0"/>
              </a:spcAft>
              <a:buNone/>
            </a:pPr>
            <a:r>
              <a:rPr lang="en-GB"/>
              <a:t>name: String::from(“Nell”)</a:t>
            </a:r>
            <a:endParaRPr/>
          </a:p>
          <a:p>
            <a:pPr indent="0" lvl="0" marL="0" rtl="0" algn="l">
              <a:spcBef>
                <a:spcPts val="1600"/>
              </a:spcBef>
              <a:spcAft>
                <a:spcPts val="0"/>
              </a:spcAft>
              <a:buNone/>
            </a:pPr>
            <a:r>
              <a:rPr lang="en-GB"/>
              <a: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GB"/>
              <a:t>my_human.constitution_bonus();</a:t>
            </a:r>
            <a:endParaRPr/>
          </a:p>
          <a:p>
            <a:pPr indent="0" lvl="0" marL="0" rtl="0" algn="l">
              <a:spcBef>
                <a:spcPts val="1600"/>
              </a:spcBef>
              <a:spcAft>
                <a:spcPts val="0"/>
              </a:spcAft>
              <a:buNone/>
            </a:pPr>
            <a:r>
              <a:rPr lang="en-GB"/>
              <a:t>// Returns 0</a:t>
            </a:r>
            <a:endParaRPr/>
          </a:p>
          <a:p>
            <a:pPr indent="0" lvl="0" marL="0" rtl="0" algn="l">
              <a:spcBef>
                <a:spcPts val="1600"/>
              </a:spcBef>
              <a:spcAft>
                <a:spcPts val="1600"/>
              </a:spcAft>
              <a:buNone/>
            </a:pPr>
            <a:r>
              <a:t/>
            </a:r>
            <a:endParaRPr/>
          </a:p>
        </p:txBody>
      </p:sp>
      <p:pic>
        <p:nvPicPr>
          <p:cNvPr id="2662" name="Google Shape;2662;p345"/>
          <p:cNvPicPr preferRelativeResize="0"/>
          <p:nvPr/>
        </p:nvPicPr>
        <p:blipFill>
          <a:blip r:embed="rId3">
            <a:alphaModFix/>
          </a:blip>
          <a:stretch>
            <a:fillRect/>
          </a:stretch>
        </p:blipFill>
        <p:spPr>
          <a:xfrm>
            <a:off x="7251150" y="1206688"/>
            <a:ext cx="1581150" cy="2371725"/>
          </a:xfrm>
          <a:prstGeom prst="rect">
            <a:avLst/>
          </a:prstGeom>
          <a:noFill/>
          <a:ln>
            <a:noFill/>
          </a:ln>
        </p:spPr>
      </p:pic>
      <p:pic>
        <p:nvPicPr>
          <p:cNvPr id="2663" name="Google Shape;2663;p345"/>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7" name="Shape 2667"/>
        <p:cNvGrpSpPr/>
        <p:nvPr/>
      </p:nvGrpSpPr>
      <p:grpSpPr>
        <a:xfrm>
          <a:off x="0" y="0"/>
          <a:ext cx="0" cy="0"/>
          <a:chOff x="0" y="0"/>
          <a:chExt cx="0" cy="0"/>
        </a:xfrm>
      </p:grpSpPr>
      <p:sp>
        <p:nvSpPr>
          <p:cNvPr id="2668" name="Google Shape;2668;p34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t>Yay! We have a trait!</a:t>
            </a:r>
            <a:endParaRPr b="1"/>
          </a:p>
        </p:txBody>
      </p:sp>
      <p:pic>
        <p:nvPicPr>
          <p:cNvPr id="2669" name="Google Shape;2669;p3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3" name="Shape 2673"/>
        <p:cNvGrpSpPr/>
        <p:nvPr/>
      </p:nvGrpSpPr>
      <p:grpSpPr>
        <a:xfrm>
          <a:off x="0" y="0"/>
          <a:ext cx="0" cy="0"/>
          <a:chOff x="0" y="0"/>
          <a:chExt cx="0" cy="0"/>
        </a:xfrm>
      </p:grpSpPr>
      <p:sp>
        <p:nvSpPr>
          <p:cNvPr id="2674" name="Google Shape;2674;p347"/>
          <p:cNvSpPr txBox="1"/>
          <p:nvPr>
            <p:ph type="title"/>
          </p:nvPr>
        </p:nvSpPr>
        <p:spPr>
          <a:xfrm>
            <a:off x="457200" y="2315935"/>
            <a:ext cx="8229600" cy="802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GB"/>
              <a:t>Section Break</a:t>
            </a:r>
            <a:endParaRPr/>
          </a:p>
        </p:txBody>
      </p:sp>
      <p:pic>
        <p:nvPicPr>
          <p:cNvPr id="2675" name="Google Shape;2675;p34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Clr>
                <a:srgbClr val="000000"/>
              </a:buClr>
              <a:buSzPts val="2400"/>
              <a:buChar char="●"/>
            </a:pPr>
            <a:r>
              <a:rPr lang="en-GB" sz="2400">
                <a:solidFill>
                  <a:srgbClr val="000000"/>
                </a:solidFill>
              </a:rPr>
              <a:t>Characters are specified with single quotes, as opposed to string literals, which use double quotes.</a:t>
            </a:r>
            <a:endParaRPr sz="2400">
              <a:solidFill>
                <a:srgbClr val="000000"/>
              </a:solidFill>
            </a:endParaRPr>
          </a:p>
          <a:p>
            <a:pPr indent="-381000" lvl="0" marL="457200" rtl="0" algn="l">
              <a:lnSpc>
                <a:spcPct val="114000"/>
              </a:lnSpc>
              <a:spcBef>
                <a:spcPts val="1000"/>
              </a:spcBef>
              <a:spcAft>
                <a:spcPts val="0"/>
              </a:spcAft>
              <a:buClr>
                <a:srgbClr val="000000"/>
              </a:buClr>
              <a:buSzPts val="2400"/>
              <a:buChar char="●"/>
            </a:pPr>
            <a:r>
              <a:rPr lang="en-GB" sz="2400">
                <a:solidFill>
                  <a:srgbClr val="000000"/>
                </a:solidFill>
              </a:rPr>
              <a:t>Rust’s char type is four bytes in size and represents a Unicode Scalar Value.</a:t>
            </a:r>
            <a:endParaRPr sz="2400">
              <a:solidFill>
                <a:srgbClr val="000000"/>
              </a:solidFill>
            </a:endParaRPr>
          </a:p>
          <a:p>
            <a:pPr indent="0" lvl="0" marL="0" rtl="0" algn="l">
              <a:spcBef>
                <a:spcPts val="1000"/>
              </a:spcBef>
              <a:spcAft>
                <a:spcPts val="1600"/>
              </a:spcAft>
              <a:buNone/>
            </a:pPr>
            <a:r>
              <a:t/>
            </a:r>
            <a:endParaRPr/>
          </a:p>
        </p:txBody>
      </p:sp>
      <p:sp>
        <p:nvSpPr>
          <p:cNvPr id="316" name="Google Shape;316;p51"/>
          <p:cNvSpPr txBox="1"/>
          <p:nvPr/>
        </p:nvSpPr>
        <p:spPr>
          <a:xfrm>
            <a:off x="812925" y="3510925"/>
            <a:ext cx="5705700" cy="7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c = </a:t>
            </a:r>
            <a:r>
              <a:rPr lang="en-GB" sz="2400">
                <a:solidFill>
                  <a:srgbClr val="B65611"/>
                </a:solidFill>
                <a:latin typeface="Roboto"/>
                <a:ea typeface="Roboto"/>
                <a:cs typeface="Roboto"/>
                <a:sym typeface="Roboto"/>
              </a:rPr>
              <a:t>‘z’</a:t>
            </a:r>
            <a:r>
              <a:rPr lang="en-GB" sz="2400">
                <a:solidFill>
                  <a:srgbClr val="6E6B5E"/>
                </a:solidFill>
                <a:latin typeface="Roboto"/>
                <a:ea typeface="Roboto"/>
                <a:cs typeface="Roboto"/>
                <a:sym typeface="Roboto"/>
              </a:rPr>
              <a:t>;</a:t>
            </a:r>
            <a:endParaRPr sz="2400">
              <a:solidFill>
                <a:schemeClr val="dk2"/>
              </a:solidFill>
              <a:latin typeface="Roboto"/>
              <a:ea typeface="Roboto"/>
              <a:cs typeface="Roboto"/>
              <a:sym typeface="Roboto"/>
            </a:endParaRPr>
          </a:p>
        </p:txBody>
      </p:sp>
      <p:pic>
        <p:nvPicPr>
          <p:cNvPr id="317" name="Google Shape;317;p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9" name="Shape 2679"/>
        <p:cNvGrpSpPr/>
        <p:nvPr/>
      </p:nvGrpSpPr>
      <p:grpSpPr>
        <a:xfrm>
          <a:off x="0" y="0"/>
          <a:ext cx="0" cy="0"/>
          <a:chOff x="0" y="0"/>
          <a:chExt cx="0" cy="0"/>
        </a:xfrm>
      </p:grpSpPr>
      <p:sp>
        <p:nvSpPr>
          <p:cNvPr id="2680" name="Google Shape;2680;p348"/>
          <p:cNvSpPr txBox="1"/>
          <p:nvPr/>
        </p:nvSpPr>
        <p:spPr>
          <a:xfrm>
            <a:off x="392850" y="207900"/>
            <a:ext cx="8431800" cy="193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t>Presentation for Rust Quiz # 4</a:t>
            </a:r>
            <a:endParaRPr b="1" sz="6000"/>
          </a:p>
          <a:p>
            <a:pPr indent="0" lvl="0" marL="0" rtl="0" algn="l">
              <a:spcBef>
                <a:spcPts val="0"/>
              </a:spcBef>
              <a:spcAft>
                <a:spcPts val="0"/>
              </a:spcAft>
              <a:buNone/>
            </a:pPr>
            <a:r>
              <a:t/>
            </a:r>
            <a:endParaRPr>
              <a:latin typeface="Open Sans"/>
              <a:ea typeface="Open Sans"/>
              <a:cs typeface="Open Sans"/>
              <a:sym typeface="Open Sans"/>
            </a:endParaRPr>
          </a:p>
        </p:txBody>
      </p:sp>
      <p:sp>
        <p:nvSpPr>
          <p:cNvPr id="2681" name="Google Shape;2681;p348"/>
          <p:cNvSpPr txBox="1"/>
          <p:nvPr/>
        </p:nvSpPr>
        <p:spPr>
          <a:xfrm>
            <a:off x="392850" y="2805125"/>
            <a:ext cx="8460900" cy="193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t>Prepared by: ( RUSTLING KNIGHTS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GB" sz="1800"/>
              <a:t>Anas Baig (Team Leader)</a:t>
            </a:r>
            <a:endParaRPr sz="1800"/>
          </a:p>
          <a:p>
            <a:pPr indent="0" lvl="0" marL="0" rtl="0" algn="l">
              <a:spcBef>
                <a:spcPts val="0"/>
              </a:spcBef>
              <a:spcAft>
                <a:spcPts val="0"/>
              </a:spcAft>
              <a:buNone/>
            </a:pPr>
            <a:r>
              <a:rPr lang="en-GB" sz="1800"/>
              <a:t>Arsalan Nawaz</a:t>
            </a:r>
            <a:endParaRPr sz="1800"/>
          </a:p>
          <a:p>
            <a:pPr indent="0" lvl="0" marL="0" rtl="0" algn="l">
              <a:spcBef>
                <a:spcPts val="0"/>
              </a:spcBef>
              <a:spcAft>
                <a:spcPts val="0"/>
              </a:spcAft>
              <a:buNone/>
            </a:pPr>
            <a:r>
              <a:rPr lang="en-GB" sz="1800"/>
              <a:t>Muhammad Danial Siddiqui</a:t>
            </a:r>
            <a:endParaRPr sz="1800"/>
          </a:p>
          <a:p>
            <a:pPr indent="0" lvl="0" marL="0" rtl="0" algn="l">
              <a:spcBef>
                <a:spcPts val="0"/>
              </a:spcBef>
              <a:spcAft>
                <a:spcPts val="0"/>
              </a:spcAft>
              <a:buNone/>
            </a:pPr>
            <a:r>
              <a:rPr lang="en-GB" sz="1800"/>
              <a:t>Sheikh Hassaan Bin Nadeem</a:t>
            </a:r>
            <a:endParaRPr sz="1800"/>
          </a:p>
        </p:txBody>
      </p:sp>
      <p:pic>
        <p:nvPicPr>
          <p:cNvPr id="2682" name="Google Shape;2682;p3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6" name="Shape 2686"/>
        <p:cNvGrpSpPr/>
        <p:nvPr/>
      </p:nvGrpSpPr>
      <p:grpSpPr>
        <a:xfrm>
          <a:off x="0" y="0"/>
          <a:ext cx="0" cy="0"/>
          <a:chOff x="0" y="0"/>
          <a:chExt cx="0" cy="0"/>
        </a:xfrm>
      </p:grpSpPr>
      <p:sp>
        <p:nvSpPr>
          <p:cNvPr id="2687" name="Google Shape;2687;p349"/>
          <p:cNvSpPr txBox="1"/>
          <p:nvPr>
            <p:ph type="title"/>
          </p:nvPr>
        </p:nvSpPr>
        <p:spPr>
          <a:xfrm>
            <a:off x="286350" y="2697650"/>
            <a:ext cx="8571300" cy="180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FFFFFF"/>
                </a:solidFill>
              </a:rPr>
              <a:t>E N U M S  &amp;  P A T T E R N    M A T C H I N G</a:t>
            </a:r>
            <a:endParaRPr>
              <a:solidFill>
                <a:srgbClr val="FFFFFF"/>
              </a:solidFill>
            </a:endParaRPr>
          </a:p>
        </p:txBody>
      </p:sp>
      <p:sp>
        <p:nvSpPr>
          <p:cNvPr id="2688" name="Google Shape;2688;p349"/>
          <p:cNvSpPr txBox="1"/>
          <p:nvPr/>
        </p:nvSpPr>
        <p:spPr>
          <a:xfrm>
            <a:off x="944950" y="1298900"/>
            <a:ext cx="7343400" cy="10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t>C H A P T E R   #   6</a:t>
            </a:r>
            <a:endParaRPr sz="6000">
              <a:latin typeface="Open Sans"/>
              <a:ea typeface="Open Sans"/>
              <a:cs typeface="Open Sans"/>
              <a:sym typeface="Open Sans"/>
            </a:endParaRPr>
          </a:p>
        </p:txBody>
      </p:sp>
      <p:pic>
        <p:nvPicPr>
          <p:cNvPr id="2689" name="Google Shape;2689;p3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3" name="Shape 2693"/>
        <p:cNvGrpSpPr/>
        <p:nvPr/>
      </p:nvGrpSpPr>
      <p:grpSpPr>
        <a:xfrm>
          <a:off x="0" y="0"/>
          <a:ext cx="0" cy="0"/>
          <a:chOff x="0" y="0"/>
          <a:chExt cx="0" cy="0"/>
        </a:xfrm>
      </p:grpSpPr>
      <p:sp>
        <p:nvSpPr>
          <p:cNvPr id="2694" name="Google Shape;2694;p350"/>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6.1 Enums</a:t>
            </a:r>
            <a:endParaRPr>
              <a:solidFill>
                <a:srgbClr val="000000"/>
              </a:solidFill>
            </a:endParaRPr>
          </a:p>
        </p:txBody>
      </p:sp>
      <p:pic>
        <p:nvPicPr>
          <p:cNvPr id="2695" name="Google Shape;2695;p3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9" name="Shape 2699"/>
        <p:cNvGrpSpPr/>
        <p:nvPr/>
      </p:nvGrpSpPr>
      <p:grpSpPr>
        <a:xfrm>
          <a:off x="0" y="0"/>
          <a:ext cx="0" cy="0"/>
          <a:chOff x="0" y="0"/>
          <a:chExt cx="0" cy="0"/>
        </a:xfrm>
      </p:grpSpPr>
      <p:sp>
        <p:nvSpPr>
          <p:cNvPr id="2700" name="Google Shape;2700;p351"/>
          <p:cNvSpPr txBox="1"/>
          <p:nvPr>
            <p:ph idx="1" type="body"/>
          </p:nvPr>
        </p:nvSpPr>
        <p:spPr>
          <a:xfrm>
            <a:off x="363750" y="554850"/>
            <a:ext cx="38559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GB" sz="3600"/>
              <a:t>Defining Enums</a:t>
            </a:r>
            <a:endParaRPr sz="3600"/>
          </a:p>
        </p:txBody>
      </p:sp>
      <p:sp>
        <p:nvSpPr>
          <p:cNvPr id="2701" name="Google Shape;2701;p351"/>
          <p:cNvSpPr txBox="1"/>
          <p:nvPr>
            <p:ph idx="2" type="body"/>
          </p:nvPr>
        </p:nvSpPr>
        <p:spPr>
          <a:xfrm>
            <a:off x="4947375" y="554850"/>
            <a:ext cx="3855900" cy="403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GB" sz="3000">
                <a:solidFill>
                  <a:srgbClr val="000000"/>
                </a:solidFill>
              </a:rPr>
              <a:t>Enumerations or Enums are a custom data type that allow you to define a type by enumerating its possible values.</a:t>
            </a:r>
            <a:endParaRPr sz="3000">
              <a:solidFill>
                <a:srgbClr val="000000"/>
              </a:solidFill>
            </a:endParaRPr>
          </a:p>
        </p:txBody>
      </p:sp>
      <p:pic>
        <p:nvPicPr>
          <p:cNvPr id="2702" name="Google Shape;2702;p3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6" name="Shape 2706"/>
        <p:cNvGrpSpPr/>
        <p:nvPr/>
      </p:nvGrpSpPr>
      <p:grpSpPr>
        <a:xfrm>
          <a:off x="0" y="0"/>
          <a:ext cx="0" cy="0"/>
          <a:chOff x="0" y="0"/>
          <a:chExt cx="0" cy="0"/>
        </a:xfrm>
      </p:grpSpPr>
      <p:sp>
        <p:nvSpPr>
          <p:cNvPr id="2707" name="Google Shape;2707;p3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000000"/>
              </a:buClr>
              <a:buSzPts val="2000"/>
              <a:buFont typeface="Open Sans"/>
              <a:buChar char="●"/>
            </a:pPr>
            <a:r>
              <a:rPr lang="en-GB">
                <a:solidFill>
                  <a:srgbClr val="000000"/>
                </a:solidFill>
              </a:rPr>
              <a:t>IP Addresses: </a:t>
            </a:r>
            <a:br>
              <a:rPr lang="en-GB">
                <a:solidFill>
                  <a:srgbClr val="000000"/>
                </a:solidFill>
              </a:rPr>
            </a:br>
            <a:r>
              <a:rPr lang="en-GB">
                <a:solidFill>
                  <a:srgbClr val="000000"/>
                </a:solidFill>
              </a:rPr>
              <a:t>Version 4     or     Version 6</a:t>
            </a:r>
            <a:endParaRPr>
              <a:solidFill>
                <a:srgbClr val="000000"/>
              </a:solidFill>
            </a:endParaRPr>
          </a:p>
          <a:p>
            <a:pPr indent="-355600" lvl="0" marL="457200" rtl="0" algn="l">
              <a:lnSpc>
                <a:spcPct val="100000"/>
              </a:lnSpc>
              <a:spcBef>
                <a:spcPts val="0"/>
              </a:spcBef>
              <a:spcAft>
                <a:spcPts val="0"/>
              </a:spcAft>
              <a:buClr>
                <a:srgbClr val="000000"/>
              </a:buClr>
              <a:buSzPts val="2000"/>
              <a:buFont typeface="Open Sans"/>
              <a:buChar char="●"/>
            </a:pPr>
            <a:r>
              <a:rPr lang="en-GB">
                <a:solidFill>
                  <a:srgbClr val="000000"/>
                </a:solidFill>
              </a:rPr>
              <a:t>The property of being V4 or V6 at a time make enum structures appropriate, because enum values can only be one of the variants.</a:t>
            </a:r>
            <a:endParaRPr>
              <a:solidFill>
                <a:srgbClr val="000000"/>
              </a:solidFill>
            </a:endParaRPr>
          </a:p>
          <a:p>
            <a:pPr indent="-355600" lvl="0" marL="457200" rtl="0" algn="l">
              <a:lnSpc>
                <a:spcPct val="100000"/>
              </a:lnSpc>
              <a:spcBef>
                <a:spcPts val="0"/>
              </a:spcBef>
              <a:spcAft>
                <a:spcPts val="0"/>
              </a:spcAft>
              <a:buClr>
                <a:srgbClr val="000000"/>
              </a:buClr>
              <a:buSzPts val="2000"/>
              <a:buFont typeface="Open Sans"/>
              <a:buChar char="●"/>
            </a:pPr>
            <a:r>
              <a:rPr lang="en-GB">
                <a:solidFill>
                  <a:srgbClr val="000000"/>
                </a:solidFill>
              </a:rPr>
              <a:t>But both versions are still IP Addresses and should be treated as the same type.</a:t>
            </a:r>
            <a:endParaRPr>
              <a:solidFill>
                <a:srgbClr val="000000"/>
              </a:solidFill>
            </a:endParaRPr>
          </a:p>
          <a:p>
            <a:pPr indent="0" lvl="0" marL="0" rtl="0" algn="l">
              <a:spcBef>
                <a:spcPts val="1600"/>
              </a:spcBef>
              <a:spcAft>
                <a:spcPts val="1600"/>
              </a:spcAft>
              <a:buNone/>
            </a:pPr>
            <a:r>
              <a:t/>
            </a:r>
            <a:endParaRPr b="1"/>
          </a:p>
        </p:txBody>
      </p:sp>
      <p:sp>
        <p:nvSpPr>
          <p:cNvPr id="2708" name="Google Shape;2708;p352"/>
          <p:cNvSpPr txBox="1"/>
          <p:nvPr/>
        </p:nvSpPr>
        <p:spPr>
          <a:xfrm>
            <a:off x="850800" y="183150"/>
            <a:ext cx="74424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Open Sans"/>
                <a:ea typeface="Open Sans"/>
                <a:cs typeface="Open Sans"/>
                <a:sym typeface="Open Sans"/>
              </a:rPr>
              <a:t>Example:</a:t>
            </a:r>
            <a:endParaRPr sz="36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pic>
        <p:nvPicPr>
          <p:cNvPr id="2709" name="Google Shape;2709;p35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3" name="Shape 2713"/>
        <p:cNvGrpSpPr/>
        <p:nvPr/>
      </p:nvGrpSpPr>
      <p:grpSpPr>
        <a:xfrm>
          <a:off x="0" y="0"/>
          <a:ext cx="0" cy="0"/>
          <a:chOff x="0" y="0"/>
          <a:chExt cx="0" cy="0"/>
        </a:xfrm>
      </p:grpSpPr>
      <p:sp>
        <p:nvSpPr>
          <p:cNvPr id="2714" name="Google Shape;2714;p35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latin typeface="Courier New"/>
                <a:ea typeface="Courier New"/>
                <a:cs typeface="Courier New"/>
                <a:sym typeface="Courier New"/>
              </a:rPr>
              <a:t>enum IpAddrKind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    V4,</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    V6,</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a:t>
            </a:r>
            <a:endParaRPr sz="2400">
              <a:solidFill>
                <a:srgbClr val="000000"/>
              </a:solidFill>
              <a:latin typeface="Arial"/>
              <a:ea typeface="Arial"/>
              <a:cs typeface="Arial"/>
              <a:sym typeface="Arial"/>
            </a:endParaRPr>
          </a:p>
          <a:p>
            <a:pPr indent="0" lvl="0" marL="0" rtl="0" algn="l">
              <a:spcBef>
                <a:spcPts val="1600"/>
              </a:spcBef>
              <a:spcAft>
                <a:spcPts val="1600"/>
              </a:spcAft>
              <a:buNone/>
            </a:pPr>
            <a:r>
              <a:t/>
            </a:r>
            <a:endParaRPr b="1"/>
          </a:p>
        </p:txBody>
      </p:sp>
      <p:sp>
        <p:nvSpPr>
          <p:cNvPr id="2715" name="Google Shape;2715;p353"/>
          <p:cNvSpPr txBox="1"/>
          <p:nvPr/>
        </p:nvSpPr>
        <p:spPr>
          <a:xfrm>
            <a:off x="698400" y="360675"/>
            <a:ext cx="7326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Code it:</a:t>
            </a:r>
            <a:endParaRPr sz="3200" u="sng"/>
          </a:p>
          <a:p>
            <a:pPr indent="0" lvl="0" marL="0" rtl="0" algn="l">
              <a:spcBef>
                <a:spcPts val="0"/>
              </a:spcBef>
              <a:spcAft>
                <a:spcPts val="0"/>
              </a:spcAft>
              <a:buNone/>
            </a:pPr>
            <a:r>
              <a:t/>
            </a:r>
            <a:endParaRPr>
              <a:latin typeface="Open Sans"/>
              <a:ea typeface="Open Sans"/>
              <a:cs typeface="Open Sans"/>
              <a:sym typeface="Open Sans"/>
            </a:endParaRPr>
          </a:p>
        </p:txBody>
      </p:sp>
      <p:cxnSp>
        <p:nvCxnSpPr>
          <p:cNvPr id="2716" name="Google Shape;2716;p353"/>
          <p:cNvCxnSpPr/>
          <p:nvPr/>
        </p:nvCxnSpPr>
        <p:spPr>
          <a:xfrm>
            <a:off x="2099875" y="2199700"/>
            <a:ext cx="3352800" cy="177900"/>
          </a:xfrm>
          <a:prstGeom prst="straightConnector1">
            <a:avLst/>
          </a:prstGeom>
          <a:noFill/>
          <a:ln cap="flat" cmpd="sng" w="38100">
            <a:solidFill>
              <a:srgbClr val="00FF00"/>
            </a:solidFill>
            <a:prstDash val="solid"/>
            <a:round/>
            <a:headEnd len="med" w="med" type="none"/>
            <a:tailEnd len="med" w="med" type="none"/>
          </a:ln>
        </p:spPr>
      </p:cxnSp>
      <p:cxnSp>
        <p:nvCxnSpPr>
          <p:cNvPr id="2717" name="Google Shape;2717;p353"/>
          <p:cNvCxnSpPr/>
          <p:nvPr/>
        </p:nvCxnSpPr>
        <p:spPr>
          <a:xfrm flipH="1" rot="10800000">
            <a:off x="2137975" y="2364700"/>
            <a:ext cx="3378300" cy="139800"/>
          </a:xfrm>
          <a:prstGeom prst="straightConnector1">
            <a:avLst/>
          </a:prstGeom>
          <a:noFill/>
          <a:ln cap="flat" cmpd="sng" w="38100">
            <a:solidFill>
              <a:srgbClr val="00FF00"/>
            </a:solidFill>
            <a:prstDash val="solid"/>
            <a:round/>
            <a:headEnd len="med" w="med" type="none"/>
            <a:tailEnd len="med" w="med" type="triangle"/>
          </a:ln>
        </p:spPr>
      </p:cxnSp>
      <p:sp>
        <p:nvSpPr>
          <p:cNvPr id="2718" name="Google Shape;2718;p353"/>
          <p:cNvSpPr txBox="1"/>
          <p:nvPr/>
        </p:nvSpPr>
        <p:spPr>
          <a:xfrm>
            <a:off x="5627125" y="2114825"/>
            <a:ext cx="17799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t>Variants</a:t>
            </a:r>
            <a:endParaRPr sz="2400"/>
          </a:p>
        </p:txBody>
      </p:sp>
      <p:pic>
        <p:nvPicPr>
          <p:cNvPr id="2719" name="Google Shape;2719;p35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3" name="Shape 2723"/>
        <p:cNvGrpSpPr/>
        <p:nvPr/>
      </p:nvGrpSpPr>
      <p:grpSpPr>
        <a:xfrm>
          <a:off x="0" y="0"/>
          <a:ext cx="0" cy="0"/>
          <a:chOff x="0" y="0"/>
          <a:chExt cx="0" cy="0"/>
        </a:xfrm>
      </p:grpSpPr>
      <p:sp>
        <p:nvSpPr>
          <p:cNvPr id="2724" name="Google Shape;2724;p354"/>
          <p:cNvSpPr txBox="1"/>
          <p:nvPr>
            <p:ph idx="1" type="body"/>
          </p:nvPr>
        </p:nvSpPr>
        <p:spPr>
          <a:xfrm>
            <a:off x="311700" y="1266325"/>
            <a:ext cx="8520600" cy="36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#![allow(unused_variables)]</a:t>
            </a:r>
            <a:endParaRPr b="1">
              <a:solidFill>
                <a:srgbClr val="000000"/>
              </a:solidFill>
            </a:endParaRPr>
          </a:p>
          <a:p>
            <a:pPr indent="0" lvl="0" marL="0" rtl="0" algn="l">
              <a:spcBef>
                <a:spcPts val="1600"/>
              </a:spcBef>
              <a:spcAft>
                <a:spcPts val="0"/>
              </a:spcAft>
              <a:buNone/>
            </a:pPr>
            <a:r>
              <a:rPr b="1" lang="en-GB">
                <a:solidFill>
                  <a:srgbClr val="000000"/>
                </a:solidFill>
              </a:rPr>
              <a:t>fn main() {</a:t>
            </a:r>
            <a:endParaRPr b="1">
              <a:solidFill>
                <a:srgbClr val="000000"/>
              </a:solidFill>
            </a:endParaRPr>
          </a:p>
          <a:p>
            <a:pPr indent="0" lvl="0" marL="0" rtl="0" algn="l">
              <a:spcBef>
                <a:spcPts val="1600"/>
              </a:spcBef>
              <a:spcAft>
                <a:spcPts val="0"/>
              </a:spcAft>
              <a:buNone/>
            </a:pPr>
            <a:r>
              <a:rPr b="1" lang="en-GB">
                <a:solidFill>
                  <a:srgbClr val="000000"/>
                </a:solidFill>
              </a:rPr>
              <a:t>enum IpAddrKind {</a:t>
            </a:r>
            <a:endParaRPr b="1">
              <a:solidFill>
                <a:srgbClr val="000000"/>
              </a:solidFill>
            </a:endParaRPr>
          </a:p>
          <a:p>
            <a:pPr indent="0" lvl="0" marL="0" rtl="0" algn="l">
              <a:spcBef>
                <a:spcPts val="1600"/>
              </a:spcBef>
              <a:spcAft>
                <a:spcPts val="0"/>
              </a:spcAft>
              <a:buNone/>
            </a:pPr>
            <a:r>
              <a:rPr b="1" lang="en-GB">
                <a:solidFill>
                  <a:srgbClr val="000000"/>
                </a:solidFill>
              </a:rPr>
              <a:t>    V4,</a:t>
            </a:r>
            <a:endParaRPr b="1">
              <a:solidFill>
                <a:srgbClr val="000000"/>
              </a:solidFill>
            </a:endParaRPr>
          </a:p>
          <a:p>
            <a:pPr indent="0" lvl="0" marL="0" rtl="0" algn="l">
              <a:spcBef>
                <a:spcPts val="1600"/>
              </a:spcBef>
              <a:spcAft>
                <a:spcPts val="0"/>
              </a:spcAft>
              <a:buNone/>
            </a:pPr>
            <a:r>
              <a:rPr b="1" lang="en-GB">
                <a:solidFill>
                  <a:srgbClr val="000000"/>
                </a:solidFill>
              </a:rPr>
              <a:t>    V6, }</a:t>
            </a:r>
            <a:endParaRPr b="1">
              <a:solidFill>
                <a:srgbClr val="000000"/>
              </a:solidFill>
            </a:endParaRPr>
          </a:p>
          <a:p>
            <a:pPr indent="0" lvl="0" marL="0" rtl="0" algn="l">
              <a:spcBef>
                <a:spcPts val="1600"/>
              </a:spcBef>
              <a:spcAft>
                <a:spcPts val="0"/>
              </a:spcAft>
              <a:buNone/>
            </a:pPr>
            <a:r>
              <a:rPr b="1" lang="en-GB">
                <a:solidFill>
                  <a:srgbClr val="000000"/>
                </a:solidFill>
              </a:rPr>
              <a:t>let four = IpAddrKind::V4;</a:t>
            </a:r>
            <a:endParaRPr b="1">
              <a:solidFill>
                <a:srgbClr val="000000"/>
              </a:solidFill>
            </a:endParaRPr>
          </a:p>
          <a:p>
            <a:pPr indent="0" lvl="0" marL="0" rtl="0" algn="l">
              <a:spcBef>
                <a:spcPts val="1600"/>
              </a:spcBef>
              <a:spcAft>
                <a:spcPts val="0"/>
              </a:spcAft>
              <a:buNone/>
            </a:pPr>
            <a:r>
              <a:rPr b="1" lang="en-GB">
                <a:solidFill>
                  <a:srgbClr val="000000"/>
                </a:solidFill>
              </a:rPr>
              <a:t>let six = IpAddrKind::V6; }</a:t>
            </a:r>
            <a:endParaRPr b="1">
              <a:solidFill>
                <a:srgbClr val="000000"/>
              </a:solidFill>
            </a:endParaRPr>
          </a:p>
          <a:p>
            <a:pPr indent="0" lvl="0" marL="0" rtl="0" algn="l">
              <a:spcBef>
                <a:spcPts val="1600"/>
              </a:spcBef>
              <a:spcAft>
                <a:spcPts val="0"/>
              </a:spcAft>
              <a:buNone/>
            </a:pPr>
            <a:r>
              <a:t/>
            </a:r>
            <a:endParaRPr b="1"/>
          </a:p>
          <a:p>
            <a:pPr indent="0" lvl="0" marL="0" rtl="0" algn="l">
              <a:spcBef>
                <a:spcPts val="1600"/>
              </a:spcBef>
              <a:spcAft>
                <a:spcPts val="1600"/>
              </a:spcAft>
              <a:buNone/>
            </a:pPr>
            <a:r>
              <a:t/>
            </a:r>
            <a:endParaRPr b="1"/>
          </a:p>
        </p:txBody>
      </p:sp>
      <p:sp>
        <p:nvSpPr>
          <p:cNvPr id="2725" name="Google Shape;2725;p354"/>
          <p:cNvSpPr txBox="1"/>
          <p:nvPr/>
        </p:nvSpPr>
        <p:spPr>
          <a:xfrm>
            <a:off x="698400" y="360675"/>
            <a:ext cx="7326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Creating Instances:</a:t>
            </a:r>
            <a:endParaRPr sz="3200">
              <a:latin typeface="Open Sans"/>
              <a:ea typeface="Open Sans"/>
              <a:cs typeface="Open Sans"/>
              <a:sym typeface="Open Sans"/>
            </a:endParaRPr>
          </a:p>
          <a:p>
            <a:pPr indent="0" lvl="0" marL="0" rtl="0" algn="l">
              <a:spcBef>
                <a:spcPts val="0"/>
              </a:spcBef>
              <a:spcAft>
                <a:spcPts val="0"/>
              </a:spcAft>
              <a:buNone/>
            </a:pPr>
            <a:r>
              <a:t/>
            </a:r>
            <a:endParaRPr sz="3200" u="sng"/>
          </a:p>
          <a:p>
            <a:pPr indent="0" lvl="0" marL="0" rtl="0" algn="l">
              <a:spcBef>
                <a:spcPts val="0"/>
              </a:spcBef>
              <a:spcAft>
                <a:spcPts val="0"/>
              </a:spcAft>
              <a:buNone/>
            </a:pPr>
            <a:r>
              <a:t/>
            </a:r>
            <a:endParaRPr>
              <a:latin typeface="Open Sans"/>
              <a:ea typeface="Open Sans"/>
              <a:cs typeface="Open Sans"/>
              <a:sym typeface="Open Sans"/>
            </a:endParaRPr>
          </a:p>
        </p:txBody>
      </p:sp>
      <p:pic>
        <p:nvPicPr>
          <p:cNvPr id="2726" name="Google Shape;2726;p3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Google Shape;2731;p355"/>
          <p:cNvSpPr txBox="1"/>
          <p:nvPr>
            <p:ph idx="1" type="body"/>
          </p:nvPr>
        </p:nvSpPr>
        <p:spPr>
          <a:xfrm>
            <a:off x="311700" y="851650"/>
            <a:ext cx="8520600" cy="4121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We can define a function that takes any IpAddrkind and can call it with either of its variant.</a:t>
            </a:r>
            <a:endParaRPr sz="2400">
              <a:solidFill>
                <a:srgbClr val="000000"/>
              </a:solidFill>
              <a:latin typeface="Arial"/>
              <a:ea typeface="Arial"/>
              <a:cs typeface="Arial"/>
              <a:sym typeface="Arial"/>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#![allow(unused_variables)]</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enum IpAddrKind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    V4,</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    V6,</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fn route(ip_type: IpAddrKind) { }</a:t>
            </a:r>
            <a:endParaRPr sz="2400">
              <a:solidFill>
                <a:srgbClr val="000000"/>
              </a:solidFill>
              <a:latin typeface="Courier New"/>
              <a:ea typeface="Courier New"/>
              <a:cs typeface="Courier New"/>
              <a:sym typeface="Courier New"/>
            </a:endParaRPr>
          </a:p>
          <a:p>
            <a:pPr indent="0" lvl="0" marL="0" rtl="0" algn="l">
              <a:lnSpc>
                <a:spcPct val="100000"/>
              </a:lnSpc>
              <a:spcBef>
                <a:spcPts val="1600"/>
              </a:spcBef>
              <a:spcAft>
                <a:spcPts val="0"/>
              </a:spcAft>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spcBef>
                <a:spcPts val="1600"/>
              </a:spcBef>
              <a:spcAft>
                <a:spcPts val="1600"/>
              </a:spcAft>
              <a:buNone/>
            </a:pPr>
            <a:r>
              <a:t/>
            </a:r>
            <a:endParaRPr b="1"/>
          </a:p>
        </p:txBody>
      </p:sp>
      <p:sp>
        <p:nvSpPr>
          <p:cNvPr id="2732" name="Google Shape;2732;p355"/>
          <p:cNvSpPr txBox="1"/>
          <p:nvPr/>
        </p:nvSpPr>
        <p:spPr>
          <a:xfrm>
            <a:off x="567450" y="149700"/>
            <a:ext cx="7326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Defining &amp; Calling a Function:</a:t>
            </a:r>
            <a:endParaRPr sz="3200" u="sng"/>
          </a:p>
          <a:p>
            <a:pPr indent="0" lvl="0" marL="0" rtl="0" algn="l">
              <a:spcBef>
                <a:spcPts val="0"/>
              </a:spcBef>
              <a:spcAft>
                <a:spcPts val="0"/>
              </a:spcAft>
              <a:buNone/>
            </a:pPr>
            <a:r>
              <a:t/>
            </a:r>
            <a:endParaRPr>
              <a:latin typeface="Open Sans"/>
              <a:ea typeface="Open Sans"/>
              <a:cs typeface="Open Sans"/>
              <a:sym typeface="Open Sans"/>
            </a:endParaRPr>
          </a:p>
        </p:txBody>
      </p:sp>
      <p:pic>
        <p:nvPicPr>
          <p:cNvPr id="2733" name="Google Shape;2733;p3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7" name="Shape 2737"/>
        <p:cNvGrpSpPr/>
        <p:nvPr/>
      </p:nvGrpSpPr>
      <p:grpSpPr>
        <a:xfrm>
          <a:off x="0" y="0"/>
          <a:ext cx="0" cy="0"/>
          <a:chOff x="0" y="0"/>
          <a:chExt cx="0" cy="0"/>
        </a:xfrm>
      </p:grpSpPr>
      <p:sp>
        <p:nvSpPr>
          <p:cNvPr id="2738" name="Google Shape;2738;p35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Font typeface="Arial"/>
              <a:buChar char="●"/>
            </a:pPr>
            <a:r>
              <a:rPr lang="en-GB" sz="2400">
                <a:solidFill>
                  <a:srgbClr val="000000"/>
                </a:solidFill>
                <a:latin typeface="Arial"/>
                <a:ea typeface="Arial"/>
                <a:cs typeface="Arial"/>
                <a:sym typeface="Arial"/>
              </a:rPr>
              <a:t>We’ve just learnt how to make Enums and to create instances and defining and calling functions.</a:t>
            </a:r>
            <a:endParaRPr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Char char="●"/>
            </a:pPr>
            <a:r>
              <a:rPr lang="en-GB" sz="2400">
                <a:solidFill>
                  <a:srgbClr val="000000"/>
                </a:solidFill>
                <a:latin typeface="Arial"/>
                <a:ea typeface="Arial"/>
                <a:cs typeface="Arial"/>
                <a:sym typeface="Arial"/>
              </a:rPr>
              <a:t>But we have not stored any data in last example.</a:t>
            </a:r>
            <a:endParaRPr sz="2400">
              <a:solidFill>
                <a:srgbClr val="000000"/>
              </a:solidFill>
              <a:latin typeface="Arial"/>
              <a:ea typeface="Arial"/>
              <a:cs typeface="Arial"/>
              <a:sym typeface="Arial"/>
            </a:endParaRPr>
          </a:p>
          <a:p>
            <a:pPr indent="-381000" lvl="0" marL="457200" rtl="0" algn="l">
              <a:lnSpc>
                <a:spcPct val="100000"/>
              </a:lnSpc>
              <a:spcBef>
                <a:spcPts val="0"/>
              </a:spcBef>
              <a:spcAft>
                <a:spcPts val="0"/>
              </a:spcAft>
              <a:buClr>
                <a:srgbClr val="000000"/>
              </a:buClr>
              <a:buSzPts val="2400"/>
              <a:buFont typeface="Arial"/>
              <a:buChar char="●"/>
            </a:pPr>
            <a:r>
              <a:rPr lang="en-GB" sz="2400">
                <a:solidFill>
                  <a:srgbClr val="000000"/>
                </a:solidFill>
                <a:latin typeface="Arial"/>
                <a:ea typeface="Arial"/>
                <a:cs typeface="Arial"/>
                <a:sym typeface="Arial"/>
              </a:rPr>
              <a:t>So we can add data using structs and by some other ways.. </a:t>
            </a:r>
            <a:endParaRPr sz="2400">
              <a:solidFill>
                <a:srgbClr val="000000"/>
              </a:solidFill>
              <a:latin typeface="Courier New"/>
              <a:ea typeface="Courier New"/>
              <a:cs typeface="Courier New"/>
              <a:sym typeface="Courier New"/>
            </a:endParaRPr>
          </a:p>
          <a:p>
            <a:pPr indent="0" lvl="0" marL="0" rtl="0" algn="l">
              <a:spcBef>
                <a:spcPts val="1600"/>
              </a:spcBef>
              <a:spcAft>
                <a:spcPts val="1600"/>
              </a:spcAft>
              <a:buNone/>
            </a:pPr>
            <a:r>
              <a:t/>
            </a:r>
            <a:endParaRPr b="1"/>
          </a:p>
        </p:txBody>
      </p:sp>
      <p:sp>
        <p:nvSpPr>
          <p:cNvPr id="2739" name="Google Shape;2739;p356"/>
          <p:cNvSpPr txBox="1"/>
          <p:nvPr/>
        </p:nvSpPr>
        <p:spPr>
          <a:xfrm>
            <a:off x="669300" y="207900"/>
            <a:ext cx="7326000" cy="64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Where’s the Data?</a:t>
            </a:r>
            <a:endParaRPr sz="3200" u="sng"/>
          </a:p>
          <a:p>
            <a:pPr indent="0" lvl="0" marL="0" rtl="0" algn="l">
              <a:spcBef>
                <a:spcPts val="0"/>
              </a:spcBef>
              <a:spcAft>
                <a:spcPts val="0"/>
              </a:spcAft>
              <a:buNone/>
            </a:pPr>
            <a:r>
              <a:t/>
            </a:r>
            <a:endParaRPr sz="3200" u="sng"/>
          </a:p>
          <a:p>
            <a:pPr indent="0" lvl="0" marL="0" rtl="0" algn="l">
              <a:spcBef>
                <a:spcPts val="0"/>
              </a:spcBef>
              <a:spcAft>
                <a:spcPts val="0"/>
              </a:spcAft>
              <a:buNone/>
            </a:pPr>
            <a:r>
              <a:t/>
            </a:r>
            <a:endParaRPr>
              <a:latin typeface="Open Sans"/>
              <a:ea typeface="Open Sans"/>
              <a:cs typeface="Open Sans"/>
              <a:sym typeface="Open Sans"/>
            </a:endParaRPr>
          </a:p>
        </p:txBody>
      </p:sp>
      <p:pic>
        <p:nvPicPr>
          <p:cNvPr id="2740" name="Google Shape;2740;p3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44" name="Shape 2744"/>
        <p:cNvGrpSpPr/>
        <p:nvPr/>
      </p:nvGrpSpPr>
      <p:grpSpPr>
        <a:xfrm>
          <a:off x="0" y="0"/>
          <a:ext cx="0" cy="0"/>
          <a:chOff x="0" y="0"/>
          <a:chExt cx="0" cy="0"/>
        </a:xfrm>
      </p:grpSpPr>
      <p:pic>
        <p:nvPicPr>
          <p:cNvPr id="2745" name="Google Shape;2745;p35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46" name="Google Shape;2746;p357"/>
          <p:cNvSpPr txBox="1"/>
          <p:nvPr/>
        </p:nvSpPr>
        <p:spPr>
          <a:xfrm>
            <a:off x="317500" y="47425"/>
            <a:ext cx="84477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u="sng"/>
              <a:t> Adding Data Using Structs:</a:t>
            </a:r>
            <a:endParaRPr sz="3000" u="sng"/>
          </a:p>
          <a:p>
            <a:pPr indent="0" lvl="0" marL="0" rtl="0" algn="l">
              <a:spcBef>
                <a:spcPts val="0"/>
              </a:spcBef>
              <a:spcAft>
                <a:spcPts val="0"/>
              </a:spcAft>
              <a:buNone/>
            </a:pPr>
            <a:r>
              <a:t/>
            </a:r>
            <a:endParaRPr sz="3200" u="sng">
              <a:solidFill>
                <a:srgbClr val="FF9900"/>
              </a:solidFill>
              <a:latin typeface="Pacifico"/>
              <a:ea typeface="Pacifico"/>
              <a:cs typeface="Pacifico"/>
              <a:sym typeface="Pacifico"/>
            </a:endParaRPr>
          </a:p>
        </p:txBody>
      </p:sp>
      <p:sp>
        <p:nvSpPr>
          <p:cNvPr id="2747" name="Google Shape;2747;p357"/>
          <p:cNvSpPr txBox="1"/>
          <p:nvPr/>
        </p:nvSpPr>
        <p:spPr>
          <a:xfrm>
            <a:off x="317488" y="755731"/>
            <a:ext cx="6348000" cy="414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enum IpAddrKind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V4,</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V6,</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struct IpAddr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kind: IpAddrKind,</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address: String,</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home = IpAddr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kind: IpAddrKind::V4,</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address: String::from("127.0.0.1"),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loopback = IpAddr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kind: IpAddrKind::V6,</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address: String::from("::1"),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311700" y="-118125"/>
            <a:ext cx="8520600" cy="61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Numeric Operators:</a:t>
            </a:r>
            <a:endParaRPr b="1">
              <a:solidFill>
                <a:srgbClr val="000000"/>
              </a:solidFill>
            </a:endParaRPr>
          </a:p>
        </p:txBody>
      </p:sp>
      <p:pic>
        <p:nvPicPr>
          <p:cNvPr id="323" name="Google Shape;323;p52"/>
          <p:cNvPicPr preferRelativeResize="0"/>
          <p:nvPr/>
        </p:nvPicPr>
        <p:blipFill>
          <a:blip r:embed="rId3">
            <a:alphaModFix/>
          </a:blip>
          <a:stretch>
            <a:fillRect/>
          </a:stretch>
        </p:blipFill>
        <p:spPr>
          <a:xfrm>
            <a:off x="1026400" y="495675"/>
            <a:ext cx="7091200" cy="4300750"/>
          </a:xfrm>
          <a:prstGeom prst="rect">
            <a:avLst/>
          </a:prstGeom>
          <a:noFill/>
          <a:ln>
            <a:noFill/>
          </a:ln>
        </p:spPr>
      </p:pic>
      <p:pic>
        <p:nvPicPr>
          <p:cNvPr id="324" name="Google Shape;324;p5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51" name="Shape 2751"/>
        <p:cNvGrpSpPr/>
        <p:nvPr/>
      </p:nvGrpSpPr>
      <p:grpSpPr>
        <a:xfrm>
          <a:off x="0" y="0"/>
          <a:ext cx="0" cy="0"/>
          <a:chOff x="0" y="0"/>
          <a:chExt cx="0" cy="0"/>
        </a:xfrm>
      </p:grpSpPr>
      <p:pic>
        <p:nvPicPr>
          <p:cNvPr id="2752" name="Google Shape;2752;p35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53" name="Google Shape;2753;p358"/>
          <p:cNvSpPr txBox="1"/>
          <p:nvPr/>
        </p:nvSpPr>
        <p:spPr>
          <a:xfrm>
            <a:off x="461850" y="1214500"/>
            <a:ext cx="8220300" cy="382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Open Sans"/>
                <a:ea typeface="Open Sans"/>
                <a:cs typeface="Open Sans"/>
                <a:sym typeface="Open Sans"/>
              </a:rPr>
              <a:t>Hurray!</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We’ve finally used structs to somehow associate values with the variants.</a:t>
            </a:r>
            <a:endParaRPr sz="2000">
              <a:latin typeface="Open Sans"/>
              <a:ea typeface="Open Sans"/>
              <a:cs typeface="Open Sans"/>
              <a:sym typeface="Open Sans"/>
            </a:endParaRPr>
          </a:p>
          <a:p>
            <a:pPr indent="0" lvl="0" marL="0" rtl="0" algn="ctr">
              <a:spcBef>
                <a:spcPts val="0"/>
              </a:spcBef>
              <a:spcAft>
                <a:spcPts val="0"/>
              </a:spcAft>
              <a:buNone/>
            </a:pPr>
            <a:r>
              <a:rPr lang="en-GB" sz="2000">
                <a:latin typeface="Open Sans"/>
                <a:ea typeface="Open Sans"/>
                <a:cs typeface="Open Sans"/>
                <a:sym typeface="Open Sans"/>
              </a:rPr>
              <a:t>BUT</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We can do the same thing in a more concise way using just an enum.</a:t>
            </a:r>
            <a:endParaRPr sz="2000">
              <a:latin typeface="Open Sans"/>
              <a:ea typeface="Open Sans"/>
              <a:cs typeface="Open Sans"/>
              <a:sym typeface="Open Sans"/>
            </a:endParaRPr>
          </a:p>
        </p:txBody>
      </p:sp>
      <p:sp>
        <p:nvSpPr>
          <p:cNvPr id="2754" name="Google Shape;2754;p358"/>
          <p:cNvSpPr txBox="1"/>
          <p:nvPr/>
        </p:nvSpPr>
        <p:spPr>
          <a:xfrm>
            <a:off x="461850" y="361475"/>
            <a:ext cx="84573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A Concise Way Using an Enum:</a:t>
            </a:r>
            <a:endParaRPr>
              <a:latin typeface="Open Sans"/>
              <a:ea typeface="Open Sans"/>
              <a:cs typeface="Open Sans"/>
              <a:sym typeface="Open Sans"/>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58" name="Shape 2758"/>
        <p:cNvGrpSpPr/>
        <p:nvPr/>
      </p:nvGrpSpPr>
      <p:grpSpPr>
        <a:xfrm>
          <a:off x="0" y="0"/>
          <a:ext cx="0" cy="0"/>
          <a:chOff x="0" y="0"/>
          <a:chExt cx="0" cy="0"/>
        </a:xfrm>
      </p:grpSpPr>
      <p:pic>
        <p:nvPicPr>
          <p:cNvPr id="2759" name="Google Shape;2759;p3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60" name="Google Shape;2760;p359"/>
          <p:cNvSpPr txBox="1"/>
          <p:nvPr/>
        </p:nvSpPr>
        <p:spPr>
          <a:xfrm>
            <a:off x="401650" y="311150"/>
            <a:ext cx="8313900" cy="44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Adding Data Using Enums:</a:t>
            </a:r>
            <a:endParaRPr sz="3200" u="sng"/>
          </a:p>
          <a:p>
            <a:pPr indent="0" lvl="0" marL="0" rtl="0" algn="l">
              <a:lnSpc>
                <a:spcPct val="100000"/>
              </a:lnSpc>
              <a:spcBef>
                <a:spcPts val="0"/>
              </a:spcBef>
              <a:spcAft>
                <a:spcPts val="0"/>
              </a:spcAft>
              <a:buClr>
                <a:schemeClr val="dk1"/>
              </a:buClr>
              <a:buSzPts val="1100"/>
              <a:buFont typeface="Arial"/>
              <a:buNone/>
            </a:pPr>
            <a:r>
              <a:rPr lang="en-GB" sz="2400">
                <a:latin typeface="Open Sans"/>
                <a:ea typeface="Open Sans"/>
                <a:cs typeface="Open Sans"/>
                <a:sym typeface="Open Sans"/>
              </a:rPr>
              <a:t>This new definition of the IpAddr enum says that both V4 and V6 variants will have associated String values.</a:t>
            </a:r>
            <a:endParaRPr sz="2400">
              <a:latin typeface="Open Sans"/>
              <a:ea typeface="Open Sans"/>
              <a:cs typeface="Open Sans"/>
              <a:sym typeface="Open Sans"/>
            </a:endParaRPr>
          </a:p>
          <a:p>
            <a:pPr indent="0" lvl="0" marL="0" rtl="0" algn="l">
              <a:spcBef>
                <a:spcPts val="0"/>
              </a:spcBef>
              <a:spcAft>
                <a:spcPts val="0"/>
              </a:spcAft>
              <a:buNone/>
            </a:pPr>
            <a:r>
              <a:t/>
            </a:r>
            <a:endParaRPr sz="2400">
              <a:solidFill>
                <a:srgbClr val="FFFFFF"/>
              </a:solidFill>
            </a:endParaRPr>
          </a:p>
        </p:txBody>
      </p:sp>
      <p:sp>
        <p:nvSpPr>
          <p:cNvPr id="2761" name="Google Shape;2761;p359"/>
          <p:cNvSpPr txBox="1"/>
          <p:nvPr/>
        </p:nvSpPr>
        <p:spPr>
          <a:xfrm>
            <a:off x="480350" y="2017500"/>
            <a:ext cx="7124100" cy="28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enum IpAddr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V4(String),</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V6(String),</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home = IpAddr::V4(String::from("127.0.0.1"));</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loopback = IpAddr::V6(String::from("::1"));</a:t>
            </a:r>
            <a:endParaRPr b="1" sz="1800"/>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65" name="Shape 2765"/>
        <p:cNvGrpSpPr/>
        <p:nvPr/>
      </p:nvGrpSpPr>
      <p:grpSpPr>
        <a:xfrm>
          <a:off x="0" y="0"/>
          <a:ext cx="0" cy="0"/>
          <a:chOff x="0" y="0"/>
          <a:chExt cx="0" cy="0"/>
        </a:xfrm>
      </p:grpSpPr>
      <p:pic>
        <p:nvPicPr>
          <p:cNvPr id="2766" name="Google Shape;2766;p3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67" name="Google Shape;2767;p360"/>
          <p:cNvSpPr txBox="1"/>
          <p:nvPr/>
        </p:nvSpPr>
        <p:spPr>
          <a:xfrm>
            <a:off x="368300" y="323850"/>
            <a:ext cx="8369400" cy="44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An Advantage Against Struct:</a:t>
            </a:r>
            <a:endParaRPr sz="3200" u="sng"/>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Clr>
                <a:schemeClr val="dk1"/>
              </a:buClr>
              <a:buSzPts val="1100"/>
              <a:buFont typeface="Arial"/>
              <a:buNone/>
            </a:pPr>
            <a:r>
              <a:rPr lang="en-GB" sz="2400"/>
              <a:t>Each variant can have different types and amounts of associated data in enums.</a:t>
            </a:r>
            <a:endParaRPr sz="2400"/>
          </a:p>
        </p:txBody>
      </p:sp>
      <p:sp>
        <p:nvSpPr>
          <p:cNvPr id="2768" name="Google Shape;2768;p360"/>
          <p:cNvSpPr txBox="1"/>
          <p:nvPr/>
        </p:nvSpPr>
        <p:spPr>
          <a:xfrm>
            <a:off x="458175" y="2091400"/>
            <a:ext cx="6998400" cy="282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latin typeface="Courier New"/>
                <a:ea typeface="Courier New"/>
                <a:cs typeface="Courier New"/>
                <a:sym typeface="Courier New"/>
              </a:rPr>
              <a:t>enum IpAddr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V4(u8, u8, u8, u8),</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V6(String),</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let home = IpAddr::V4(127, 0, 0, 1);</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let loopback = IpAddr::V6(String::from("::1"));</a:t>
            </a:r>
            <a:endParaRPr sz="1800">
              <a:latin typeface="Courier New"/>
              <a:ea typeface="Courier New"/>
              <a:cs typeface="Courier New"/>
              <a:sym typeface="Courier New"/>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72" name="Shape 2772"/>
        <p:cNvGrpSpPr/>
        <p:nvPr/>
      </p:nvGrpSpPr>
      <p:grpSpPr>
        <a:xfrm>
          <a:off x="0" y="0"/>
          <a:ext cx="0" cy="0"/>
          <a:chOff x="0" y="0"/>
          <a:chExt cx="0" cy="0"/>
        </a:xfrm>
      </p:grpSpPr>
      <p:pic>
        <p:nvPicPr>
          <p:cNvPr id="2773" name="Google Shape;2773;p3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74" name="Google Shape;2774;p361"/>
          <p:cNvSpPr txBox="1"/>
          <p:nvPr/>
        </p:nvSpPr>
        <p:spPr>
          <a:xfrm>
            <a:off x="292100" y="127000"/>
            <a:ext cx="8369400" cy="6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Standard Library Definition for IpAddr:</a:t>
            </a:r>
            <a:endParaRPr sz="3200" u="sng">
              <a:latin typeface="Open Sans"/>
              <a:ea typeface="Open Sans"/>
              <a:cs typeface="Open Sans"/>
              <a:sym typeface="Open Sans"/>
            </a:endParaRPr>
          </a:p>
          <a:p>
            <a:pPr indent="0" lvl="0" marL="0" rtl="0" algn="l">
              <a:spcBef>
                <a:spcPts val="0"/>
              </a:spcBef>
              <a:spcAft>
                <a:spcPts val="0"/>
              </a:spcAft>
              <a:buNone/>
            </a:pPr>
            <a:r>
              <a:t/>
            </a:r>
            <a:endParaRPr sz="2000">
              <a:solidFill>
                <a:srgbClr val="FFFFFF"/>
              </a:solidFill>
            </a:endParaRPr>
          </a:p>
        </p:txBody>
      </p:sp>
      <p:sp>
        <p:nvSpPr>
          <p:cNvPr id="2775" name="Google Shape;2775;p361"/>
          <p:cNvSpPr txBox="1"/>
          <p:nvPr/>
        </p:nvSpPr>
        <p:spPr>
          <a:xfrm>
            <a:off x="4229100" y="876300"/>
            <a:ext cx="3886200" cy="36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latin typeface="Open Sans"/>
                <a:ea typeface="Open Sans"/>
                <a:cs typeface="Open Sans"/>
                <a:sym typeface="Open Sans"/>
              </a:rPr>
              <a:t>As we wanted to store IP addresses and encode which kind they are is so common that the standard library has a definition we can use! Let’s look at how the standard library defines IpAddr.</a:t>
            </a:r>
            <a:endParaRPr sz="2000">
              <a:latin typeface="Open Sans"/>
              <a:ea typeface="Open Sans"/>
              <a:cs typeface="Open Sans"/>
              <a:sym typeface="Open Sans"/>
            </a:endParaRPr>
          </a:p>
          <a:p>
            <a:pPr indent="0" lvl="0" marL="0" rtl="0" algn="l">
              <a:spcBef>
                <a:spcPts val="0"/>
              </a:spcBef>
              <a:spcAft>
                <a:spcPts val="0"/>
              </a:spcAft>
              <a:buNone/>
            </a:pPr>
            <a:r>
              <a:t/>
            </a:r>
            <a:endParaRPr sz="2400">
              <a:solidFill>
                <a:srgbClr val="FFFFFF"/>
              </a:solidFill>
            </a:endParaRPr>
          </a:p>
        </p:txBody>
      </p:sp>
      <p:sp>
        <p:nvSpPr>
          <p:cNvPr id="2776" name="Google Shape;2776;p361"/>
          <p:cNvSpPr txBox="1"/>
          <p:nvPr/>
        </p:nvSpPr>
        <p:spPr>
          <a:xfrm>
            <a:off x="266050" y="923750"/>
            <a:ext cx="3628500" cy="37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struct Ipv4Addr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r>
              <a:rPr b="1" i="1" lang="en-GB" sz="1800">
                <a:latin typeface="Courier New"/>
                <a:ea typeface="Courier New"/>
                <a:cs typeface="Courier New"/>
                <a:sym typeface="Courier New"/>
              </a:rPr>
              <a:t>// --snip--</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struct Ipv6Addr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r>
              <a:rPr b="1" i="1" lang="en-GB" sz="1800">
                <a:latin typeface="Courier New"/>
                <a:ea typeface="Courier New"/>
                <a:cs typeface="Courier New"/>
                <a:sym typeface="Courier New"/>
              </a:rPr>
              <a:t>// --snip--</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enum IpAddr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V4(Ipv4Addr),</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V6(Ipv6Addr),</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80" name="Shape 2780"/>
        <p:cNvGrpSpPr/>
        <p:nvPr/>
      </p:nvGrpSpPr>
      <p:grpSpPr>
        <a:xfrm>
          <a:off x="0" y="0"/>
          <a:ext cx="0" cy="0"/>
          <a:chOff x="0" y="0"/>
          <a:chExt cx="0" cy="0"/>
        </a:xfrm>
      </p:grpSpPr>
      <p:pic>
        <p:nvPicPr>
          <p:cNvPr id="2781" name="Google Shape;2781;p3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82" name="Google Shape;2782;p362"/>
          <p:cNvSpPr txBox="1"/>
          <p:nvPr/>
        </p:nvSpPr>
        <p:spPr>
          <a:xfrm>
            <a:off x="508800" y="547525"/>
            <a:ext cx="8126400" cy="77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Is This A Win For Any Data Type!</a:t>
            </a:r>
            <a:endParaRPr sz="3200">
              <a:latin typeface="Open Sans"/>
              <a:ea typeface="Open Sans"/>
              <a:cs typeface="Open Sans"/>
              <a:sym typeface="Open Sans"/>
            </a:endParaRPr>
          </a:p>
        </p:txBody>
      </p:sp>
      <p:sp>
        <p:nvSpPr>
          <p:cNvPr id="2783" name="Google Shape;2783;p362"/>
          <p:cNvSpPr txBox="1"/>
          <p:nvPr/>
        </p:nvSpPr>
        <p:spPr>
          <a:xfrm>
            <a:off x="850900" y="1568450"/>
            <a:ext cx="7467600" cy="276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latin typeface="Open Sans"/>
                <a:ea typeface="Open Sans"/>
                <a:cs typeface="Open Sans"/>
                <a:sym typeface="Open Sans"/>
              </a:rPr>
              <a:t>Yes! The previous codes shown us that we can put any kind of data inside an Enum Variant.</a:t>
            </a:r>
            <a:endParaRPr sz="2400">
              <a:latin typeface="Open Sans"/>
              <a:ea typeface="Open Sans"/>
              <a:cs typeface="Open Sans"/>
              <a:sym typeface="Open Sans"/>
            </a:endParaRPr>
          </a:p>
          <a:p>
            <a:pPr indent="0" lvl="0" marL="0" rtl="0" algn="l">
              <a:lnSpc>
                <a:spcPct val="115000"/>
              </a:lnSpc>
              <a:spcBef>
                <a:spcPts val="0"/>
              </a:spcBef>
              <a:spcAft>
                <a:spcPts val="0"/>
              </a:spcAft>
              <a:buNone/>
            </a:pPr>
            <a:r>
              <a:rPr lang="en-GB" sz="2400">
                <a:latin typeface="Open Sans"/>
                <a:ea typeface="Open Sans"/>
                <a:cs typeface="Open Sans"/>
                <a:sym typeface="Open Sans"/>
              </a:rPr>
              <a:t>We can even include Enums!</a:t>
            </a:r>
            <a:endParaRPr sz="2400">
              <a:latin typeface="Open Sans"/>
              <a:ea typeface="Open Sans"/>
              <a:cs typeface="Open Sans"/>
              <a:sym typeface="Open Sans"/>
            </a:endParaRPr>
          </a:p>
        </p:txBody>
      </p:sp>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87" name="Shape 2787"/>
        <p:cNvGrpSpPr/>
        <p:nvPr/>
      </p:nvGrpSpPr>
      <p:grpSpPr>
        <a:xfrm>
          <a:off x="0" y="0"/>
          <a:ext cx="0" cy="0"/>
          <a:chOff x="0" y="0"/>
          <a:chExt cx="0" cy="0"/>
        </a:xfrm>
      </p:grpSpPr>
      <p:pic>
        <p:nvPicPr>
          <p:cNvPr id="2788" name="Google Shape;2788;p3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89" name="Google Shape;2789;p363"/>
          <p:cNvSpPr txBox="1"/>
          <p:nvPr/>
        </p:nvSpPr>
        <p:spPr>
          <a:xfrm>
            <a:off x="488900" y="190500"/>
            <a:ext cx="80265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Another Example:</a:t>
            </a:r>
            <a:endParaRPr sz="3200" u="sng">
              <a:latin typeface="Open Sans"/>
              <a:ea typeface="Open Sans"/>
              <a:cs typeface="Open Sans"/>
              <a:sym typeface="Open Sans"/>
            </a:endParaRPr>
          </a:p>
        </p:txBody>
      </p:sp>
      <p:sp>
        <p:nvSpPr>
          <p:cNvPr id="2790" name="Google Shape;2790;p363"/>
          <p:cNvSpPr txBox="1"/>
          <p:nvPr/>
        </p:nvSpPr>
        <p:spPr>
          <a:xfrm>
            <a:off x="488900" y="901750"/>
            <a:ext cx="6940500" cy="9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A message enum which has a wide variety of types embedded in its variants.</a:t>
            </a:r>
            <a:endParaRPr sz="2000">
              <a:latin typeface="Open Sans"/>
              <a:ea typeface="Open Sans"/>
              <a:cs typeface="Open Sans"/>
              <a:sym typeface="Open Sans"/>
            </a:endParaRPr>
          </a:p>
        </p:txBody>
      </p:sp>
      <p:sp>
        <p:nvSpPr>
          <p:cNvPr id="2791" name="Google Shape;2791;p363"/>
          <p:cNvSpPr txBox="1"/>
          <p:nvPr/>
        </p:nvSpPr>
        <p:spPr>
          <a:xfrm>
            <a:off x="546875" y="1795800"/>
            <a:ext cx="5387400" cy="301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enum Message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Quit,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Move { x: i32, y: i32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Write(String),</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ChangeColor(i32, i32, i32),</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95" name="Shape 2795"/>
        <p:cNvGrpSpPr/>
        <p:nvPr/>
      </p:nvGrpSpPr>
      <p:grpSpPr>
        <a:xfrm>
          <a:off x="0" y="0"/>
          <a:ext cx="0" cy="0"/>
          <a:chOff x="0" y="0"/>
          <a:chExt cx="0" cy="0"/>
        </a:xfrm>
      </p:grpSpPr>
      <p:pic>
        <p:nvPicPr>
          <p:cNvPr id="2796" name="Google Shape;2796;p3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797" name="Google Shape;2797;p364"/>
          <p:cNvSpPr txBox="1"/>
          <p:nvPr/>
        </p:nvSpPr>
        <p:spPr>
          <a:xfrm>
            <a:off x="317550" y="279400"/>
            <a:ext cx="8508900" cy="12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Same Thing Using Structs:</a:t>
            </a:r>
            <a:endParaRPr sz="3200" u="sng">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Defining an enum with variants is almost similar to defining different kinds of struct definitions.</a:t>
            </a:r>
            <a:endParaRPr sz="2000">
              <a:latin typeface="Open Sans"/>
              <a:ea typeface="Open Sans"/>
              <a:cs typeface="Open Sans"/>
              <a:sym typeface="Open Sans"/>
            </a:endParaRPr>
          </a:p>
        </p:txBody>
      </p:sp>
      <p:sp>
        <p:nvSpPr>
          <p:cNvPr id="2798" name="Google Shape;2798;p364"/>
          <p:cNvSpPr txBox="1"/>
          <p:nvPr/>
        </p:nvSpPr>
        <p:spPr>
          <a:xfrm>
            <a:off x="458175" y="2209625"/>
            <a:ext cx="6717600" cy="27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struct QuitMessage; </a:t>
            </a:r>
            <a:r>
              <a:rPr b="1" i="1" lang="en-GB" sz="1800">
                <a:latin typeface="Courier New"/>
                <a:ea typeface="Courier New"/>
                <a:cs typeface="Courier New"/>
                <a:sym typeface="Courier New"/>
              </a:rPr>
              <a:t>// unit struct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struct MoveMessage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x: i32,</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y: i32,</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struct WriteMessage(String); </a:t>
            </a:r>
            <a:r>
              <a:rPr b="1" i="1" lang="en-GB" sz="1800">
                <a:latin typeface="Courier New"/>
                <a:ea typeface="Courier New"/>
                <a:cs typeface="Courier New"/>
                <a:sym typeface="Courier New"/>
              </a:rPr>
              <a:t>// tuple struct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struct ChangeColorMessage(i32, i32, i32); </a:t>
            </a:r>
            <a:r>
              <a:rPr b="1" i="1" lang="en-GB" sz="1800">
                <a:latin typeface="Courier New"/>
                <a:ea typeface="Courier New"/>
                <a:cs typeface="Courier New"/>
                <a:sym typeface="Courier New"/>
              </a:rPr>
              <a:t>// tuple struct</a:t>
            </a:r>
            <a:endParaRPr b="1" sz="1800"/>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02" name="Shape 2802"/>
        <p:cNvGrpSpPr/>
        <p:nvPr/>
      </p:nvGrpSpPr>
      <p:grpSpPr>
        <a:xfrm>
          <a:off x="0" y="0"/>
          <a:ext cx="0" cy="0"/>
          <a:chOff x="0" y="0"/>
          <a:chExt cx="0" cy="0"/>
        </a:xfrm>
      </p:grpSpPr>
      <p:pic>
        <p:nvPicPr>
          <p:cNvPr id="2803" name="Google Shape;2803;p3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04" name="Google Shape;2804;p365"/>
          <p:cNvSpPr txBox="1"/>
          <p:nvPr/>
        </p:nvSpPr>
        <p:spPr>
          <a:xfrm>
            <a:off x="914400" y="533400"/>
            <a:ext cx="7315200" cy="107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So Enums are Easy!</a:t>
            </a:r>
            <a:endParaRPr sz="3200">
              <a:latin typeface="Open Sans"/>
              <a:ea typeface="Open Sans"/>
              <a:cs typeface="Open Sans"/>
              <a:sym typeface="Open Sans"/>
            </a:endParaRPr>
          </a:p>
        </p:txBody>
      </p:sp>
      <p:sp>
        <p:nvSpPr>
          <p:cNvPr id="2805" name="Google Shape;2805;p365"/>
          <p:cNvSpPr txBox="1"/>
          <p:nvPr/>
        </p:nvSpPr>
        <p:spPr>
          <a:xfrm>
            <a:off x="698550" y="1371600"/>
            <a:ext cx="7746900" cy="300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Open Sans"/>
                <a:ea typeface="Open Sans"/>
                <a:cs typeface="Open Sans"/>
                <a:sym typeface="Open Sans"/>
              </a:rPr>
              <a:t>Because if we use different structs which have different types than we couldn’t as easily define a </a:t>
            </a:r>
            <a:r>
              <a:rPr b="1" i="1" lang="en-GB" sz="2000">
                <a:latin typeface="Open Sans"/>
                <a:ea typeface="Open Sans"/>
                <a:cs typeface="Open Sans"/>
                <a:sym typeface="Open Sans"/>
              </a:rPr>
              <a:t>function</a:t>
            </a:r>
            <a:r>
              <a:rPr lang="en-GB" sz="2000">
                <a:latin typeface="Open Sans"/>
                <a:ea typeface="Open Sans"/>
                <a:cs typeface="Open Sans"/>
                <a:sym typeface="Open Sans"/>
              </a:rPr>
              <a:t> to take any of these kinds of messages as we could with the Message enum which itself is only single type.</a:t>
            </a:r>
            <a:endParaRPr sz="2000">
              <a:latin typeface="Open Sans"/>
              <a:ea typeface="Open Sans"/>
              <a:cs typeface="Open Sans"/>
              <a:sym typeface="Open Sans"/>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09" name="Shape 2809"/>
        <p:cNvGrpSpPr/>
        <p:nvPr/>
      </p:nvGrpSpPr>
      <p:grpSpPr>
        <a:xfrm>
          <a:off x="0" y="0"/>
          <a:ext cx="0" cy="0"/>
          <a:chOff x="0" y="0"/>
          <a:chExt cx="0" cy="0"/>
        </a:xfrm>
      </p:grpSpPr>
      <p:pic>
        <p:nvPicPr>
          <p:cNvPr id="2810" name="Google Shape;2810;p3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11" name="Google Shape;2811;p366"/>
          <p:cNvSpPr txBox="1"/>
          <p:nvPr/>
        </p:nvSpPr>
        <p:spPr>
          <a:xfrm>
            <a:off x="498925" y="410550"/>
            <a:ext cx="8190000" cy="37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One More Similarity:</a:t>
            </a:r>
            <a:r>
              <a:rPr lang="en-GB" sz="3200">
                <a:latin typeface="Open Sans"/>
                <a:ea typeface="Open Sans"/>
                <a:cs typeface="Open Sans"/>
                <a:sym typeface="Open Sans"/>
              </a:rPr>
              <a:t>   “Impl Block”</a:t>
            </a:r>
            <a:endParaRPr sz="3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lnSpc>
                <a:spcPct val="115000"/>
              </a:lnSpc>
              <a:spcBef>
                <a:spcPts val="0"/>
              </a:spcBef>
              <a:spcAft>
                <a:spcPts val="0"/>
              </a:spcAft>
              <a:buNone/>
            </a:pPr>
            <a:r>
              <a:rPr lang="en-GB" sz="2000">
                <a:latin typeface="Open Sans"/>
                <a:ea typeface="Open Sans"/>
                <a:cs typeface="Open Sans"/>
                <a:sym typeface="Open Sans"/>
              </a:rPr>
              <a:t>Just as we’re able to define methods on structs using impl, we’re also able to define methods on enums.</a:t>
            </a:r>
            <a:endParaRPr sz="2000">
              <a:latin typeface="Open Sans"/>
              <a:ea typeface="Open Sans"/>
              <a:cs typeface="Open Sans"/>
              <a:sym typeface="Open Sans"/>
            </a:endParaRPr>
          </a:p>
        </p:txBody>
      </p:sp>
      <p:sp>
        <p:nvSpPr>
          <p:cNvPr id="2812" name="Google Shape;2812;p366"/>
          <p:cNvSpPr txBox="1"/>
          <p:nvPr/>
        </p:nvSpPr>
        <p:spPr>
          <a:xfrm>
            <a:off x="628150" y="2209625"/>
            <a:ext cx="6791400" cy="25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impl Message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fn call(&amp;self)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r>
              <a:rPr b="1" i="1" lang="en-GB" sz="1800">
                <a:latin typeface="Courier New"/>
                <a:ea typeface="Courier New"/>
                <a:cs typeface="Courier New"/>
                <a:sym typeface="Courier New"/>
              </a:rPr>
              <a:t>// method body would be defined here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m = Message::Write(String::from("hello"));</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m.call();</a:t>
            </a:r>
            <a:endParaRPr b="1" sz="1800"/>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6" name="Shape 2816"/>
        <p:cNvGrpSpPr/>
        <p:nvPr/>
      </p:nvGrpSpPr>
      <p:grpSpPr>
        <a:xfrm>
          <a:off x="0" y="0"/>
          <a:ext cx="0" cy="0"/>
          <a:chOff x="0" y="0"/>
          <a:chExt cx="0" cy="0"/>
        </a:xfrm>
      </p:grpSpPr>
      <p:sp>
        <p:nvSpPr>
          <p:cNvPr id="2817" name="Google Shape;2817;p367"/>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6.2 The “Option” Enum</a:t>
            </a:r>
            <a:endParaRPr sz="600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311700" y="76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Compound Type</a:t>
            </a:r>
            <a:endParaRPr b="1">
              <a:solidFill>
                <a:srgbClr val="000000"/>
              </a:solidFill>
            </a:endParaRPr>
          </a:p>
        </p:txBody>
      </p:sp>
      <p:sp>
        <p:nvSpPr>
          <p:cNvPr id="330" name="Google Shape;330;p53"/>
          <p:cNvSpPr txBox="1"/>
          <p:nvPr>
            <p:ph idx="1" type="body"/>
          </p:nvPr>
        </p:nvSpPr>
        <p:spPr>
          <a:xfrm>
            <a:off x="311700" y="600050"/>
            <a:ext cx="8520600" cy="40725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AutoNum type="arabicParenR"/>
            </a:pPr>
            <a:r>
              <a:rPr b="1" lang="en-GB" sz="2400">
                <a:solidFill>
                  <a:srgbClr val="000000"/>
                </a:solidFill>
              </a:rPr>
              <a:t>Tuple Type:</a:t>
            </a:r>
            <a:r>
              <a:rPr lang="en-GB" sz="2400">
                <a:solidFill>
                  <a:srgbClr val="000000"/>
                </a:solidFill>
              </a:rPr>
              <a:t>	</a:t>
            </a:r>
            <a:endParaRPr sz="2400">
              <a:solidFill>
                <a:srgbClr val="000000"/>
              </a:solidFill>
            </a:endParaRPr>
          </a:p>
          <a:p>
            <a:pPr indent="0" lvl="0" marL="0" rtl="0" algn="l">
              <a:lnSpc>
                <a:spcPct val="100000"/>
              </a:lnSpc>
              <a:spcBef>
                <a:spcPts val="0"/>
              </a:spcBef>
              <a:spcAft>
                <a:spcPts val="0"/>
              </a:spcAft>
              <a:buNone/>
            </a:pPr>
            <a:r>
              <a:t/>
            </a:r>
            <a:endParaRPr sz="28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A tuple is a general way of grouping together some number of other values with a variety of types.</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Tuples have a fixed length, once declared, they cannot grow or shrink in size.</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Contain heterogeneous data.</a:t>
            </a:r>
            <a:endParaRPr sz="2400">
              <a:solidFill>
                <a:srgbClr val="000000"/>
              </a:solidFill>
            </a:endParaRPr>
          </a:p>
          <a:p>
            <a:pPr indent="0" lvl="0" marL="457200" rtl="0" algn="l">
              <a:lnSpc>
                <a:spcPct val="115000"/>
              </a:lnSpc>
              <a:spcBef>
                <a:spcPts val="1600"/>
              </a:spcBef>
              <a:spcAft>
                <a:spcPts val="0"/>
              </a:spcAft>
              <a:buNone/>
            </a:pPr>
            <a:r>
              <a:t/>
            </a:r>
            <a:endParaRPr sz="2400"/>
          </a:p>
          <a:p>
            <a:pPr indent="0" lvl="0" marL="914400" rtl="0" algn="l">
              <a:spcBef>
                <a:spcPts val="1600"/>
              </a:spcBef>
              <a:spcAft>
                <a:spcPts val="1600"/>
              </a:spcAft>
              <a:buNone/>
            </a:pPr>
            <a:r>
              <a:t/>
            </a:r>
            <a:endParaRPr/>
          </a:p>
        </p:txBody>
      </p:sp>
      <p:pic>
        <p:nvPicPr>
          <p:cNvPr id="331" name="Google Shape;331;p53"/>
          <p:cNvPicPr preferRelativeResize="0"/>
          <p:nvPr/>
        </p:nvPicPr>
        <p:blipFill>
          <a:blip r:embed="rId3">
            <a:alphaModFix/>
          </a:blip>
          <a:stretch>
            <a:fillRect/>
          </a:stretch>
        </p:blipFill>
        <p:spPr>
          <a:xfrm>
            <a:off x="1643050" y="3815300"/>
            <a:ext cx="5857875" cy="857250"/>
          </a:xfrm>
          <a:prstGeom prst="rect">
            <a:avLst/>
          </a:prstGeom>
          <a:noFill/>
          <a:ln>
            <a:noFill/>
          </a:ln>
        </p:spPr>
      </p:pic>
      <p:pic>
        <p:nvPicPr>
          <p:cNvPr id="332" name="Google Shape;332;p5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21" name="Shape 2821"/>
        <p:cNvGrpSpPr/>
        <p:nvPr/>
      </p:nvGrpSpPr>
      <p:grpSpPr>
        <a:xfrm>
          <a:off x="0" y="0"/>
          <a:ext cx="0" cy="0"/>
          <a:chOff x="0" y="0"/>
          <a:chExt cx="0" cy="0"/>
        </a:xfrm>
      </p:grpSpPr>
      <p:pic>
        <p:nvPicPr>
          <p:cNvPr id="2822" name="Google Shape;2822;p3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23" name="Google Shape;2823;p368"/>
          <p:cNvSpPr txBox="1"/>
          <p:nvPr/>
        </p:nvSpPr>
        <p:spPr>
          <a:xfrm>
            <a:off x="575425" y="451450"/>
            <a:ext cx="5576700" cy="6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The “Option” Enum:</a:t>
            </a:r>
            <a:endParaRPr sz="3200">
              <a:latin typeface="Open Sans"/>
              <a:ea typeface="Open Sans"/>
              <a:cs typeface="Open Sans"/>
              <a:sym typeface="Open Sans"/>
            </a:endParaRPr>
          </a:p>
        </p:txBody>
      </p:sp>
      <p:sp>
        <p:nvSpPr>
          <p:cNvPr id="2824" name="Google Shape;2824;p368"/>
          <p:cNvSpPr txBox="1"/>
          <p:nvPr/>
        </p:nvSpPr>
        <p:spPr>
          <a:xfrm>
            <a:off x="493200" y="1297625"/>
            <a:ext cx="7789200" cy="238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Open Sans"/>
                <a:ea typeface="Open Sans"/>
                <a:cs typeface="Open Sans"/>
                <a:sym typeface="Open Sans"/>
              </a:rPr>
              <a:t>The “Option” enum is another enum defined by the standard library. The Option type is used in many places because it encodes the very common scenario in which a value could be something or it could be nothing.</a:t>
            </a:r>
            <a:endParaRPr sz="2000">
              <a:latin typeface="Open Sans"/>
              <a:ea typeface="Open Sans"/>
              <a:cs typeface="Open Sans"/>
              <a:sym typeface="Open Sans"/>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28" name="Shape 2828"/>
        <p:cNvGrpSpPr/>
        <p:nvPr/>
      </p:nvGrpSpPr>
      <p:grpSpPr>
        <a:xfrm>
          <a:off x="0" y="0"/>
          <a:ext cx="0" cy="0"/>
          <a:chOff x="0" y="0"/>
          <a:chExt cx="0" cy="0"/>
        </a:xfrm>
      </p:grpSpPr>
      <p:pic>
        <p:nvPicPr>
          <p:cNvPr id="2829" name="Google Shape;2829;p3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30" name="Google Shape;2830;p369"/>
          <p:cNvSpPr txBox="1"/>
          <p:nvPr/>
        </p:nvSpPr>
        <p:spPr>
          <a:xfrm>
            <a:off x="1965000" y="340550"/>
            <a:ext cx="5214000" cy="7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Null Feature for Languages:</a:t>
            </a:r>
            <a:endParaRPr sz="3000">
              <a:latin typeface="Open Sans"/>
              <a:ea typeface="Open Sans"/>
              <a:cs typeface="Open Sans"/>
              <a:sym typeface="Open Sans"/>
            </a:endParaRPr>
          </a:p>
        </p:txBody>
      </p:sp>
      <p:sp>
        <p:nvSpPr>
          <p:cNvPr id="2831" name="Google Shape;2831;p369"/>
          <p:cNvSpPr txBox="1"/>
          <p:nvPr/>
        </p:nvSpPr>
        <p:spPr>
          <a:xfrm>
            <a:off x="514800" y="1068650"/>
            <a:ext cx="8114400" cy="11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000">
                <a:latin typeface="Open Sans"/>
                <a:ea typeface="Open Sans"/>
                <a:cs typeface="Open Sans"/>
                <a:sym typeface="Open Sans"/>
              </a:rPr>
              <a:t>Null</a:t>
            </a:r>
            <a:r>
              <a:rPr lang="en-GB" sz="2000">
                <a:latin typeface="Open Sans"/>
                <a:ea typeface="Open Sans"/>
                <a:cs typeface="Open Sans"/>
                <a:sym typeface="Open Sans"/>
              </a:rPr>
              <a:t> is a value that means there is no value there. In languages with null, variables can always be in one of two states: null or not-null.</a:t>
            </a:r>
            <a:endParaRPr sz="2000">
              <a:latin typeface="Open Sans"/>
              <a:ea typeface="Open Sans"/>
              <a:cs typeface="Open Sans"/>
              <a:sym typeface="Open Sans"/>
            </a:endParaRPr>
          </a:p>
        </p:txBody>
      </p:sp>
      <p:sp>
        <p:nvSpPr>
          <p:cNvPr id="2832" name="Google Shape;2832;p369"/>
          <p:cNvSpPr txBox="1"/>
          <p:nvPr/>
        </p:nvSpPr>
        <p:spPr>
          <a:xfrm>
            <a:off x="514800" y="2266850"/>
            <a:ext cx="2202900" cy="6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Problem?</a:t>
            </a:r>
            <a:endParaRPr sz="3200">
              <a:latin typeface="Open Sans"/>
              <a:ea typeface="Open Sans"/>
              <a:cs typeface="Open Sans"/>
              <a:sym typeface="Open Sans"/>
            </a:endParaRPr>
          </a:p>
        </p:txBody>
      </p:sp>
      <p:sp>
        <p:nvSpPr>
          <p:cNvPr id="2833" name="Google Shape;2833;p369"/>
          <p:cNvSpPr txBox="1"/>
          <p:nvPr/>
        </p:nvSpPr>
        <p:spPr>
          <a:xfrm>
            <a:off x="514800" y="2924450"/>
            <a:ext cx="7410900" cy="19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The problem with null values is that if you try to use a null value as a not-null value, you’ll get an error of some kind. Because this null or not-null property is pervasive, it’s extremely easy to make this kind of error.</a:t>
            </a:r>
            <a:endParaRPr sz="2000">
              <a:latin typeface="Open Sans"/>
              <a:ea typeface="Open Sans"/>
              <a:cs typeface="Open Sans"/>
              <a:sym typeface="Open Sans"/>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37" name="Shape 2837"/>
        <p:cNvGrpSpPr/>
        <p:nvPr/>
      </p:nvGrpSpPr>
      <p:grpSpPr>
        <a:xfrm>
          <a:off x="0" y="0"/>
          <a:ext cx="0" cy="0"/>
          <a:chOff x="0" y="0"/>
          <a:chExt cx="0" cy="0"/>
        </a:xfrm>
      </p:grpSpPr>
      <p:pic>
        <p:nvPicPr>
          <p:cNvPr id="2838" name="Google Shape;2838;p3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39" name="Google Shape;2839;p370"/>
          <p:cNvSpPr txBox="1"/>
          <p:nvPr/>
        </p:nvSpPr>
        <p:spPr>
          <a:xfrm>
            <a:off x="2376000" y="223125"/>
            <a:ext cx="43920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Does Rust have Nulls?</a:t>
            </a:r>
            <a:endParaRPr sz="3200">
              <a:latin typeface="Open Sans"/>
              <a:ea typeface="Open Sans"/>
              <a:cs typeface="Open Sans"/>
              <a:sym typeface="Open Sans"/>
            </a:endParaRPr>
          </a:p>
        </p:txBody>
      </p:sp>
      <p:sp>
        <p:nvSpPr>
          <p:cNvPr id="2840" name="Google Shape;2840;p370"/>
          <p:cNvSpPr txBox="1"/>
          <p:nvPr/>
        </p:nvSpPr>
        <p:spPr>
          <a:xfrm>
            <a:off x="551925" y="857250"/>
            <a:ext cx="8126400" cy="13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No! However, the concept that null is trying to express is still a useful one: a null is a value that is currently invalid or absent for some reason.</a:t>
            </a:r>
            <a:endParaRPr sz="2000">
              <a:latin typeface="Open Sans"/>
              <a:ea typeface="Open Sans"/>
              <a:cs typeface="Open Sans"/>
              <a:sym typeface="Open Sans"/>
            </a:endParaRPr>
          </a:p>
        </p:txBody>
      </p:sp>
      <p:sp>
        <p:nvSpPr>
          <p:cNvPr id="2841" name="Google Shape;2841;p370"/>
          <p:cNvSpPr txBox="1"/>
          <p:nvPr/>
        </p:nvSpPr>
        <p:spPr>
          <a:xfrm>
            <a:off x="2010200" y="2325150"/>
            <a:ext cx="53433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So, What does Rust have?</a:t>
            </a:r>
            <a:endParaRPr sz="3200">
              <a:latin typeface="Open Sans"/>
              <a:ea typeface="Open Sans"/>
              <a:cs typeface="Open Sans"/>
              <a:sym typeface="Open Sans"/>
            </a:endParaRPr>
          </a:p>
        </p:txBody>
      </p:sp>
      <p:sp>
        <p:nvSpPr>
          <p:cNvPr id="2842" name="Google Shape;2842;p370"/>
          <p:cNvSpPr txBox="1"/>
          <p:nvPr/>
        </p:nvSpPr>
        <p:spPr>
          <a:xfrm>
            <a:off x="551925" y="3144175"/>
            <a:ext cx="7092000" cy="17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Enum! that can encode the concept of a value being present or absent. This enum is “Option&lt;T&gt;”, and it is defined in the standard library.</a:t>
            </a:r>
            <a:endParaRPr sz="2000">
              <a:latin typeface="Open Sans"/>
              <a:ea typeface="Open Sans"/>
              <a:cs typeface="Open Sans"/>
              <a:sym typeface="Open Sans"/>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46" name="Shape 2846"/>
        <p:cNvGrpSpPr/>
        <p:nvPr/>
      </p:nvGrpSpPr>
      <p:grpSpPr>
        <a:xfrm>
          <a:off x="0" y="0"/>
          <a:ext cx="0" cy="0"/>
          <a:chOff x="0" y="0"/>
          <a:chExt cx="0" cy="0"/>
        </a:xfrm>
      </p:grpSpPr>
      <p:pic>
        <p:nvPicPr>
          <p:cNvPr id="2847" name="Google Shape;2847;p3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48" name="Google Shape;2848;p371"/>
          <p:cNvSpPr txBox="1"/>
          <p:nvPr/>
        </p:nvSpPr>
        <p:spPr>
          <a:xfrm>
            <a:off x="317075" y="246600"/>
            <a:ext cx="81144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The “Option&lt;T&gt;” Enum Defined by Std. Lib: </a:t>
            </a:r>
            <a:endParaRPr sz="3200" u="sng"/>
          </a:p>
        </p:txBody>
      </p:sp>
      <p:sp>
        <p:nvSpPr>
          <p:cNvPr id="2849" name="Google Shape;2849;p371"/>
          <p:cNvSpPr txBox="1"/>
          <p:nvPr/>
        </p:nvSpPr>
        <p:spPr>
          <a:xfrm>
            <a:off x="317075" y="1150825"/>
            <a:ext cx="5355000" cy="3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The Option&lt;T&gt; enum is so useful that it’s even included in the prelude; you don’t need to bring it into scope explicitly. In addition, so are its variants: you can use Some and None directly without the Option:: prefix. The Option&lt;T&gt; enum is still just a regular enum, and Some(T) and None are still variants of type Option&lt;T&gt;.</a:t>
            </a:r>
            <a:endParaRPr sz="2000">
              <a:latin typeface="Open Sans"/>
              <a:ea typeface="Open Sans"/>
              <a:cs typeface="Open Sans"/>
              <a:sym typeface="Open Sans"/>
            </a:endParaRPr>
          </a:p>
        </p:txBody>
      </p:sp>
      <p:sp>
        <p:nvSpPr>
          <p:cNvPr id="2850" name="Google Shape;2850;p371"/>
          <p:cNvSpPr txBox="1"/>
          <p:nvPr/>
        </p:nvSpPr>
        <p:spPr>
          <a:xfrm>
            <a:off x="6303750" y="1211975"/>
            <a:ext cx="2261400" cy="22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enum Option&lt;T&gt;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Some(T),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None,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54" name="Shape 2854"/>
        <p:cNvGrpSpPr/>
        <p:nvPr/>
      </p:nvGrpSpPr>
      <p:grpSpPr>
        <a:xfrm>
          <a:off x="0" y="0"/>
          <a:ext cx="0" cy="0"/>
          <a:chOff x="0" y="0"/>
          <a:chExt cx="0" cy="0"/>
        </a:xfrm>
      </p:grpSpPr>
      <p:pic>
        <p:nvPicPr>
          <p:cNvPr id="2855" name="Google Shape;2855;p3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56" name="Google Shape;2856;p372"/>
          <p:cNvSpPr txBox="1"/>
          <p:nvPr/>
        </p:nvSpPr>
        <p:spPr>
          <a:xfrm>
            <a:off x="551925" y="217250"/>
            <a:ext cx="27738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Example:</a:t>
            </a:r>
            <a:endParaRPr sz="3200" u="sng"/>
          </a:p>
        </p:txBody>
      </p:sp>
      <p:sp>
        <p:nvSpPr>
          <p:cNvPr id="2857" name="Google Shape;2857;p372"/>
          <p:cNvSpPr txBox="1"/>
          <p:nvPr/>
        </p:nvSpPr>
        <p:spPr>
          <a:xfrm>
            <a:off x="551925" y="780950"/>
            <a:ext cx="8020500" cy="23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H</a:t>
            </a:r>
            <a:r>
              <a:rPr lang="en-GB" sz="2000">
                <a:latin typeface="Open Sans"/>
                <a:ea typeface="Open Sans"/>
                <a:cs typeface="Open Sans"/>
                <a:sym typeface="Open Sans"/>
              </a:rPr>
              <a:t>e</a:t>
            </a:r>
            <a:r>
              <a:rPr lang="en-GB" sz="2000">
                <a:latin typeface="Open Sans"/>
                <a:ea typeface="Open Sans"/>
                <a:cs typeface="Open Sans"/>
                <a:sym typeface="Open Sans"/>
              </a:rPr>
              <a:t>r</a:t>
            </a:r>
            <a:r>
              <a:rPr lang="en-GB" sz="2000">
                <a:latin typeface="Open Sans"/>
                <a:ea typeface="Open Sans"/>
                <a:cs typeface="Open Sans"/>
                <a:sym typeface="Open Sans"/>
              </a:rPr>
              <a:t>e we’ve an example of using Option values to hold number types and string types.If we use None rather than Some, we need to tell Rust what type of Option&lt;T&gt; we have, because the compiler can’t infer the type that the Some variant will hold by looking only at a None value.</a:t>
            </a:r>
            <a:endParaRPr sz="2000">
              <a:latin typeface="Open Sans"/>
              <a:ea typeface="Open Sans"/>
              <a:cs typeface="Open Sans"/>
              <a:sym typeface="Open Sans"/>
            </a:endParaRPr>
          </a:p>
        </p:txBody>
      </p:sp>
      <p:sp>
        <p:nvSpPr>
          <p:cNvPr id="2858" name="Google Shape;2858;p372"/>
          <p:cNvSpPr txBox="1"/>
          <p:nvPr/>
        </p:nvSpPr>
        <p:spPr>
          <a:xfrm>
            <a:off x="620775" y="3019425"/>
            <a:ext cx="6813600" cy="18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let some_number = Some(5);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some_string = Some("a string");</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absent_number: Option&lt;i32&gt; = None;</a:t>
            </a:r>
            <a:endParaRPr b="1" sz="1800"/>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62" name="Shape 2862"/>
        <p:cNvGrpSpPr/>
        <p:nvPr/>
      </p:nvGrpSpPr>
      <p:grpSpPr>
        <a:xfrm>
          <a:off x="0" y="0"/>
          <a:ext cx="0" cy="0"/>
          <a:chOff x="0" y="0"/>
          <a:chExt cx="0" cy="0"/>
        </a:xfrm>
      </p:grpSpPr>
      <p:pic>
        <p:nvPicPr>
          <p:cNvPr id="2863" name="Google Shape;2863;p3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64" name="Google Shape;2864;p373"/>
          <p:cNvSpPr txBox="1"/>
          <p:nvPr/>
        </p:nvSpPr>
        <p:spPr>
          <a:xfrm>
            <a:off x="479550" y="240750"/>
            <a:ext cx="8184900" cy="6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So Why Option&lt;T&gt; is Better than having Null?</a:t>
            </a:r>
            <a:endParaRPr sz="3000"/>
          </a:p>
        </p:txBody>
      </p:sp>
      <p:sp>
        <p:nvSpPr>
          <p:cNvPr id="2865" name="Google Shape;2865;p373"/>
          <p:cNvSpPr txBox="1"/>
          <p:nvPr/>
        </p:nvSpPr>
        <p:spPr>
          <a:xfrm>
            <a:off x="504000" y="968825"/>
            <a:ext cx="8136000" cy="394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Because Option&lt;T&gt; and T (where T can be any type) are different types, the compiler won’t let us use an Option&lt;T&gt; value as if it were definitely a valid value. Like a code which is trying to add an i8 to an Option&lt;i8&gt; won’t compile and will give an error because Rust doesn’t understand how to add an i8 and an Option&lt;i8&gt;, because they’re different types.</a:t>
            </a:r>
            <a:endParaRPr sz="2000">
              <a:latin typeface="Open Sans"/>
              <a:ea typeface="Open Sans"/>
              <a:cs typeface="Open Sans"/>
              <a:sym typeface="Open Sans"/>
            </a:endParaRPr>
          </a:p>
        </p:txBody>
      </p:sp>
      <p:sp>
        <p:nvSpPr>
          <p:cNvPr id="2866" name="Google Shape;2866;p373"/>
          <p:cNvSpPr txBox="1"/>
          <p:nvPr/>
        </p:nvSpPr>
        <p:spPr>
          <a:xfrm>
            <a:off x="657725" y="3443775"/>
            <a:ext cx="5424300" cy="14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let x: i8 = 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y: Option&lt;i8&gt; = Some(5);</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let sum = x + y;</a:t>
            </a:r>
            <a:endParaRPr b="1" sz="1800"/>
          </a:p>
        </p:txBody>
      </p:sp>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70" name="Shape 2870"/>
        <p:cNvGrpSpPr/>
        <p:nvPr/>
      </p:nvGrpSpPr>
      <p:grpSpPr>
        <a:xfrm>
          <a:off x="0" y="0"/>
          <a:ext cx="0" cy="0"/>
          <a:chOff x="0" y="0"/>
          <a:chExt cx="0" cy="0"/>
        </a:xfrm>
      </p:grpSpPr>
      <p:pic>
        <p:nvPicPr>
          <p:cNvPr id="2871" name="Google Shape;2871;p3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72" name="Google Shape;2872;p374"/>
          <p:cNvSpPr txBox="1"/>
          <p:nvPr/>
        </p:nvSpPr>
        <p:spPr>
          <a:xfrm>
            <a:off x="479550" y="557775"/>
            <a:ext cx="81849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That’s How You Code Safely and Confidently! </a:t>
            </a:r>
            <a:endParaRPr sz="3000">
              <a:latin typeface="Open Sans"/>
              <a:ea typeface="Open Sans"/>
              <a:cs typeface="Open Sans"/>
              <a:sym typeface="Open Sans"/>
            </a:endParaRPr>
          </a:p>
        </p:txBody>
      </p:sp>
      <p:sp>
        <p:nvSpPr>
          <p:cNvPr id="2873" name="Google Shape;2873;p374"/>
          <p:cNvSpPr txBox="1"/>
          <p:nvPr/>
        </p:nvSpPr>
        <p:spPr>
          <a:xfrm>
            <a:off x="385500" y="1438550"/>
            <a:ext cx="8373000" cy="27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In order to have a value that can possibly be null, you must explicitly opt in by making the type of that value Option&lt;T&gt;. Everywhere that a value has a type that isn’t an Option&lt;T&gt;, you can safely assume that the value isn’t null. That’s how Rust increases the safety of code.</a:t>
            </a:r>
            <a:endParaRPr sz="2000">
              <a:latin typeface="Open Sans"/>
              <a:ea typeface="Open Sans"/>
              <a:cs typeface="Open Sans"/>
              <a:sym typeface="Open Sans"/>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7" name="Shape 2877"/>
        <p:cNvGrpSpPr/>
        <p:nvPr/>
      </p:nvGrpSpPr>
      <p:grpSpPr>
        <a:xfrm>
          <a:off x="0" y="0"/>
          <a:ext cx="0" cy="0"/>
          <a:chOff x="0" y="0"/>
          <a:chExt cx="0" cy="0"/>
        </a:xfrm>
      </p:grpSpPr>
      <p:sp>
        <p:nvSpPr>
          <p:cNvPr id="2878" name="Google Shape;2878;p375"/>
          <p:cNvSpPr txBox="1"/>
          <p:nvPr>
            <p:ph type="title"/>
          </p:nvPr>
        </p:nvSpPr>
        <p:spPr>
          <a:xfrm>
            <a:off x="286350" y="865750"/>
            <a:ext cx="8571300" cy="171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6.3 “Match”</a:t>
            </a:r>
            <a:endParaRPr sz="6000">
              <a:solidFill>
                <a:srgbClr val="000000"/>
              </a:solidFill>
            </a:endParaRPr>
          </a:p>
          <a:p>
            <a:pPr indent="0" lvl="0" marL="0" rtl="0" algn="ctr">
              <a:spcBef>
                <a:spcPts val="0"/>
              </a:spcBef>
              <a:spcAft>
                <a:spcPts val="0"/>
              </a:spcAft>
              <a:buNone/>
            </a:pPr>
            <a:r>
              <a:rPr lang="en-GB" sz="6000">
                <a:solidFill>
                  <a:srgbClr val="000000"/>
                </a:solidFill>
              </a:rPr>
              <a:t>Control Flow Operator</a:t>
            </a:r>
            <a:endParaRPr sz="6000">
              <a:solidFill>
                <a:srgbClr val="000000"/>
              </a:solidFill>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82" name="Shape 2882"/>
        <p:cNvGrpSpPr/>
        <p:nvPr/>
      </p:nvGrpSpPr>
      <p:grpSpPr>
        <a:xfrm>
          <a:off x="0" y="0"/>
          <a:ext cx="0" cy="0"/>
          <a:chOff x="0" y="0"/>
          <a:chExt cx="0" cy="0"/>
        </a:xfrm>
      </p:grpSpPr>
      <p:pic>
        <p:nvPicPr>
          <p:cNvPr id="2883" name="Google Shape;2883;p3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84" name="Google Shape;2884;p376"/>
          <p:cNvSpPr txBox="1"/>
          <p:nvPr/>
        </p:nvSpPr>
        <p:spPr>
          <a:xfrm>
            <a:off x="696175" y="508750"/>
            <a:ext cx="7885500" cy="80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The “Match” Control Flow Operator:</a:t>
            </a:r>
            <a:endParaRPr sz="3200" u="sng"/>
          </a:p>
        </p:txBody>
      </p:sp>
      <p:sp>
        <p:nvSpPr>
          <p:cNvPr id="2885" name="Google Shape;2885;p376"/>
          <p:cNvSpPr txBox="1"/>
          <p:nvPr/>
        </p:nvSpPr>
        <p:spPr>
          <a:xfrm>
            <a:off x="428425" y="1251775"/>
            <a:ext cx="8153400" cy="3347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“Match” is an extremely powerful control flow operator which allows you to compare a value against a series of patterns and then execute code based on which pattern matches.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Patterns can be made up of literal values, variable names, wildcards, and many other things.</a:t>
            </a:r>
            <a:endParaRPr sz="2000">
              <a:latin typeface="Open Sans"/>
              <a:ea typeface="Open Sans"/>
              <a:cs typeface="Open Sans"/>
              <a:sym typeface="Open Sans"/>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89" name="Shape 2889"/>
        <p:cNvGrpSpPr/>
        <p:nvPr/>
      </p:nvGrpSpPr>
      <p:grpSpPr>
        <a:xfrm>
          <a:off x="0" y="0"/>
          <a:ext cx="0" cy="0"/>
          <a:chOff x="0" y="0"/>
          <a:chExt cx="0" cy="0"/>
        </a:xfrm>
      </p:grpSpPr>
      <p:pic>
        <p:nvPicPr>
          <p:cNvPr id="2890" name="Google Shape;2890;p3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891" name="Google Shape;2891;p377"/>
          <p:cNvSpPr txBox="1"/>
          <p:nvPr/>
        </p:nvSpPr>
        <p:spPr>
          <a:xfrm>
            <a:off x="1231650" y="426725"/>
            <a:ext cx="6680700" cy="83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Let’s Talk About Coin-Sorting Machine!</a:t>
            </a:r>
            <a:endParaRPr sz="3200">
              <a:latin typeface="Open Sans"/>
              <a:ea typeface="Open Sans"/>
              <a:cs typeface="Open Sans"/>
              <a:sym typeface="Open Sans"/>
            </a:endParaRPr>
          </a:p>
        </p:txBody>
      </p:sp>
      <p:sp>
        <p:nvSpPr>
          <p:cNvPr id="2892" name="Google Shape;2892;p377"/>
          <p:cNvSpPr txBox="1"/>
          <p:nvPr/>
        </p:nvSpPr>
        <p:spPr>
          <a:xfrm>
            <a:off x="4966650" y="1557163"/>
            <a:ext cx="2945700" cy="28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Coins slide down a track with variously sized holes along it, and each coin falls through the first hole it encounters that it fits into. </a:t>
            </a:r>
            <a:endParaRPr sz="2000">
              <a:latin typeface="Open Sans"/>
              <a:ea typeface="Open Sans"/>
              <a:cs typeface="Open Sans"/>
              <a:sym typeface="Open Sans"/>
            </a:endParaRPr>
          </a:p>
        </p:txBody>
      </p:sp>
      <p:pic>
        <p:nvPicPr>
          <p:cNvPr id="2893" name="Google Shape;2893;p377"/>
          <p:cNvPicPr preferRelativeResize="0"/>
          <p:nvPr/>
        </p:nvPicPr>
        <p:blipFill>
          <a:blip r:embed="rId4">
            <a:alphaModFix/>
          </a:blip>
          <a:stretch>
            <a:fillRect/>
          </a:stretch>
        </p:blipFill>
        <p:spPr>
          <a:xfrm>
            <a:off x="393800" y="1671475"/>
            <a:ext cx="4394099" cy="2805275"/>
          </a:xfrm>
          <a:prstGeom prst="rect">
            <a:avLst/>
          </a:prstGeom>
          <a:noFill/>
          <a:ln>
            <a:noFill/>
          </a:ln>
        </p:spPr>
      </p:pic>
      <p:sp>
        <p:nvSpPr>
          <p:cNvPr id="2894" name="Google Shape;2894;p377"/>
          <p:cNvSpPr txBox="1"/>
          <p:nvPr/>
        </p:nvSpPr>
        <p:spPr>
          <a:xfrm>
            <a:off x="615875" y="4592300"/>
            <a:ext cx="38424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600">
                <a:latin typeface="Open Sans"/>
                <a:ea typeface="Open Sans"/>
                <a:cs typeface="Open Sans"/>
                <a:sym typeface="Open Sans"/>
              </a:rPr>
              <a:t>Cardboard Coin-Sorting Machine</a:t>
            </a:r>
            <a:endParaRPr sz="16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4"/>
          <p:cNvSpPr txBox="1"/>
          <p:nvPr>
            <p:ph idx="1" type="body"/>
          </p:nvPr>
        </p:nvSpPr>
        <p:spPr>
          <a:xfrm>
            <a:off x="311700" y="634975"/>
            <a:ext cx="8520600" cy="33390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Clr>
                <a:srgbClr val="000000"/>
              </a:buClr>
              <a:buSzPts val="2400"/>
              <a:buChar char="●"/>
            </a:pPr>
            <a:r>
              <a:rPr lang="en-GB" sz="2400">
                <a:solidFill>
                  <a:srgbClr val="000000"/>
                </a:solidFill>
              </a:rPr>
              <a:t>We create a tuple by writing a comma-separated list of values inside parentheses.</a:t>
            </a:r>
            <a:endParaRPr sz="2400">
              <a:solidFill>
                <a:srgbClr val="000000"/>
              </a:solidFill>
            </a:endParaRPr>
          </a:p>
          <a:p>
            <a:pPr indent="0" lvl="0" marL="0" rtl="0" algn="l">
              <a:lnSpc>
                <a:spcPct val="114000"/>
              </a:lnSpc>
              <a:spcBef>
                <a:spcPts val="1000"/>
              </a:spcBef>
              <a:spcAft>
                <a:spcPts val="0"/>
              </a:spcAft>
              <a:buNone/>
            </a:pPr>
            <a:r>
              <a:t/>
            </a:r>
            <a:endParaRPr sz="2400">
              <a:solidFill>
                <a:srgbClr val="000000"/>
              </a:solidFill>
            </a:endParaRPr>
          </a:p>
          <a:p>
            <a:pPr indent="-381000" lvl="0" marL="457200" rtl="0" algn="l">
              <a:spcBef>
                <a:spcPts val="1000"/>
              </a:spcBef>
              <a:spcAft>
                <a:spcPts val="0"/>
              </a:spcAft>
              <a:buClr>
                <a:srgbClr val="000000"/>
              </a:buClr>
              <a:buSzPts val="2400"/>
              <a:buChar char="●"/>
            </a:pPr>
            <a:r>
              <a:rPr lang="en-GB" sz="2400">
                <a:solidFill>
                  <a:srgbClr val="000000"/>
                </a:solidFill>
              </a:rPr>
              <a:t>We can access a tuple element directly by using a period (.) followed by the index of the value we want to access.</a:t>
            </a:r>
            <a:endParaRPr sz="2400">
              <a:solidFill>
                <a:srgbClr val="000000"/>
              </a:solidFill>
            </a:endParaRPr>
          </a:p>
          <a:p>
            <a:pPr indent="0" lvl="0" marL="457200" rtl="0" algn="l">
              <a:lnSpc>
                <a:spcPct val="114000"/>
              </a:lnSpc>
              <a:spcBef>
                <a:spcPts val="1600"/>
              </a:spcBef>
              <a:spcAft>
                <a:spcPts val="1000"/>
              </a:spcAft>
              <a:buNone/>
            </a:pPr>
            <a:r>
              <a:t/>
            </a:r>
            <a:endParaRPr sz="2400"/>
          </a:p>
        </p:txBody>
      </p:sp>
      <p:pic>
        <p:nvPicPr>
          <p:cNvPr id="338" name="Google Shape;338;p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98" name="Shape 2898"/>
        <p:cNvGrpSpPr/>
        <p:nvPr/>
      </p:nvGrpSpPr>
      <p:grpSpPr>
        <a:xfrm>
          <a:off x="0" y="0"/>
          <a:ext cx="0" cy="0"/>
          <a:chOff x="0" y="0"/>
          <a:chExt cx="0" cy="0"/>
        </a:xfrm>
      </p:grpSpPr>
      <p:pic>
        <p:nvPicPr>
          <p:cNvPr id="2899" name="Google Shape;2899;p3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00" name="Google Shape;2900;p378"/>
          <p:cNvSpPr txBox="1"/>
          <p:nvPr/>
        </p:nvSpPr>
        <p:spPr>
          <a:xfrm>
            <a:off x="152400" y="177800"/>
            <a:ext cx="1676400" cy="6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Code It:</a:t>
            </a:r>
            <a:endParaRPr sz="3200" u="sng">
              <a:latin typeface="Open Sans"/>
              <a:ea typeface="Open Sans"/>
              <a:cs typeface="Open Sans"/>
              <a:sym typeface="Open Sans"/>
            </a:endParaRPr>
          </a:p>
        </p:txBody>
      </p:sp>
      <p:sp>
        <p:nvSpPr>
          <p:cNvPr id="2901" name="Google Shape;2901;p378"/>
          <p:cNvSpPr txBox="1"/>
          <p:nvPr/>
        </p:nvSpPr>
        <p:spPr>
          <a:xfrm>
            <a:off x="4579175" y="1009650"/>
            <a:ext cx="4339800" cy="19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In the same way as the coin sorting machine works, values go through each pattern in a match, and at the first pattern the value “fits,” the value falls into the associated code block to be used during execution.</a:t>
            </a:r>
            <a:endParaRPr sz="2000">
              <a:latin typeface="Open Sans"/>
              <a:ea typeface="Open Sans"/>
              <a:cs typeface="Open Sans"/>
              <a:sym typeface="Open Sans"/>
            </a:endParaRPr>
          </a:p>
        </p:txBody>
      </p:sp>
      <p:sp>
        <p:nvSpPr>
          <p:cNvPr id="2902" name="Google Shape;2902;p378"/>
          <p:cNvSpPr txBox="1"/>
          <p:nvPr/>
        </p:nvSpPr>
        <p:spPr>
          <a:xfrm>
            <a:off x="310375" y="953325"/>
            <a:ext cx="4268700" cy="40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enum Coin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Penny,</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Nickel,</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Dime,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Quarter,</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fn value_in_cents(coin: Coin) -&gt; u8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match coin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Coin::Penny =&gt; 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Coin::Nickel =&gt; 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Coin::Dime =&gt; 10,</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Coin::Quarter =&gt; 25,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06" name="Shape 2906"/>
        <p:cNvGrpSpPr/>
        <p:nvPr/>
      </p:nvGrpSpPr>
      <p:grpSpPr>
        <a:xfrm>
          <a:off x="0" y="0"/>
          <a:ext cx="0" cy="0"/>
          <a:chOff x="0" y="0"/>
          <a:chExt cx="0" cy="0"/>
        </a:xfrm>
      </p:grpSpPr>
      <p:sp>
        <p:nvSpPr>
          <p:cNvPr id="2907" name="Google Shape;2907;p379"/>
          <p:cNvSpPr/>
          <p:nvPr/>
        </p:nvSpPr>
        <p:spPr>
          <a:xfrm>
            <a:off x="639200" y="1707850"/>
            <a:ext cx="5844000" cy="3265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8" name="Google Shape;2908;p3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09" name="Google Shape;2909;p379"/>
          <p:cNvSpPr txBox="1"/>
          <p:nvPr/>
        </p:nvSpPr>
        <p:spPr>
          <a:xfrm>
            <a:off x="779025" y="330200"/>
            <a:ext cx="5704200" cy="92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Let’s Break Down “Match”</a:t>
            </a:r>
            <a:endParaRPr sz="3200">
              <a:latin typeface="Open Sans"/>
              <a:ea typeface="Open Sans"/>
              <a:cs typeface="Open Sans"/>
              <a:sym typeface="Open Sans"/>
            </a:endParaRPr>
          </a:p>
        </p:txBody>
      </p:sp>
      <p:sp>
        <p:nvSpPr>
          <p:cNvPr id="2910" name="Google Shape;2910;p379"/>
          <p:cNvSpPr txBox="1"/>
          <p:nvPr/>
        </p:nvSpPr>
        <p:spPr>
          <a:xfrm>
            <a:off x="857250" y="1729275"/>
            <a:ext cx="6769200" cy="299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value_in_cents(coin: Coin) -&gt; u8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match coin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Coin::Penny =&gt;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println!("Lucky penny!");</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1</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Coin::Nickel =&gt; 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Coin::Dime =&gt; 10,</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Coin::Quarter =&gt; 25,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14" name="Shape 2914"/>
        <p:cNvGrpSpPr/>
        <p:nvPr/>
      </p:nvGrpSpPr>
      <p:grpSpPr>
        <a:xfrm>
          <a:off x="0" y="0"/>
          <a:ext cx="0" cy="0"/>
          <a:chOff x="0" y="0"/>
          <a:chExt cx="0" cy="0"/>
        </a:xfrm>
      </p:grpSpPr>
      <p:pic>
        <p:nvPicPr>
          <p:cNvPr id="2915" name="Google Shape;2915;p3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16" name="Google Shape;2916;p380"/>
          <p:cNvSpPr/>
          <p:nvPr/>
        </p:nvSpPr>
        <p:spPr>
          <a:xfrm>
            <a:off x="2030325" y="239925"/>
            <a:ext cx="4675800" cy="28239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2400">
                <a:solidFill>
                  <a:schemeClr val="dk1"/>
                </a:solidFill>
                <a:latin typeface="Comfortaa"/>
                <a:ea typeface="Comfortaa"/>
                <a:cs typeface="Comfortaa"/>
                <a:sym typeface="Comfortaa"/>
              </a:rPr>
              <a:t>Why didn’t we use “ If ” ?</a:t>
            </a:r>
            <a:endParaRPr sz="2400">
              <a:solidFill>
                <a:schemeClr val="dk1"/>
              </a:solidFill>
              <a:latin typeface="Comfortaa"/>
              <a:ea typeface="Comfortaa"/>
              <a:cs typeface="Comfortaa"/>
              <a:sym typeface="Comfortaa"/>
            </a:endParaRPr>
          </a:p>
        </p:txBody>
      </p:sp>
      <p:sp>
        <p:nvSpPr>
          <p:cNvPr id="2917" name="Google Shape;2917;p380"/>
          <p:cNvSpPr txBox="1"/>
          <p:nvPr/>
        </p:nvSpPr>
        <p:spPr>
          <a:xfrm>
            <a:off x="689025" y="3445400"/>
            <a:ext cx="6017100" cy="124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000">
                <a:latin typeface="Open Sans"/>
                <a:ea typeface="Open Sans"/>
                <a:cs typeface="Open Sans"/>
                <a:sym typeface="Open Sans"/>
              </a:rPr>
              <a:t>Because the expression with “ If ” needs to return a boolean value but with “Match”, it can be any type... </a:t>
            </a:r>
            <a:endParaRPr sz="2000">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6"/>
                                        </p:tgtEl>
                                        <p:attrNameLst>
                                          <p:attrName>style.visibility</p:attrName>
                                        </p:attrNameLst>
                                      </p:cBhvr>
                                      <p:to>
                                        <p:strVal val="visible"/>
                                      </p:to>
                                    </p:set>
                                    <p:animEffect filter="fade" transition="in">
                                      <p:cBhvr>
                                        <p:cTn dur="1000"/>
                                        <p:tgtEl>
                                          <p:spTgt spid="29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21" name="Shape 2921"/>
        <p:cNvGrpSpPr/>
        <p:nvPr/>
      </p:nvGrpSpPr>
      <p:grpSpPr>
        <a:xfrm>
          <a:off x="0" y="0"/>
          <a:ext cx="0" cy="0"/>
          <a:chOff x="0" y="0"/>
          <a:chExt cx="0" cy="0"/>
        </a:xfrm>
      </p:grpSpPr>
      <p:pic>
        <p:nvPicPr>
          <p:cNvPr id="2922" name="Google Shape;2922;p38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23" name="Google Shape;2923;p381"/>
          <p:cNvSpPr txBox="1"/>
          <p:nvPr/>
        </p:nvSpPr>
        <p:spPr>
          <a:xfrm>
            <a:off x="656000" y="388250"/>
            <a:ext cx="5783700" cy="8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Curly Brackets in Match Arm:</a:t>
            </a:r>
            <a:endParaRPr sz="3200" u="sng">
              <a:latin typeface="Open Sans"/>
              <a:ea typeface="Open Sans"/>
              <a:cs typeface="Open Sans"/>
              <a:sym typeface="Open Sans"/>
            </a:endParaRPr>
          </a:p>
        </p:txBody>
      </p:sp>
      <p:sp>
        <p:nvSpPr>
          <p:cNvPr id="2924" name="Google Shape;2924;p381"/>
          <p:cNvSpPr txBox="1"/>
          <p:nvPr/>
        </p:nvSpPr>
        <p:spPr>
          <a:xfrm>
            <a:off x="4603325" y="1110900"/>
            <a:ext cx="3750900" cy="37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Curly brackets typically aren’t used if the match arm code is short, as it was in the last example where each arm just returns a value. If you want to run multiple lines of code in a match arm, you can use curly brackets. </a:t>
            </a:r>
            <a:endParaRPr sz="2000">
              <a:latin typeface="Open Sans"/>
              <a:ea typeface="Open Sans"/>
              <a:cs typeface="Open Sans"/>
              <a:sym typeface="Open Sans"/>
            </a:endParaRPr>
          </a:p>
        </p:txBody>
      </p:sp>
      <p:sp>
        <p:nvSpPr>
          <p:cNvPr id="2925" name="Google Shape;2925;p381"/>
          <p:cNvSpPr txBox="1"/>
          <p:nvPr/>
        </p:nvSpPr>
        <p:spPr>
          <a:xfrm>
            <a:off x="280825" y="1260575"/>
            <a:ext cx="4020300" cy="34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fn value_in_cents(coin: Coin) -&gt; u8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match coin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Coin::Penny =&gt; 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Coin::Nickel =&gt; 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Coin::Dime =&gt; 10,</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Coin::Quarter(state) =&gt;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println!("State quarter from {:?}!", state);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25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29" name="Shape 2929"/>
        <p:cNvGrpSpPr/>
        <p:nvPr/>
      </p:nvGrpSpPr>
      <p:grpSpPr>
        <a:xfrm>
          <a:off x="0" y="0"/>
          <a:ext cx="0" cy="0"/>
          <a:chOff x="0" y="0"/>
          <a:chExt cx="0" cy="0"/>
        </a:xfrm>
      </p:grpSpPr>
      <p:pic>
        <p:nvPicPr>
          <p:cNvPr id="2930" name="Google Shape;2930;p38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31" name="Google Shape;2931;p382"/>
          <p:cNvSpPr txBox="1"/>
          <p:nvPr/>
        </p:nvSpPr>
        <p:spPr>
          <a:xfrm>
            <a:off x="469725" y="504925"/>
            <a:ext cx="70383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Patterns That Bind to Values:</a:t>
            </a:r>
            <a:endParaRPr sz="3200" u="sng">
              <a:latin typeface="Open Sans"/>
              <a:ea typeface="Open Sans"/>
              <a:cs typeface="Open Sans"/>
              <a:sym typeface="Open Sans"/>
            </a:endParaRPr>
          </a:p>
        </p:txBody>
      </p:sp>
      <p:sp>
        <p:nvSpPr>
          <p:cNvPr id="2932" name="Google Shape;2932;p382"/>
          <p:cNvSpPr txBox="1"/>
          <p:nvPr/>
        </p:nvSpPr>
        <p:spPr>
          <a:xfrm>
            <a:off x="469725" y="1525975"/>
            <a:ext cx="7597800" cy="180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Open Sans"/>
                <a:ea typeface="Open Sans"/>
                <a:cs typeface="Open Sans"/>
                <a:sym typeface="Open Sans"/>
              </a:rPr>
              <a:t>Another useful feature of match arms is that they can bind to the parts of the values that match the pattern. This is how we can extract values out of enum variants.</a:t>
            </a:r>
            <a:endParaRPr sz="2000">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rgbClr val="FFFFFF"/>
              </a:solidFill>
              <a:latin typeface="Open Sans"/>
              <a:ea typeface="Open Sans"/>
              <a:cs typeface="Open Sans"/>
              <a:sym typeface="Open Sans"/>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36" name="Shape 2936"/>
        <p:cNvGrpSpPr/>
        <p:nvPr/>
      </p:nvGrpSpPr>
      <p:grpSpPr>
        <a:xfrm>
          <a:off x="0" y="0"/>
          <a:ext cx="0" cy="0"/>
          <a:chOff x="0" y="0"/>
          <a:chExt cx="0" cy="0"/>
        </a:xfrm>
      </p:grpSpPr>
      <p:pic>
        <p:nvPicPr>
          <p:cNvPr id="2937" name="Google Shape;2937;p38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38" name="Google Shape;2938;p383"/>
          <p:cNvSpPr txBox="1"/>
          <p:nvPr/>
        </p:nvSpPr>
        <p:spPr>
          <a:xfrm>
            <a:off x="698500" y="240575"/>
            <a:ext cx="2656500" cy="85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t>Example:</a:t>
            </a:r>
            <a:endParaRPr sz="3200" u="sng"/>
          </a:p>
        </p:txBody>
      </p:sp>
      <p:sp>
        <p:nvSpPr>
          <p:cNvPr id="2939" name="Google Shape;2939;p383"/>
          <p:cNvSpPr txBox="1"/>
          <p:nvPr/>
        </p:nvSpPr>
        <p:spPr>
          <a:xfrm>
            <a:off x="3076700" y="915775"/>
            <a:ext cx="5754300" cy="39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latin typeface="Open Sans"/>
                <a:ea typeface="Open Sans"/>
                <a:cs typeface="Open Sans"/>
                <a:sym typeface="Open Sans"/>
              </a:rPr>
              <a:t>From last example, let’s change one of our enum variants to hold data inside it. From 1999 through 2008, the United States minted quarters with different designs for each of the 50 states on one side. No other coins got state designs, so only quarters have this extra value. We can add this information to our enum by changing the Quarter variant to include a UsState value stored inside it.</a:t>
            </a:r>
            <a:endParaRPr sz="2000">
              <a:latin typeface="Open Sans"/>
              <a:ea typeface="Open Sans"/>
              <a:cs typeface="Open Sans"/>
              <a:sym typeface="Open Sans"/>
            </a:endParaRPr>
          </a:p>
        </p:txBody>
      </p:sp>
      <p:sp>
        <p:nvSpPr>
          <p:cNvPr id="2940" name="Google Shape;2940;p383"/>
          <p:cNvSpPr txBox="1"/>
          <p:nvPr/>
        </p:nvSpPr>
        <p:spPr>
          <a:xfrm>
            <a:off x="376900" y="1105400"/>
            <a:ext cx="2656500" cy="36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enum UsState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Alabama,</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Alaska,</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r>
              <a:rPr b="1" i="1" lang="en-GB">
                <a:latin typeface="Courier New"/>
                <a:ea typeface="Courier New"/>
                <a:cs typeface="Courier New"/>
                <a:sym typeface="Courier New"/>
              </a:rPr>
              <a:t>// --snip--</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enum Coin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Penny,</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Nickel,</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Dime,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Quarter(UsState),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44" name="Shape 2944"/>
        <p:cNvGrpSpPr/>
        <p:nvPr/>
      </p:nvGrpSpPr>
      <p:grpSpPr>
        <a:xfrm>
          <a:off x="0" y="0"/>
          <a:ext cx="0" cy="0"/>
          <a:chOff x="0" y="0"/>
          <a:chExt cx="0" cy="0"/>
        </a:xfrm>
      </p:grpSpPr>
      <p:pic>
        <p:nvPicPr>
          <p:cNvPr id="2945" name="Google Shape;2945;p3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46" name="Google Shape;2946;p384"/>
          <p:cNvSpPr txBox="1"/>
          <p:nvPr/>
        </p:nvSpPr>
        <p:spPr>
          <a:xfrm>
            <a:off x="219625" y="865738"/>
            <a:ext cx="2789100" cy="372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Let’s imagine that a friend of ours is trying to collect all 50 state quarters. While we sort our loose change by coin type, we’ll also call out the name of the state associated with each quarter so if it’s one our friend doesn’t have, they can add it to their collection.</a:t>
            </a:r>
            <a:endParaRPr sz="2000">
              <a:latin typeface="Open Sans"/>
              <a:ea typeface="Open Sans"/>
              <a:cs typeface="Open Sans"/>
              <a:sym typeface="Open Sans"/>
            </a:endParaRPr>
          </a:p>
        </p:txBody>
      </p:sp>
      <p:sp>
        <p:nvSpPr>
          <p:cNvPr id="2947" name="Google Shape;2947;p384"/>
          <p:cNvSpPr txBox="1"/>
          <p:nvPr/>
        </p:nvSpPr>
        <p:spPr>
          <a:xfrm>
            <a:off x="3064975" y="141125"/>
            <a:ext cx="2665800" cy="44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t>Continued..</a:t>
            </a:r>
            <a:endParaRPr sz="3200"/>
          </a:p>
        </p:txBody>
      </p:sp>
      <p:sp>
        <p:nvSpPr>
          <p:cNvPr id="2948" name="Google Shape;2948;p384"/>
          <p:cNvSpPr txBox="1"/>
          <p:nvPr/>
        </p:nvSpPr>
        <p:spPr>
          <a:xfrm>
            <a:off x="3310750" y="1152850"/>
            <a:ext cx="5461200" cy="31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value_in_cents(coin: Coin) -&gt; u8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match coin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Coin::Penny =&gt; 1,</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Coin::Nickel =&gt; 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Coin::Dime =&gt; 10,</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Coin::Quarter(state) =&gt;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println!("State quarter from {:?}!", state);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25</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cxnSp>
        <p:nvCxnSpPr>
          <p:cNvPr id="2949" name="Google Shape;2949;p384"/>
          <p:cNvCxnSpPr/>
          <p:nvPr/>
        </p:nvCxnSpPr>
        <p:spPr>
          <a:xfrm>
            <a:off x="3066125" y="1054450"/>
            <a:ext cx="0" cy="3485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53" name="Shape 2953"/>
        <p:cNvGrpSpPr/>
        <p:nvPr/>
      </p:nvGrpSpPr>
      <p:grpSpPr>
        <a:xfrm>
          <a:off x="0" y="0"/>
          <a:ext cx="0" cy="0"/>
          <a:chOff x="0" y="0"/>
          <a:chExt cx="0" cy="0"/>
        </a:xfrm>
      </p:grpSpPr>
      <p:pic>
        <p:nvPicPr>
          <p:cNvPr id="2954" name="Google Shape;2954;p3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55" name="Google Shape;2955;p385"/>
          <p:cNvSpPr txBox="1"/>
          <p:nvPr/>
        </p:nvSpPr>
        <p:spPr>
          <a:xfrm>
            <a:off x="1342650" y="234875"/>
            <a:ext cx="6458700" cy="97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200">
                <a:latin typeface="Open Sans"/>
                <a:ea typeface="Open Sans"/>
                <a:cs typeface="Open Sans"/>
                <a:sym typeface="Open Sans"/>
              </a:rPr>
              <a:t>What if we Call a Particular State!</a:t>
            </a:r>
            <a:endParaRPr sz="3200">
              <a:latin typeface="Open Sans"/>
              <a:ea typeface="Open Sans"/>
              <a:cs typeface="Open Sans"/>
              <a:sym typeface="Open Sans"/>
            </a:endParaRPr>
          </a:p>
        </p:txBody>
      </p:sp>
      <p:sp>
        <p:nvSpPr>
          <p:cNvPr id="2956" name="Google Shape;2956;p385"/>
          <p:cNvSpPr txBox="1"/>
          <p:nvPr/>
        </p:nvSpPr>
        <p:spPr>
          <a:xfrm>
            <a:off x="951175" y="898400"/>
            <a:ext cx="7433400" cy="40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If we were to call value_in_cents(Coin::Quarter(UsState::Alaska)),</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coin would be  Coin::Quarter(UsState::Alaska).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When we compare that value with each of the match arms, none of them match until we reach Coin::Quarter(state). At that point, the binding for state will be the value UsState::Alaska. We can then use that binding in the println! expression, thus getting the inner state value out of the Coin enum variant for Quarter.</a:t>
            </a:r>
            <a:endParaRPr sz="2000">
              <a:latin typeface="Open Sans"/>
              <a:ea typeface="Open Sans"/>
              <a:cs typeface="Open Sans"/>
              <a:sym typeface="Open Sans"/>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0" name="Shape 2960"/>
        <p:cNvGrpSpPr/>
        <p:nvPr/>
      </p:nvGrpSpPr>
      <p:grpSpPr>
        <a:xfrm>
          <a:off x="0" y="0"/>
          <a:ext cx="0" cy="0"/>
          <a:chOff x="0" y="0"/>
          <a:chExt cx="0" cy="0"/>
        </a:xfrm>
      </p:grpSpPr>
      <p:sp>
        <p:nvSpPr>
          <p:cNvPr id="2961" name="Google Shape;2961;p386"/>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6.4 Matching With Option&lt;T&gt;</a:t>
            </a:r>
            <a:endParaRPr>
              <a:solidFill>
                <a:srgbClr val="000000"/>
              </a:solidFil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65" name="Shape 2965"/>
        <p:cNvGrpSpPr/>
        <p:nvPr/>
      </p:nvGrpSpPr>
      <p:grpSpPr>
        <a:xfrm>
          <a:off x="0" y="0"/>
          <a:ext cx="0" cy="0"/>
          <a:chOff x="0" y="0"/>
          <a:chExt cx="0" cy="0"/>
        </a:xfrm>
      </p:grpSpPr>
      <p:pic>
        <p:nvPicPr>
          <p:cNvPr id="2966" name="Google Shape;2966;p3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67" name="Google Shape;2967;p387"/>
          <p:cNvSpPr txBox="1"/>
          <p:nvPr/>
        </p:nvSpPr>
        <p:spPr>
          <a:xfrm>
            <a:off x="387525" y="152650"/>
            <a:ext cx="52491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Matching With Option&lt;T&gt;:</a:t>
            </a:r>
            <a:endParaRPr sz="3200" u="sng">
              <a:latin typeface="Open Sans"/>
              <a:ea typeface="Open Sans"/>
              <a:cs typeface="Open Sans"/>
              <a:sym typeface="Open Sans"/>
            </a:endParaRPr>
          </a:p>
        </p:txBody>
      </p:sp>
      <p:sp>
        <p:nvSpPr>
          <p:cNvPr id="2968" name="Google Shape;2968;p387"/>
          <p:cNvSpPr txBox="1"/>
          <p:nvPr/>
        </p:nvSpPr>
        <p:spPr>
          <a:xfrm>
            <a:off x="575425" y="1103850"/>
            <a:ext cx="7350300" cy="29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When we talked about the Option&lt;T&gt;, we wanted to get the inner T value out of the “Some” case when using Option&lt;T&gt;; we can also handle Option&lt;T&gt; using match as we did with the Coin enum! Instead of comparing coins, we’ll compare the variants of Option&lt;T&gt;, but the way that the match expression works remains the same.</a:t>
            </a:r>
            <a:endParaRPr sz="20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5"/>
          <p:cNvSpPr txBox="1"/>
          <p:nvPr>
            <p:ph idx="1" type="body"/>
          </p:nvPr>
        </p:nvSpPr>
        <p:spPr>
          <a:xfrm>
            <a:off x="311700" y="251650"/>
            <a:ext cx="8520600" cy="42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Syntax:</a:t>
            </a:r>
            <a:endParaRPr b="1" sz="2400">
              <a:solidFill>
                <a:srgbClr val="000000"/>
              </a:solidFill>
            </a:endParaRPr>
          </a:p>
          <a:p>
            <a:pPr indent="457200" lvl="0" marL="0" rtl="0" algn="l">
              <a:spcBef>
                <a:spcPts val="1600"/>
              </a:spcBef>
              <a:spcAft>
                <a:spcPts val="0"/>
              </a:spcAft>
              <a:buClr>
                <a:schemeClr val="dk1"/>
              </a:buClr>
              <a:buSzPts val="1100"/>
              <a:buFont typeface="Arial"/>
              <a:buNone/>
            </a:pPr>
            <a:r>
              <a:rPr b="1" lang="en-GB" sz="2400">
                <a:solidFill>
                  <a:srgbClr val="000000"/>
                </a:solidFill>
              </a:rPr>
              <a:t>declaration:</a:t>
            </a:r>
            <a:r>
              <a:rPr lang="en-GB" sz="2400">
                <a:solidFill>
                  <a:srgbClr val="000000"/>
                </a:solidFill>
              </a:rPr>
              <a:t> let tup = (500, 6.4, 1);</a:t>
            </a:r>
            <a:endParaRPr sz="2400">
              <a:solidFill>
                <a:srgbClr val="000000"/>
              </a:solidFill>
            </a:endParaRPr>
          </a:p>
          <a:p>
            <a:pPr indent="457200" lvl="0" marL="0" rtl="0" algn="l">
              <a:spcBef>
                <a:spcPts val="1600"/>
              </a:spcBef>
              <a:spcAft>
                <a:spcPts val="0"/>
              </a:spcAft>
              <a:buClr>
                <a:schemeClr val="dk1"/>
              </a:buClr>
              <a:buSzPts val="1100"/>
              <a:buFont typeface="Arial"/>
              <a:buNone/>
            </a:pPr>
            <a:r>
              <a:rPr lang="en-GB" sz="2400">
                <a:solidFill>
                  <a:srgbClr val="000000"/>
                </a:solidFill>
              </a:rPr>
              <a:t>                                 Or</a:t>
            </a:r>
            <a:endParaRPr sz="2400">
              <a:solidFill>
                <a:srgbClr val="000000"/>
              </a:solidFill>
            </a:endParaRPr>
          </a:p>
          <a:p>
            <a:pPr indent="457200" lvl="0" marL="0" rtl="0" algn="l">
              <a:spcBef>
                <a:spcPts val="1600"/>
              </a:spcBef>
              <a:spcAft>
                <a:spcPts val="0"/>
              </a:spcAft>
              <a:buClr>
                <a:schemeClr val="dk1"/>
              </a:buClr>
              <a:buSzPts val="1100"/>
              <a:buFont typeface="Arial"/>
              <a:buNone/>
            </a:pPr>
            <a:r>
              <a:rPr lang="en-GB" sz="2400">
                <a:solidFill>
                  <a:srgbClr val="000000"/>
                </a:solidFill>
              </a:rPr>
              <a:t>                      Let tup: ( i32 , f64 , u8) = (500 , 6.4 , 1) ; </a:t>
            </a:r>
            <a:endParaRPr sz="2400">
              <a:solidFill>
                <a:srgbClr val="000000"/>
              </a:solidFill>
            </a:endParaRPr>
          </a:p>
          <a:p>
            <a:pPr indent="457200" lvl="0" marL="0" rtl="0" algn="l">
              <a:spcBef>
                <a:spcPts val="1600"/>
              </a:spcBef>
              <a:spcAft>
                <a:spcPts val="0"/>
              </a:spcAft>
              <a:buClr>
                <a:schemeClr val="dk1"/>
              </a:buClr>
              <a:buSzPts val="1100"/>
              <a:buFont typeface="Arial"/>
              <a:buNone/>
            </a:pPr>
            <a:r>
              <a:rPr b="1" lang="en-GB" sz="2400">
                <a:solidFill>
                  <a:srgbClr val="000000"/>
                </a:solidFill>
              </a:rPr>
              <a:t>Accessing a tuple element:</a:t>
            </a:r>
            <a:r>
              <a:rPr lang="en-GB" sz="2400">
                <a:solidFill>
                  <a:srgbClr val="000000"/>
                </a:solidFill>
              </a:rPr>
              <a:t> let value1 = tup.0; </a:t>
            </a:r>
            <a:endParaRPr sz="2400">
              <a:solidFill>
                <a:srgbClr val="000000"/>
              </a:solidFill>
            </a:endParaRPr>
          </a:p>
          <a:p>
            <a:pPr indent="0" lvl="0" marL="0" rtl="0" algn="l">
              <a:spcBef>
                <a:spcPts val="1600"/>
              </a:spcBef>
              <a:spcAft>
                <a:spcPts val="1600"/>
              </a:spcAft>
              <a:buNone/>
            </a:pPr>
            <a:r>
              <a:t/>
            </a:r>
            <a:endParaRPr sz="2400">
              <a:solidFill>
                <a:srgbClr val="000000"/>
              </a:solidFill>
            </a:endParaRPr>
          </a:p>
        </p:txBody>
      </p:sp>
      <p:pic>
        <p:nvPicPr>
          <p:cNvPr id="344" name="Google Shape;344;p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72" name="Shape 2972"/>
        <p:cNvGrpSpPr/>
        <p:nvPr/>
      </p:nvGrpSpPr>
      <p:grpSpPr>
        <a:xfrm>
          <a:off x="0" y="0"/>
          <a:ext cx="0" cy="0"/>
          <a:chOff x="0" y="0"/>
          <a:chExt cx="0" cy="0"/>
        </a:xfrm>
      </p:grpSpPr>
      <p:pic>
        <p:nvPicPr>
          <p:cNvPr id="2973" name="Google Shape;2973;p3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74" name="Google Shape;2974;p388"/>
          <p:cNvSpPr txBox="1"/>
          <p:nvPr/>
        </p:nvSpPr>
        <p:spPr>
          <a:xfrm>
            <a:off x="340550" y="246625"/>
            <a:ext cx="2176200" cy="70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u="sng">
                <a:latin typeface="Open Sans"/>
                <a:ea typeface="Open Sans"/>
                <a:cs typeface="Open Sans"/>
                <a:sym typeface="Open Sans"/>
              </a:rPr>
              <a:t>Example:</a:t>
            </a:r>
            <a:endParaRPr sz="3200" u="sng">
              <a:latin typeface="Open Sans"/>
              <a:ea typeface="Open Sans"/>
              <a:cs typeface="Open Sans"/>
              <a:sym typeface="Open Sans"/>
            </a:endParaRPr>
          </a:p>
        </p:txBody>
      </p:sp>
      <p:sp>
        <p:nvSpPr>
          <p:cNvPr id="2975" name="Google Shape;2975;p388"/>
          <p:cNvSpPr txBox="1"/>
          <p:nvPr/>
        </p:nvSpPr>
        <p:spPr>
          <a:xfrm>
            <a:off x="340550" y="904100"/>
            <a:ext cx="8437500" cy="138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Let’s write a function that takes an Option&lt;i32&gt; and, if there’s a value inside, adds 1 to that value. If there isn’t a value inside, the function should return the None value and not attempt to perform any operations.</a:t>
            </a:r>
            <a:endParaRPr sz="2000">
              <a:latin typeface="Open Sans"/>
              <a:ea typeface="Open Sans"/>
              <a:cs typeface="Open Sans"/>
              <a:sym typeface="Open Sans"/>
            </a:endParaRPr>
          </a:p>
        </p:txBody>
      </p:sp>
      <p:sp>
        <p:nvSpPr>
          <p:cNvPr id="2976" name="Google Shape;2976;p388"/>
          <p:cNvSpPr txBox="1"/>
          <p:nvPr/>
        </p:nvSpPr>
        <p:spPr>
          <a:xfrm>
            <a:off x="495125" y="2549575"/>
            <a:ext cx="7227600" cy="24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fn plus_one(x: Option&lt;i32&gt;) -&gt; Option&lt;i32&gt;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match x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None =&gt; None,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Some(i) =&gt; Some(i + 1),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five = Some(5);</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six = plus_one(five);</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let none = plus_one(None);</a:t>
            </a:r>
            <a:endParaRPr b="1"/>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80" name="Shape 2980"/>
        <p:cNvGrpSpPr/>
        <p:nvPr/>
      </p:nvGrpSpPr>
      <p:grpSpPr>
        <a:xfrm>
          <a:off x="0" y="0"/>
          <a:ext cx="0" cy="0"/>
          <a:chOff x="0" y="0"/>
          <a:chExt cx="0" cy="0"/>
        </a:xfrm>
      </p:grpSpPr>
      <p:pic>
        <p:nvPicPr>
          <p:cNvPr id="2981" name="Google Shape;2981;p3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2982" name="Google Shape;2982;p389"/>
          <p:cNvSpPr txBox="1"/>
          <p:nvPr/>
        </p:nvSpPr>
        <p:spPr>
          <a:xfrm>
            <a:off x="587150" y="287700"/>
            <a:ext cx="67269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Matches are Exhaustive!</a:t>
            </a:r>
            <a:endParaRPr sz="3200">
              <a:latin typeface="Open Sans"/>
              <a:ea typeface="Open Sans"/>
              <a:cs typeface="Open Sans"/>
              <a:sym typeface="Open Sans"/>
            </a:endParaRPr>
          </a:p>
        </p:txBody>
      </p:sp>
      <p:sp>
        <p:nvSpPr>
          <p:cNvPr id="2983" name="Google Shape;2983;p389"/>
          <p:cNvSpPr txBox="1"/>
          <p:nvPr/>
        </p:nvSpPr>
        <p:spPr>
          <a:xfrm>
            <a:off x="587150" y="921825"/>
            <a:ext cx="8331600" cy="11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Consider this version of our plus_one function that has a bug and won’t compile because we didn’t handle the None case.</a:t>
            </a:r>
            <a:endParaRPr sz="2000">
              <a:latin typeface="Open Sans"/>
              <a:ea typeface="Open Sans"/>
              <a:cs typeface="Open Sans"/>
              <a:sym typeface="Open Sans"/>
            </a:endParaRPr>
          </a:p>
        </p:txBody>
      </p:sp>
      <p:sp>
        <p:nvSpPr>
          <p:cNvPr id="2984" name="Google Shape;2984;p389"/>
          <p:cNvSpPr txBox="1"/>
          <p:nvPr/>
        </p:nvSpPr>
        <p:spPr>
          <a:xfrm>
            <a:off x="761175" y="2580600"/>
            <a:ext cx="5350500" cy="17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plus_one(x: Option&lt;i32&gt;) -&gt; Option&lt;i32&gt;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match x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Some(i) =&gt; Some(i + 1),</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88" name="Shape 2988"/>
        <p:cNvGrpSpPr/>
        <p:nvPr/>
      </p:nvGrpSpPr>
      <p:grpSpPr>
        <a:xfrm>
          <a:off x="0" y="0"/>
          <a:ext cx="0" cy="0"/>
          <a:chOff x="0" y="0"/>
          <a:chExt cx="0" cy="0"/>
        </a:xfrm>
      </p:grpSpPr>
      <p:pic>
        <p:nvPicPr>
          <p:cNvPr id="2989" name="Google Shape;2989;p390"/>
          <p:cNvPicPr preferRelativeResize="0"/>
          <p:nvPr/>
        </p:nvPicPr>
        <p:blipFill>
          <a:blip r:embed="rId3">
            <a:alphaModFix amt="80000"/>
          </a:blip>
          <a:stretch>
            <a:fillRect/>
          </a:stretch>
        </p:blipFill>
        <p:spPr>
          <a:xfrm>
            <a:off x="8031525" y="4085375"/>
            <a:ext cx="993225" cy="993225"/>
          </a:xfrm>
          <a:prstGeom prst="rect">
            <a:avLst/>
          </a:prstGeom>
          <a:noFill/>
          <a:ln>
            <a:noFill/>
          </a:ln>
        </p:spPr>
      </p:pic>
      <p:sp>
        <p:nvSpPr>
          <p:cNvPr id="2990" name="Google Shape;2990;p390"/>
          <p:cNvSpPr txBox="1"/>
          <p:nvPr/>
        </p:nvSpPr>
        <p:spPr>
          <a:xfrm>
            <a:off x="387525" y="270100"/>
            <a:ext cx="63528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200">
                <a:latin typeface="Open Sans"/>
                <a:ea typeface="Open Sans"/>
                <a:cs typeface="Open Sans"/>
                <a:sym typeface="Open Sans"/>
              </a:rPr>
              <a:t>The </a:t>
            </a:r>
            <a:r>
              <a:rPr lang="en-GB" sz="3200" u="sng">
                <a:latin typeface="Open Sans"/>
                <a:ea typeface="Open Sans"/>
                <a:cs typeface="Open Sans"/>
                <a:sym typeface="Open Sans"/>
              </a:rPr>
              <a:t>  </a:t>
            </a:r>
            <a:r>
              <a:rPr lang="en-GB" sz="3200">
                <a:latin typeface="Open Sans"/>
                <a:ea typeface="Open Sans"/>
                <a:cs typeface="Open Sans"/>
                <a:sym typeface="Open Sans"/>
              </a:rPr>
              <a:t> Placeholder Pattern:</a:t>
            </a:r>
            <a:endParaRPr sz="3200">
              <a:latin typeface="Open Sans"/>
              <a:ea typeface="Open Sans"/>
              <a:cs typeface="Open Sans"/>
              <a:sym typeface="Open Sans"/>
            </a:endParaRPr>
          </a:p>
        </p:txBody>
      </p:sp>
      <p:sp>
        <p:nvSpPr>
          <p:cNvPr id="2991" name="Google Shape;2991;p390"/>
          <p:cNvSpPr txBox="1"/>
          <p:nvPr/>
        </p:nvSpPr>
        <p:spPr>
          <a:xfrm>
            <a:off x="4274550" y="1072650"/>
            <a:ext cx="4750200" cy="31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Rust also has a pattern we can use when we don’t want to list all possible values. For example, a u8 can have valid values of 0 through 255. If we only care about the values 1, 3, 5, and 7, we don’t want to have to list out 0, 2, 4, 6, 8, 9 all the way up to 255. Fortunately, we don’t have to: we can use the special pattern _ instead:</a:t>
            </a:r>
            <a:endParaRPr sz="2000">
              <a:latin typeface="Open Sans"/>
              <a:ea typeface="Open Sans"/>
              <a:cs typeface="Open Sans"/>
              <a:sym typeface="Open Sans"/>
            </a:endParaRPr>
          </a:p>
        </p:txBody>
      </p:sp>
      <p:sp>
        <p:nvSpPr>
          <p:cNvPr id="2992" name="Google Shape;2992;p390"/>
          <p:cNvSpPr txBox="1"/>
          <p:nvPr/>
        </p:nvSpPr>
        <p:spPr>
          <a:xfrm>
            <a:off x="196350" y="1182525"/>
            <a:ext cx="3898500" cy="31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Courier New"/>
                <a:ea typeface="Courier New"/>
                <a:cs typeface="Courier New"/>
                <a:sym typeface="Courier New"/>
              </a:rPr>
              <a:t>let some_u8_value = 0u8;</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match some_u8_value {</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1 =&gt; println!("one"),</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3 =&gt; println!("three"),</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5 =&gt; println!("five"),</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7 =&gt; println!("seven"),</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    _ =&gt; (),</a:t>
            </a:r>
            <a:endParaRPr b="1" sz="1600">
              <a:latin typeface="Courier New"/>
              <a:ea typeface="Courier New"/>
              <a:cs typeface="Courier New"/>
              <a:sym typeface="Courier New"/>
            </a:endParaRPr>
          </a:p>
          <a:p>
            <a:pPr indent="0" lvl="0" marL="0" rtl="0" algn="l">
              <a:spcBef>
                <a:spcPts val="0"/>
              </a:spcBef>
              <a:spcAft>
                <a:spcPts val="0"/>
              </a:spcAft>
              <a:buNone/>
            </a:pPr>
            <a:r>
              <a:rPr b="1" lang="en-GB" sz="1600">
                <a:latin typeface="Courier New"/>
                <a:ea typeface="Courier New"/>
                <a:cs typeface="Courier New"/>
                <a:sym typeface="Courier New"/>
              </a:rPr>
              <a:t>}</a:t>
            </a:r>
            <a:endParaRPr b="1" sz="1600"/>
          </a:p>
        </p:txBody>
      </p:sp>
      <p:cxnSp>
        <p:nvCxnSpPr>
          <p:cNvPr id="2993" name="Google Shape;2993;p390"/>
          <p:cNvCxnSpPr/>
          <p:nvPr/>
        </p:nvCxnSpPr>
        <p:spPr>
          <a:xfrm>
            <a:off x="4044900" y="938825"/>
            <a:ext cx="0" cy="29364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7" name="Shape 2997"/>
        <p:cNvGrpSpPr/>
        <p:nvPr/>
      </p:nvGrpSpPr>
      <p:grpSpPr>
        <a:xfrm>
          <a:off x="0" y="0"/>
          <a:ext cx="0" cy="0"/>
          <a:chOff x="0" y="0"/>
          <a:chExt cx="0" cy="0"/>
        </a:xfrm>
      </p:grpSpPr>
      <p:sp>
        <p:nvSpPr>
          <p:cNvPr id="2998" name="Google Shape;2998;p391"/>
          <p:cNvSpPr txBox="1"/>
          <p:nvPr>
            <p:ph type="title"/>
          </p:nvPr>
        </p:nvSpPr>
        <p:spPr>
          <a:xfrm>
            <a:off x="286350" y="1451950"/>
            <a:ext cx="8571300" cy="113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C H A P T E R   #   7</a:t>
            </a:r>
            <a:endParaRPr sz="6000">
              <a:solidFill>
                <a:srgbClr val="000000"/>
              </a:solidFill>
            </a:endParaRPr>
          </a:p>
        </p:txBody>
      </p:sp>
      <p:sp>
        <p:nvSpPr>
          <p:cNvPr id="2999" name="Google Shape;2999;p391"/>
          <p:cNvSpPr txBox="1"/>
          <p:nvPr>
            <p:ph type="title"/>
          </p:nvPr>
        </p:nvSpPr>
        <p:spPr>
          <a:xfrm>
            <a:off x="438750" y="2786550"/>
            <a:ext cx="8571300" cy="172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P A C K A G E S , C R A T E S  &amp; M O D U L E S</a:t>
            </a:r>
            <a:endParaRPr sz="6000">
              <a:solidFill>
                <a:srgbClr val="000000"/>
              </a:solidFill>
            </a:endParaRPr>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03" name="Shape 3003"/>
        <p:cNvGrpSpPr/>
        <p:nvPr/>
      </p:nvGrpSpPr>
      <p:grpSpPr>
        <a:xfrm>
          <a:off x="0" y="0"/>
          <a:ext cx="0" cy="0"/>
          <a:chOff x="0" y="0"/>
          <a:chExt cx="0" cy="0"/>
        </a:xfrm>
      </p:grpSpPr>
      <p:pic>
        <p:nvPicPr>
          <p:cNvPr id="3004" name="Google Shape;3004;p3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005" name="Google Shape;3005;p392"/>
          <p:cNvSpPr txBox="1"/>
          <p:nvPr>
            <p:ph type="title"/>
          </p:nvPr>
        </p:nvSpPr>
        <p:spPr>
          <a:xfrm>
            <a:off x="348650" y="201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latin typeface="Open Sans"/>
                <a:ea typeface="Open Sans"/>
                <a:cs typeface="Open Sans"/>
                <a:sym typeface="Open Sans"/>
              </a:rPr>
              <a:t>INTRODUCTION</a:t>
            </a:r>
            <a:r>
              <a:rPr lang="en-GB">
                <a:solidFill>
                  <a:srgbClr val="000000"/>
                </a:solidFill>
                <a:latin typeface="Open Sans"/>
                <a:ea typeface="Open Sans"/>
                <a:cs typeface="Open Sans"/>
                <a:sym typeface="Open Sans"/>
              </a:rPr>
              <a:t> :</a:t>
            </a:r>
            <a:endParaRPr>
              <a:solidFill>
                <a:srgbClr val="000000"/>
              </a:solidFill>
              <a:latin typeface="Open Sans"/>
              <a:ea typeface="Open Sans"/>
              <a:cs typeface="Open Sans"/>
              <a:sym typeface="Open Sans"/>
            </a:endParaRPr>
          </a:p>
        </p:txBody>
      </p:sp>
      <p:sp>
        <p:nvSpPr>
          <p:cNvPr id="3006" name="Google Shape;3006;p392"/>
          <p:cNvSpPr txBox="1"/>
          <p:nvPr>
            <p:ph idx="1" type="body"/>
          </p:nvPr>
        </p:nvSpPr>
        <p:spPr>
          <a:xfrm>
            <a:off x="348650" y="908600"/>
            <a:ext cx="8520600" cy="419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900">
                <a:solidFill>
                  <a:srgbClr val="000000"/>
                </a:solidFill>
                <a:latin typeface="Open Sans"/>
                <a:ea typeface="Open Sans"/>
                <a:cs typeface="Open Sans"/>
                <a:sym typeface="Open Sans"/>
              </a:rPr>
              <a:t>What names does the compiler know about at this location in the code? </a:t>
            </a:r>
            <a:endParaRPr sz="19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1900">
                <a:solidFill>
                  <a:srgbClr val="000000"/>
                </a:solidFill>
                <a:latin typeface="Open Sans"/>
                <a:ea typeface="Open Sans"/>
                <a:cs typeface="Open Sans"/>
                <a:sym typeface="Open Sans"/>
              </a:rPr>
              <a:t>What functions am I allowed to call? What does this variable refer to?</a:t>
            </a:r>
            <a:endParaRPr sz="19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1900">
                <a:solidFill>
                  <a:srgbClr val="000000"/>
                </a:solidFill>
                <a:latin typeface="Open Sans"/>
                <a:ea typeface="Open Sans"/>
                <a:cs typeface="Open Sans"/>
                <a:sym typeface="Open Sans"/>
              </a:rPr>
              <a:t>The Module System encompasses</a:t>
            </a:r>
            <a:endParaRPr sz="1900">
              <a:solidFill>
                <a:srgbClr val="000000"/>
              </a:solidFill>
              <a:latin typeface="Open Sans"/>
              <a:ea typeface="Open Sans"/>
              <a:cs typeface="Open Sans"/>
              <a:sym typeface="Open Sans"/>
            </a:endParaRPr>
          </a:p>
          <a:p>
            <a:pPr indent="-349250" lvl="0" marL="457200" rtl="0" algn="l">
              <a:spcBef>
                <a:spcPts val="1600"/>
              </a:spcBef>
              <a:spcAft>
                <a:spcPts val="0"/>
              </a:spcAft>
              <a:buClr>
                <a:srgbClr val="000000"/>
              </a:buClr>
              <a:buSzPts val="1900"/>
              <a:buFont typeface="Open Sans"/>
              <a:buChar char="●"/>
            </a:pPr>
            <a:r>
              <a:rPr lang="en-GB" sz="1900">
                <a:solidFill>
                  <a:srgbClr val="000000"/>
                </a:solidFill>
                <a:latin typeface="Open Sans"/>
                <a:ea typeface="Open Sans"/>
                <a:cs typeface="Open Sans"/>
                <a:sym typeface="Open Sans"/>
              </a:rPr>
              <a:t>Packages are a Cargo feature that let you build, test, and share crates.</a:t>
            </a:r>
            <a:endParaRPr sz="1900">
              <a:solidFill>
                <a:srgbClr val="000000"/>
              </a:solidFill>
              <a:latin typeface="Open Sans"/>
              <a:ea typeface="Open Sans"/>
              <a:cs typeface="Open Sans"/>
              <a:sym typeface="Open Sans"/>
            </a:endParaRPr>
          </a:p>
          <a:p>
            <a:pPr indent="-349250" lvl="0" marL="457200" rtl="0" algn="l">
              <a:spcBef>
                <a:spcPts val="0"/>
              </a:spcBef>
              <a:spcAft>
                <a:spcPts val="0"/>
              </a:spcAft>
              <a:buClr>
                <a:srgbClr val="000000"/>
              </a:buClr>
              <a:buSzPts val="1900"/>
              <a:buFont typeface="Open Sans"/>
              <a:buChar char="●"/>
            </a:pPr>
            <a:r>
              <a:rPr lang="en-GB" sz="1900">
                <a:solidFill>
                  <a:srgbClr val="000000"/>
                </a:solidFill>
                <a:latin typeface="Open Sans"/>
                <a:ea typeface="Open Sans"/>
                <a:cs typeface="Open Sans"/>
                <a:sym typeface="Open Sans"/>
              </a:rPr>
              <a:t>Crates are a tree of modules that produce a library or executable.</a:t>
            </a:r>
            <a:endParaRPr sz="1900">
              <a:solidFill>
                <a:srgbClr val="000000"/>
              </a:solidFill>
              <a:latin typeface="Open Sans"/>
              <a:ea typeface="Open Sans"/>
              <a:cs typeface="Open Sans"/>
              <a:sym typeface="Open Sans"/>
            </a:endParaRPr>
          </a:p>
          <a:p>
            <a:pPr indent="-349250" lvl="0" marL="457200" rtl="0" algn="l">
              <a:spcBef>
                <a:spcPts val="0"/>
              </a:spcBef>
              <a:spcAft>
                <a:spcPts val="0"/>
              </a:spcAft>
              <a:buClr>
                <a:srgbClr val="000000"/>
              </a:buClr>
              <a:buSzPts val="1900"/>
              <a:buFont typeface="Open Sans"/>
              <a:buChar char="●"/>
            </a:pPr>
            <a:r>
              <a:rPr lang="en-GB" sz="1900">
                <a:solidFill>
                  <a:srgbClr val="000000"/>
                </a:solidFill>
                <a:latin typeface="Open Sans"/>
                <a:ea typeface="Open Sans"/>
                <a:cs typeface="Open Sans"/>
                <a:sym typeface="Open Sans"/>
              </a:rPr>
              <a:t>Modules and the use keyword let you control the scope and privacy of paths.</a:t>
            </a:r>
            <a:endParaRPr sz="1900">
              <a:solidFill>
                <a:srgbClr val="000000"/>
              </a:solidFill>
              <a:latin typeface="Open Sans"/>
              <a:ea typeface="Open Sans"/>
              <a:cs typeface="Open Sans"/>
              <a:sym typeface="Open Sans"/>
            </a:endParaRPr>
          </a:p>
          <a:p>
            <a:pPr indent="-349250" lvl="0" marL="457200" rtl="0" algn="l">
              <a:spcBef>
                <a:spcPts val="0"/>
              </a:spcBef>
              <a:spcAft>
                <a:spcPts val="0"/>
              </a:spcAft>
              <a:buClr>
                <a:srgbClr val="000000"/>
              </a:buClr>
              <a:buSzPts val="1900"/>
              <a:buFont typeface="Open Sans"/>
              <a:buChar char="●"/>
            </a:pPr>
            <a:r>
              <a:rPr lang="en-GB" sz="1900">
                <a:solidFill>
                  <a:srgbClr val="000000"/>
                </a:solidFill>
                <a:latin typeface="Open Sans"/>
                <a:ea typeface="Open Sans"/>
                <a:cs typeface="Open Sans"/>
                <a:sym typeface="Open Sans"/>
              </a:rPr>
              <a:t>A path is a way of naming an item such as a struct, function, or modules</a:t>
            </a:r>
            <a:endParaRPr sz="1900">
              <a:solidFill>
                <a:srgbClr val="000000"/>
              </a:solidFill>
              <a:latin typeface="Open Sans"/>
              <a:ea typeface="Open Sans"/>
              <a:cs typeface="Open Sans"/>
              <a:sym typeface="Open Sans"/>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10" name="Shape 3010"/>
        <p:cNvGrpSpPr/>
        <p:nvPr/>
      </p:nvGrpSpPr>
      <p:grpSpPr>
        <a:xfrm>
          <a:off x="0" y="0"/>
          <a:ext cx="0" cy="0"/>
          <a:chOff x="0" y="0"/>
          <a:chExt cx="0" cy="0"/>
        </a:xfrm>
      </p:grpSpPr>
      <p:sp>
        <p:nvSpPr>
          <p:cNvPr id="3011" name="Google Shape;3011;p393"/>
          <p:cNvSpPr txBox="1"/>
          <p:nvPr>
            <p:ph type="title"/>
          </p:nvPr>
        </p:nvSpPr>
        <p:spPr>
          <a:xfrm>
            <a:off x="311700" y="292625"/>
            <a:ext cx="8520600" cy="108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latin typeface="Open Sans"/>
                <a:ea typeface="Open Sans"/>
                <a:cs typeface="Open Sans"/>
                <a:sym typeface="Open Sans"/>
              </a:rPr>
              <a:t>PACKAGES AND CRATES FOR MAKING LIBRARIES AND EXECUTABLES</a:t>
            </a:r>
            <a:r>
              <a:rPr lang="en-GB">
                <a:solidFill>
                  <a:srgbClr val="000000"/>
                </a:solidFill>
                <a:latin typeface="Open Sans"/>
                <a:ea typeface="Open Sans"/>
                <a:cs typeface="Open Sans"/>
                <a:sym typeface="Open Sans"/>
              </a:rPr>
              <a:t> :</a:t>
            </a:r>
            <a:endParaRPr>
              <a:solidFill>
                <a:srgbClr val="000000"/>
              </a:solidFill>
              <a:latin typeface="Open Sans"/>
              <a:ea typeface="Open Sans"/>
              <a:cs typeface="Open Sans"/>
              <a:sym typeface="Open Sans"/>
            </a:endParaRPr>
          </a:p>
        </p:txBody>
      </p:sp>
      <p:sp>
        <p:nvSpPr>
          <p:cNvPr id="3012" name="Google Shape;3012;p393"/>
          <p:cNvSpPr txBox="1"/>
          <p:nvPr>
            <p:ph idx="1" type="body"/>
          </p:nvPr>
        </p:nvSpPr>
        <p:spPr>
          <a:xfrm>
            <a:off x="311700" y="2240725"/>
            <a:ext cx="8520600" cy="232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A crate is a binary or library.</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The crate root is a source file that is used to know how to build a crate.</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Char char="●"/>
            </a:pPr>
            <a:r>
              <a:rPr lang="en-GB" sz="2000">
                <a:solidFill>
                  <a:srgbClr val="000000"/>
                </a:solidFill>
                <a:latin typeface="Open Sans"/>
                <a:ea typeface="Open Sans"/>
                <a:cs typeface="Open Sans"/>
                <a:sym typeface="Open Sans"/>
              </a:rPr>
              <a:t>A package has a Cargo.toml that describes how to build one or more crates. At most one crate in a package can be a library.</a:t>
            </a:r>
            <a:endParaRPr sz="2000">
              <a:solidFill>
                <a:srgbClr val="000000"/>
              </a:solidFill>
              <a:latin typeface="Open Sans"/>
              <a:ea typeface="Open Sans"/>
              <a:cs typeface="Open Sans"/>
              <a:sym typeface="Open Sans"/>
            </a:endParaRPr>
          </a:p>
          <a:p>
            <a:pPr indent="0" lvl="0" marL="457200" rtl="0" algn="l">
              <a:spcBef>
                <a:spcPts val="1600"/>
              </a:spcBef>
              <a:spcAft>
                <a:spcPts val="0"/>
              </a:spcAft>
              <a:buNone/>
            </a:pPr>
            <a:r>
              <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2000">
              <a:solidFill>
                <a:srgbClr val="000000"/>
              </a:solidFill>
              <a:latin typeface="Open Sans"/>
              <a:ea typeface="Open Sans"/>
              <a:cs typeface="Open Sans"/>
              <a:sym typeface="Open Sans"/>
            </a:endParaRPr>
          </a:p>
        </p:txBody>
      </p:sp>
      <p:pic>
        <p:nvPicPr>
          <p:cNvPr id="3013" name="Google Shape;3013;p39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17" name="Shape 3017"/>
        <p:cNvGrpSpPr/>
        <p:nvPr/>
      </p:nvGrpSpPr>
      <p:grpSpPr>
        <a:xfrm>
          <a:off x="0" y="0"/>
          <a:ext cx="0" cy="0"/>
          <a:chOff x="0" y="0"/>
          <a:chExt cx="0" cy="0"/>
        </a:xfrm>
      </p:grpSpPr>
      <p:sp>
        <p:nvSpPr>
          <p:cNvPr id="3018" name="Google Shape;3018;p394"/>
          <p:cNvSpPr txBox="1"/>
          <p:nvPr>
            <p:ph type="title"/>
          </p:nvPr>
        </p:nvSpPr>
        <p:spPr>
          <a:xfrm>
            <a:off x="311700" y="233500"/>
            <a:ext cx="8520600" cy="9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(CONTINUED):</a:t>
            </a:r>
            <a:endParaRPr>
              <a:solidFill>
                <a:srgbClr val="000000"/>
              </a:solidFill>
              <a:latin typeface="Open Sans"/>
              <a:ea typeface="Open Sans"/>
              <a:cs typeface="Open Sans"/>
              <a:sym typeface="Open Sans"/>
            </a:endParaRPr>
          </a:p>
        </p:txBody>
      </p:sp>
      <p:sp>
        <p:nvSpPr>
          <p:cNvPr id="3019" name="Google Shape;3019;p394"/>
          <p:cNvSpPr txBox="1"/>
          <p:nvPr>
            <p:ph idx="1" type="body"/>
          </p:nvPr>
        </p:nvSpPr>
        <p:spPr>
          <a:xfrm>
            <a:off x="311700" y="1498675"/>
            <a:ext cx="8520600" cy="3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Example of a Package:</a:t>
            </a:r>
            <a:endParaRPr b="1" sz="2000">
              <a:solidFill>
                <a:srgbClr val="000000"/>
              </a:solidFill>
              <a:latin typeface="Courier New"/>
              <a:ea typeface="Courier New"/>
              <a:cs typeface="Courier New"/>
              <a:sym typeface="Courier New"/>
            </a:endParaRPr>
          </a:p>
          <a:p>
            <a:pPr indent="0" lvl="0" marL="0" rtl="0" algn="l">
              <a:spcBef>
                <a:spcPts val="1600"/>
              </a:spcBef>
              <a:spcAft>
                <a:spcPts val="0"/>
              </a:spcAft>
              <a:buNone/>
            </a:pPr>
            <a:r>
              <a:rPr b="1" lang="en-GB" sz="2000">
                <a:solidFill>
                  <a:srgbClr val="000000"/>
                </a:solidFill>
                <a:latin typeface="Courier New"/>
                <a:ea typeface="Courier New"/>
                <a:cs typeface="Courier New"/>
                <a:sym typeface="Courier New"/>
              </a:rPr>
              <a:t>$ cargo new my-project</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     Created binary (application) `my-project` package</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 ls my-project</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Cargo.toml</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src</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 ls my-project/src</a:t>
            </a:r>
            <a:endParaRPr b="1" sz="20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2000">
                <a:solidFill>
                  <a:srgbClr val="000000"/>
                </a:solidFill>
                <a:latin typeface="Courier New"/>
                <a:ea typeface="Courier New"/>
                <a:cs typeface="Courier New"/>
                <a:sym typeface="Courier New"/>
              </a:rPr>
              <a:t>main.rs</a:t>
            </a:r>
            <a:endParaRPr b="1" sz="2000">
              <a:solidFill>
                <a:srgbClr val="000000"/>
              </a:solidFill>
              <a:latin typeface="Courier New"/>
              <a:ea typeface="Courier New"/>
              <a:cs typeface="Courier New"/>
              <a:sym typeface="Courier New"/>
            </a:endParaRPr>
          </a:p>
        </p:txBody>
      </p:sp>
      <p:pic>
        <p:nvPicPr>
          <p:cNvPr id="3020" name="Google Shape;3020;p39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24" name="Shape 3024"/>
        <p:cNvGrpSpPr/>
        <p:nvPr/>
      </p:nvGrpSpPr>
      <p:grpSpPr>
        <a:xfrm>
          <a:off x="0" y="0"/>
          <a:ext cx="0" cy="0"/>
          <a:chOff x="0" y="0"/>
          <a:chExt cx="0" cy="0"/>
        </a:xfrm>
      </p:grpSpPr>
      <p:sp>
        <p:nvSpPr>
          <p:cNvPr id="3025" name="Google Shape;3025;p395"/>
          <p:cNvSpPr txBox="1"/>
          <p:nvPr>
            <p:ph type="title"/>
          </p:nvPr>
        </p:nvSpPr>
        <p:spPr>
          <a:xfrm>
            <a:off x="311700" y="252875"/>
            <a:ext cx="8520600" cy="95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THE MODULE SYSTEM TO CONTROL SCOPE AND PRIVACY :</a:t>
            </a:r>
            <a:endParaRPr>
              <a:solidFill>
                <a:srgbClr val="000000"/>
              </a:solidFill>
              <a:latin typeface="Open Sans"/>
              <a:ea typeface="Open Sans"/>
              <a:cs typeface="Open Sans"/>
              <a:sym typeface="Open Sans"/>
            </a:endParaRPr>
          </a:p>
        </p:txBody>
      </p:sp>
      <p:sp>
        <p:nvSpPr>
          <p:cNvPr id="3026" name="Google Shape;3026;p395"/>
          <p:cNvSpPr txBox="1"/>
          <p:nvPr>
            <p:ph idx="1" type="body"/>
          </p:nvPr>
        </p:nvSpPr>
        <p:spPr>
          <a:xfrm>
            <a:off x="311700" y="1411375"/>
            <a:ext cx="8520600" cy="365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000000"/>
                </a:solidFill>
                <a:latin typeface="Open Sans"/>
                <a:ea typeface="Open Sans"/>
                <a:cs typeface="Open Sans"/>
                <a:sym typeface="Open Sans"/>
              </a:rPr>
              <a:t>Features:</a:t>
            </a:r>
            <a:endParaRPr b="1"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Modules, a way to organize code and control the privacy of paths</a:t>
            </a:r>
            <a:endParaRPr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Paths, a way to name items</a:t>
            </a:r>
            <a:endParaRPr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use, a keyword to bring a path into scope</a:t>
            </a:r>
            <a:endParaRPr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pub, a keyword to make items public</a:t>
            </a:r>
            <a:endParaRPr sz="2000">
              <a:solidFill>
                <a:srgbClr val="000000"/>
              </a:solidFill>
              <a:latin typeface="Open Sans"/>
              <a:ea typeface="Open Sans"/>
              <a:cs typeface="Open Sans"/>
              <a:sym typeface="Open Sans"/>
            </a:endParaRPr>
          </a:p>
          <a:p>
            <a:pPr indent="-355600" lvl="0" marL="457200" rtl="0" algn="l">
              <a:spcBef>
                <a:spcPts val="160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Renaming items when bringing them into scope with the as keyword</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2000">
              <a:solidFill>
                <a:srgbClr val="000000"/>
              </a:solidFill>
              <a:latin typeface="Open Sans"/>
              <a:ea typeface="Open Sans"/>
              <a:cs typeface="Open Sans"/>
              <a:sym typeface="Open Sans"/>
            </a:endParaRPr>
          </a:p>
        </p:txBody>
      </p:sp>
      <p:pic>
        <p:nvPicPr>
          <p:cNvPr id="3027" name="Google Shape;3027;p3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31" name="Shape 3031"/>
        <p:cNvGrpSpPr/>
        <p:nvPr/>
      </p:nvGrpSpPr>
      <p:grpSpPr>
        <a:xfrm>
          <a:off x="0" y="0"/>
          <a:ext cx="0" cy="0"/>
          <a:chOff x="0" y="0"/>
          <a:chExt cx="0" cy="0"/>
        </a:xfrm>
      </p:grpSpPr>
      <p:sp>
        <p:nvSpPr>
          <p:cNvPr id="3032" name="Google Shape;3032;p396"/>
          <p:cNvSpPr txBox="1"/>
          <p:nvPr>
            <p:ph type="title"/>
          </p:nvPr>
        </p:nvSpPr>
        <p:spPr>
          <a:xfrm>
            <a:off x="311700" y="260275"/>
            <a:ext cx="8520600" cy="92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THE MODULE SYSTEM TO CONTROL SCOPE AND PRIVACY :</a:t>
            </a:r>
            <a:endParaRPr>
              <a:solidFill>
                <a:srgbClr val="000000"/>
              </a:solidFill>
              <a:latin typeface="Open Sans"/>
              <a:ea typeface="Open Sans"/>
              <a:cs typeface="Open Sans"/>
              <a:sym typeface="Open Sans"/>
            </a:endParaRPr>
          </a:p>
        </p:txBody>
      </p:sp>
      <p:sp>
        <p:nvSpPr>
          <p:cNvPr id="3033" name="Google Shape;3033;p396"/>
          <p:cNvSpPr txBox="1"/>
          <p:nvPr>
            <p:ph idx="1" type="body"/>
          </p:nvPr>
        </p:nvSpPr>
        <p:spPr>
          <a:xfrm>
            <a:off x="311700" y="12337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Features (continued):</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6.	Using external packages</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7.	Nested paths to clean up large use lists</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8.	Using the glob operator to bring everything in a module into scope</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9.	How to split modules into individual files</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2000">
              <a:solidFill>
                <a:srgbClr val="000000"/>
              </a:solidFill>
              <a:latin typeface="Open Sans"/>
              <a:ea typeface="Open Sans"/>
              <a:cs typeface="Open Sans"/>
              <a:sym typeface="Open Sans"/>
            </a:endParaRPr>
          </a:p>
        </p:txBody>
      </p:sp>
      <p:pic>
        <p:nvPicPr>
          <p:cNvPr id="3034" name="Google Shape;3034;p39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38" name="Shape 3038"/>
        <p:cNvGrpSpPr/>
        <p:nvPr/>
      </p:nvGrpSpPr>
      <p:grpSpPr>
        <a:xfrm>
          <a:off x="0" y="0"/>
          <a:ext cx="0" cy="0"/>
          <a:chOff x="0" y="0"/>
          <a:chExt cx="0" cy="0"/>
        </a:xfrm>
      </p:grpSpPr>
      <p:sp>
        <p:nvSpPr>
          <p:cNvPr id="3039" name="Google Shape;3039;p39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rPr>
              <a:t>MODULES</a:t>
            </a:r>
            <a:r>
              <a:rPr lang="en-GB">
                <a:solidFill>
                  <a:srgbClr val="000000"/>
                </a:solidFill>
              </a:rPr>
              <a:t> :</a:t>
            </a:r>
            <a:endParaRPr>
              <a:solidFill>
                <a:srgbClr val="000000"/>
              </a:solidFill>
            </a:endParaRPr>
          </a:p>
        </p:txBody>
      </p:sp>
      <p:sp>
        <p:nvSpPr>
          <p:cNvPr id="3040" name="Google Shape;3040;p39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Modules let us organize code into groups.</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Example:</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mod sound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    fn guitar()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        // Function body code goes here</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fn main()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a:t>
            </a:r>
            <a:endParaRPr sz="2000">
              <a:solidFill>
                <a:srgbClr val="000000"/>
              </a:solidFill>
              <a:latin typeface="Open Sans"/>
              <a:ea typeface="Open Sans"/>
              <a:cs typeface="Open Sans"/>
              <a:sym typeface="Open Sans"/>
            </a:endParaRPr>
          </a:p>
        </p:txBody>
      </p:sp>
      <p:pic>
        <p:nvPicPr>
          <p:cNvPr id="3041" name="Google Shape;3041;p39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6"/>
          <p:cNvSpPr txBox="1"/>
          <p:nvPr>
            <p:ph idx="2" type="body"/>
          </p:nvPr>
        </p:nvSpPr>
        <p:spPr>
          <a:xfrm>
            <a:off x="148725" y="1248125"/>
            <a:ext cx="4350300" cy="2949600"/>
          </a:xfrm>
          <a:prstGeom prst="rect">
            <a:avLst/>
          </a:prstGeom>
          <a:solidFill>
            <a:srgbClr val="EFEFEF"/>
          </a:solidFill>
          <a:ln cap="flat" cmpd="sng" w="19050">
            <a:solidFill>
              <a:srgbClr val="2A39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tup = (</a:t>
            </a:r>
            <a:r>
              <a:rPr lang="en-GB" sz="2400">
                <a:solidFill>
                  <a:srgbClr val="B65611"/>
                </a:solidFill>
                <a:latin typeface="Calibri"/>
                <a:ea typeface="Calibri"/>
                <a:cs typeface="Calibri"/>
                <a:sym typeface="Calibri"/>
              </a:rPr>
              <a:t>500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6.4</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1</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(x, y, z) = tup;</a:t>
            </a:r>
            <a:endParaRPr sz="2400">
              <a:solidFill>
                <a:srgbClr val="6E6B5E"/>
              </a:solidFill>
              <a:latin typeface="Calibri"/>
              <a:ea typeface="Calibri"/>
              <a:cs typeface="Calibri"/>
              <a:sym typeface="Calibri"/>
            </a:endParaRPr>
          </a:p>
          <a:p>
            <a:pPr indent="0" lvl="0" marL="0" rtl="0" algn="r">
              <a:lnSpc>
                <a:spcPct val="114000"/>
              </a:lnSpc>
              <a:spcBef>
                <a:spcPts val="0"/>
              </a:spcBef>
              <a:spcAft>
                <a:spcPts val="0"/>
              </a:spcAft>
              <a:buNone/>
            </a:pP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"The value of y is: {}"</a:t>
            </a:r>
            <a:r>
              <a:rPr lang="en-GB" sz="2400">
                <a:solidFill>
                  <a:srgbClr val="6E6B5E"/>
                </a:solidFill>
                <a:latin typeface="Calibri"/>
                <a:ea typeface="Calibri"/>
                <a:cs typeface="Calibri"/>
                <a:sym typeface="Calibri"/>
              </a:rPr>
              <a:t>, y);</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a:t>
            </a:r>
            <a:endParaRPr sz="2400">
              <a:solidFill>
                <a:srgbClr val="FF7733"/>
              </a:solidFill>
              <a:latin typeface="Calibri"/>
              <a:ea typeface="Calibri"/>
              <a:cs typeface="Calibri"/>
              <a:sym typeface="Calibri"/>
            </a:endParaRPr>
          </a:p>
        </p:txBody>
      </p:sp>
      <p:sp>
        <p:nvSpPr>
          <p:cNvPr id="350" name="Google Shape;350;p56"/>
          <p:cNvSpPr txBox="1"/>
          <p:nvPr/>
        </p:nvSpPr>
        <p:spPr>
          <a:xfrm>
            <a:off x="4932700" y="337650"/>
            <a:ext cx="3696000" cy="22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Roboto"/>
                <a:ea typeface="Roboto"/>
                <a:cs typeface="Roboto"/>
                <a:sym typeface="Roboto"/>
              </a:rPr>
              <a:t>Result:</a:t>
            </a:r>
            <a:endParaRPr sz="2400">
              <a:solidFill>
                <a:schemeClr val="lt1"/>
              </a:solidFill>
              <a:latin typeface="Roboto"/>
              <a:ea typeface="Roboto"/>
              <a:cs typeface="Roboto"/>
              <a:sym typeface="Roboto"/>
            </a:endParaRPr>
          </a:p>
          <a:p>
            <a:pPr indent="0" lvl="0" marL="0" rtl="0" algn="l">
              <a:spcBef>
                <a:spcPts val="0"/>
              </a:spcBef>
              <a:spcAft>
                <a:spcPts val="0"/>
              </a:spcAft>
              <a:buNone/>
            </a:pPr>
            <a:r>
              <a:t/>
            </a:r>
            <a:endParaRPr sz="2400">
              <a:solidFill>
                <a:schemeClr val="lt1"/>
              </a:solidFill>
              <a:latin typeface="Roboto"/>
              <a:ea typeface="Roboto"/>
              <a:cs typeface="Roboto"/>
              <a:sym typeface="Roboto"/>
            </a:endParaRPr>
          </a:p>
          <a:p>
            <a:pPr indent="0" lvl="0" marL="0" rtl="0" algn="l">
              <a:spcBef>
                <a:spcPts val="0"/>
              </a:spcBef>
              <a:spcAft>
                <a:spcPts val="0"/>
              </a:spcAft>
              <a:buNone/>
            </a:pPr>
            <a:r>
              <a:rPr lang="en-GB" sz="2400">
                <a:solidFill>
                  <a:schemeClr val="lt1"/>
                </a:solidFill>
                <a:latin typeface="Roboto"/>
                <a:ea typeface="Roboto"/>
                <a:cs typeface="Roboto"/>
                <a:sym typeface="Roboto"/>
              </a:rPr>
              <a:t>The value of y is: 6.4</a:t>
            </a:r>
            <a:endParaRPr sz="2400">
              <a:solidFill>
                <a:srgbClr val="2A3990"/>
              </a:solidFill>
              <a:latin typeface="Roboto"/>
              <a:ea typeface="Roboto"/>
              <a:cs typeface="Roboto"/>
              <a:sym typeface="Roboto"/>
            </a:endParaRPr>
          </a:p>
        </p:txBody>
      </p:sp>
      <p:sp>
        <p:nvSpPr>
          <p:cNvPr id="351" name="Google Shape;351;p56"/>
          <p:cNvSpPr txBox="1"/>
          <p:nvPr>
            <p:ph type="title"/>
          </p:nvPr>
        </p:nvSpPr>
        <p:spPr>
          <a:xfrm>
            <a:off x="301275" y="2616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sp>
        <p:nvSpPr>
          <p:cNvPr id="352" name="Google Shape;352;p56"/>
          <p:cNvSpPr txBox="1"/>
          <p:nvPr/>
        </p:nvSpPr>
        <p:spPr>
          <a:xfrm>
            <a:off x="4750000" y="2852800"/>
            <a:ext cx="4117500" cy="22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chemeClr val="lt1"/>
                </a:solidFill>
                <a:latin typeface="Roboto"/>
                <a:ea typeface="Roboto"/>
                <a:cs typeface="Roboto"/>
                <a:sym typeface="Roboto"/>
              </a:rPr>
              <a:t>Note:</a:t>
            </a:r>
            <a:endParaRPr sz="2400">
              <a:solidFill>
                <a:schemeClr val="lt1"/>
              </a:solidFill>
              <a:latin typeface="Roboto"/>
              <a:ea typeface="Roboto"/>
              <a:cs typeface="Roboto"/>
              <a:sym typeface="Roboto"/>
            </a:endParaRPr>
          </a:p>
          <a:p>
            <a:pPr indent="0" lvl="0" marL="0" rtl="0" algn="l">
              <a:spcBef>
                <a:spcPts val="0"/>
              </a:spcBef>
              <a:spcAft>
                <a:spcPts val="0"/>
              </a:spcAft>
              <a:buNone/>
            </a:pPr>
            <a:r>
              <a:rPr lang="en-GB" sz="2400">
                <a:solidFill>
                  <a:schemeClr val="lt1"/>
                </a:solidFill>
                <a:latin typeface="Roboto"/>
                <a:ea typeface="Roboto"/>
                <a:cs typeface="Roboto"/>
                <a:sym typeface="Roboto"/>
              </a:rPr>
              <a:t>This way of assigning value is called destructuring </a:t>
            </a:r>
            <a:endParaRPr sz="2400">
              <a:solidFill>
                <a:srgbClr val="2A3990"/>
              </a:solidFill>
              <a:latin typeface="Roboto"/>
              <a:ea typeface="Roboto"/>
              <a:cs typeface="Roboto"/>
              <a:sym typeface="Roboto"/>
            </a:endParaRPr>
          </a:p>
        </p:txBody>
      </p:sp>
      <p:pic>
        <p:nvPicPr>
          <p:cNvPr id="353" name="Google Shape;353;p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45" name="Shape 3045"/>
        <p:cNvGrpSpPr/>
        <p:nvPr/>
      </p:nvGrpSpPr>
      <p:grpSpPr>
        <a:xfrm>
          <a:off x="0" y="0"/>
          <a:ext cx="0" cy="0"/>
          <a:chOff x="0" y="0"/>
          <a:chExt cx="0" cy="0"/>
        </a:xfrm>
      </p:grpSpPr>
      <p:sp>
        <p:nvSpPr>
          <p:cNvPr id="3046" name="Google Shape;3046;p39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latin typeface="Open Sans"/>
                <a:ea typeface="Open Sans"/>
                <a:cs typeface="Open Sans"/>
                <a:sym typeface="Open Sans"/>
              </a:rPr>
              <a:t>MODULES</a:t>
            </a:r>
            <a:r>
              <a:rPr lang="en-GB">
                <a:solidFill>
                  <a:srgbClr val="000000"/>
                </a:solidFill>
                <a:latin typeface="Open Sans"/>
                <a:ea typeface="Open Sans"/>
                <a:cs typeface="Open Sans"/>
                <a:sym typeface="Open Sans"/>
              </a:rPr>
              <a:t> (NESTED) :</a:t>
            </a:r>
            <a:endParaRPr>
              <a:solidFill>
                <a:srgbClr val="000000"/>
              </a:solidFill>
              <a:latin typeface="Open Sans"/>
              <a:ea typeface="Open Sans"/>
              <a:cs typeface="Open Sans"/>
              <a:sym typeface="Open Sans"/>
            </a:endParaRPr>
          </a:p>
        </p:txBody>
      </p:sp>
      <p:sp>
        <p:nvSpPr>
          <p:cNvPr id="3047" name="Google Shape;3047;p398"/>
          <p:cNvSpPr txBox="1"/>
          <p:nvPr>
            <p:ph idx="1" type="body"/>
          </p:nvPr>
        </p:nvSpPr>
        <p:spPr>
          <a:xfrm>
            <a:off x="311700" y="1182050"/>
            <a:ext cx="8520600" cy="384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mod sound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mod instrument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mod woodwind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fn clarinet()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Function body code goes here</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mod voice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main()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000000"/>
              </a:solidFill>
            </a:endParaRPr>
          </a:p>
        </p:txBody>
      </p:sp>
      <p:pic>
        <p:nvPicPr>
          <p:cNvPr id="3048" name="Google Shape;3048;p39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52" name="Shape 3052"/>
        <p:cNvGrpSpPr/>
        <p:nvPr/>
      </p:nvGrpSpPr>
      <p:grpSpPr>
        <a:xfrm>
          <a:off x="0" y="0"/>
          <a:ext cx="0" cy="0"/>
          <a:chOff x="0" y="0"/>
          <a:chExt cx="0" cy="0"/>
        </a:xfrm>
      </p:grpSpPr>
      <p:sp>
        <p:nvSpPr>
          <p:cNvPr id="3053" name="Google Shape;3053;p39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MODULES (NESTED) :</a:t>
            </a:r>
            <a:endParaRPr>
              <a:solidFill>
                <a:srgbClr val="000000"/>
              </a:solidFill>
            </a:endParaRPr>
          </a:p>
        </p:txBody>
      </p:sp>
      <p:sp>
        <p:nvSpPr>
          <p:cNvPr id="3054" name="Google Shape;3054;p39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Hierarchy</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crate</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 sound</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    ├── instrument</a:t>
            </a:r>
            <a:endParaRPr sz="2000">
              <a:solidFill>
                <a:srgbClr val="000000"/>
              </a:solidFill>
              <a:latin typeface="Open Sans"/>
              <a:ea typeface="Open Sans"/>
              <a:cs typeface="Open Sans"/>
              <a:sym typeface="Open Sans"/>
            </a:endParaRPr>
          </a:p>
          <a:p>
            <a:pPr indent="0" lvl="0" marL="0" rtl="0" algn="l">
              <a:spcBef>
                <a:spcPts val="1600"/>
              </a:spcBef>
              <a:spcAft>
                <a:spcPts val="0"/>
              </a:spcAft>
              <a:buNone/>
            </a:pPr>
            <a:r>
              <a:rPr lang="en-GB" sz="2000">
                <a:solidFill>
                  <a:srgbClr val="000000"/>
                </a:solidFill>
                <a:latin typeface="Open Sans"/>
                <a:ea typeface="Open Sans"/>
                <a:cs typeface="Open Sans"/>
                <a:sym typeface="Open Sans"/>
              </a:rPr>
              <a:t>    │   └── woodwind</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rPr lang="en-GB" sz="2000">
                <a:solidFill>
                  <a:srgbClr val="000000"/>
                </a:solidFill>
                <a:latin typeface="Open Sans"/>
                <a:ea typeface="Open Sans"/>
                <a:cs typeface="Open Sans"/>
                <a:sym typeface="Open Sans"/>
              </a:rPr>
              <a:t>    └── voice</a:t>
            </a:r>
            <a:endParaRPr sz="2000">
              <a:solidFill>
                <a:srgbClr val="000000"/>
              </a:solidFill>
              <a:latin typeface="Open Sans"/>
              <a:ea typeface="Open Sans"/>
              <a:cs typeface="Open Sans"/>
              <a:sym typeface="Open Sans"/>
            </a:endParaRPr>
          </a:p>
        </p:txBody>
      </p:sp>
      <p:pic>
        <p:nvPicPr>
          <p:cNvPr id="3055" name="Google Shape;3055;p3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59" name="Shape 3059"/>
        <p:cNvGrpSpPr/>
        <p:nvPr/>
      </p:nvGrpSpPr>
      <p:grpSpPr>
        <a:xfrm>
          <a:off x="0" y="0"/>
          <a:ext cx="0" cy="0"/>
          <a:chOff x="0" y="0"/>
          <a:chExt cx="0" cy="0"/>
        </a:xfrm>
      </p:grpSpPr>
      <p:sp>
        <p:nvSpPr>
          <p:cNvPr id="3060" name="Google Shape;3060;p40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MODULE TREE VS FILESYSTEM :</a:t>
            </a:r>
            <a:endParaRPr>
              <a:solidFill>
                <a:srgbClr val="000000"/>
              </a:solidFill>
              <a:latin typeface="Open Sans"/>
              <a:ea typeface="Open Sans"/>
              <a:cs typeface="Open Sans"/>
              <a:sym typeface="Open Sans"/>
            </a:endParaRPr>
          </a:p>
        </p:txBody>
      </p:sp>
      <p:sp>
        <p:nvSpPr>
          <p:cNvPr id="3061" name="Google Shape;3061;p40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This tree might remind you of the directory tree of the filesystem you have on your computer</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Just like directories in a filesystem, you place code inside whichever module will create the organization you’d like.</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Char char="●"/>
            </a:pPr>
            <a:r>
              <a:rPr lang="en-GB" sz="2000">
                <a:solidFill>
                  <a:srgbClr val="000000"/>
                </a:solidFill>
                <a:latin typeface="Open Sans"/>
                <a:ea typeface="Open Sans"/>
                <a:cs typeface="Open Sans"/>
                <a:sym typeface="Open Sans"/>
              </a:rPr>
              <a:t>Another similarity is that to refer to an item in a filesystem or a module tree, you use its </a:t>
            </a:r>
            <a:r>
              <a:rPr b="1" lang="en-GB" sz="2000">
                <a:solidFill>
                  <a:srgbClr val="000000"/>
                </a:solidFill>
                <a:latin typeface="Open Sans"/>
                <a:ea typeface="Open Sans"/>
                <a:cs typeface="Open Sans"/>
                <a:sym typeface="Open Sans"/>
              </a:rPr>
              <a:t>path</a:t>
            </a:r>
            <a:endParaRPr b="1" sz="2000">
              <a:solidFill>
                <a:srgbClr val="000000"/>
              </a:solidFill>
              <a:latin typeface="Open Sans"/>
              <a:ea typeface="Open Sans"/>
              <a:cs typeface="Open Sans"/>
              <a:sym typeface="Open Sans"/>
            </a:endParaRPr>
          </a:p>
        </p:txBody>
      </p:sp>
      <p:pic>
        <p:nvPicPr>
          <p:cNvPr id="3062" name="Google Shape;3062;p40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66" name="Shape 3066"/>
        <p:cNvGrpSpPr/>
        <p:nvPr/>
      </p:nvGrpSpPr>
      <p:grpSpPr>
        <a:xfrm>
          <a:off x="0" y="0"/>
          <a:ext cx="0" cy="0"/>
          <a:chOff x="0" y="0"/>
          <a:chExt cx="0" cy="0"/>
        </a:xfrm>
      </p:grpSpPr>
      <p:sp>
        <p:nvSpPr>
          <p:cNvPr id="3067" name="Google Shape;3067;p40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000000"/>
                </a:solidFill>
              </a:rPr>
              <a:t>PATHS</a:t>
            </a:r>
            <a:r>
              <a:rPr lang="en-GB">
                <a:solidFill>
                  <a:srgbClr val="000000"/>
                </a:solidFill>
              </a:rPr>
              <a:t> :</a:t>
            </a:r>
            <a:endParaRPr>
              <a:solidFill>
                <a:srgbClr val="000000"/>
              </a:solidFill>
            </a:endParaRPr>
          </a:p>
        </p:txBody>
      </p:sp>
      <p:sp>
        <p:nvSpPr>
          <p:cNvPr id="3068" name="Google Shape;3068;p401"/>
          <p:cNvSpPr txBox="1"/>
          <p:nvPr>
            <p:ph idx="1" type="body"/>
          </p:nvPr>
        </p:nvSpPr>
        <p:spPr>
          <a:xfrm>
            <a:off x="311700" y="1167250"/>
            <a:ext cx="8520600" cy="3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If we want to call a function, we need to know its path</a:t>
            </a:r>
            <a:endParaRPr sz="20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A path can take two forms:</a:t>
            </a:r>
            <a:endParaRPr sz="20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An absolute path starts from a crate root by using a crate name or a literal “crate”.</a:t>
            </a:r>
            <a:endParaRPr sz="20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A relative path starts from the current module and uses “self”, “super”, or an identifier in the current module.</a:t>
            </a:r>
            <a:endParaRPr sz="20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Both absolute and relative paths are followed by one or more identifiers separated by double colons ( :: ) .</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t/>
            </a:r>
            <a:endParaRPr sz="2000">
              <a:solidFill>
                <a:srgbClr val="000000"/>
              </a:solidFill>
              <a:latin typeface="Open Sans"/>
              <a:ea typeface="Open Sans"/>
              <a:cs typeface="Open Sans"/>
              <a:sym typeface="Open Sans"/>
            </a:endParaRPr>
          </a:p>
        </p:txBody>
      </p:sp>
      <p:pic>
        <p:nvPicPr>
          <p:cNvPr id="3069" name="Google Shape;3069;p40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73" name="Shape 3073"/>
        <p:cNvGrpSpPr/>
        <p:nvPr/>
      </p:nvGrpSpPr>
      <p:grpSpPr>
        <a:xfrm>
          <a:off x="0" y="0"/>
          <a:ext cx="0" cy="0"/>
          <a:chOff x="0" y="0"/>
          <a:chExt cx="0" cy="0"/>
        </a:xfrm>
      </p:grpSpPr>
      <p:sp>
        <p:nvSpPr>
          <p:cNvPr id="3074" name="Google Shape;3074;p40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PATHS (EXAMPLE) :</a:t>
            </a:r>
            <a:endParaRPr>
              <a:solidFill>
                <a:srgbClr val="000000"/>
              </a:solidFill>
              <a:latin typeface="Open Sans"/>
              <a:ea typeface="Open Sans"/>
              <a:cs typeface="Open Sans"/>
              <a:sym typeface="Open Sans"/>
            </a:endParaRPr>
          </a:p>
        </p:txBody>
      </p:sp>
      <p:sp>
        <p:nvSpPr>
          <p:cNvPr id="3075" name="Google Shape;3075;p402"/>
          <p:cNvSpPr txBox="1"/>
          <p:nvPr>
            <p:ph idx="1" type="body"/>
          </p:nvPr>
        </p:nvSpPr>
        <p:spPr>
          <a:xfrm>
            <a:off x="311700" y="1152475"/>
            <a:ext cx="8520600" cy="38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mod sound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mod instrument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fn clarinet()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Function body code goes here</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main()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Absolute path</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crate::sound::instrument::clarinet();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Relative path</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sound::instrument::clarinet();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1600"/>
              </a:spcAft>
              <a:buNone/>
            </a:pPr>
            <a:r>
              <a:t/>
            </a:r>
            <a:endParaRPr>
              <a:solidFill>
                <a:srgbClr val="000000"/>
              </a:solidFill>
            </a:endParaRPr>
          </a:p>
        </p:txBody>
      </p:sp>
      <p:pic>
        <p:nvPicPr>
          <p:cNvPr id="3076" name="Google Shape;3076;p4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80" name="Shape 3080"/>
        <p:cNvGrpSpPr/>
        <p:nvPr/>
      </p:nvGrpSpPr>
      <p:grpSpPr>
        <a:xfrm>
          <a:off x="0" y="0"/>
          <a:ext cx="0" cy="0"/>
          <a:chOff x="0" y="0"/>
          <a:chExt cx="0" cy="0"/>
        </a:xfrm>
      </p:grpSpPr>
      <p:sp>
        <p:nvSpPr>
          <p:cNvPr id="3081" name="Google Shape;3081;p40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MODULES AS PRIVACY BOUNDARY :</a:t>
            </a:r>
            <a:endParaRPr>
              <a:solidFill>
                <a:srgbClr val="000000"/>
              </a:solidFill>
            </a:endParaRPr>
          </a:p>
        </p:txBody>
      </p:sp>
      <p:sp>
        <p:nvSpPr>
          <p:cNvPr id="3082" name="Google Shape;3082;p40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Modules are used for organization</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Modules are also used for privacy boundary in Rust.</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Privacy rules:</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All items (functions, methods, structs, enums, modules, and constants) are private by default.</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You can use the pub keyword to make an item public.</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You aren’t allowed to use private code defined in modules that are children of the current module.</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You are allowed to use any code defined in ancestor modules or the current module.</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rPr lang="en-GB" sz="2000">
                <a:solidFill>
                  <a:srgbClr val="000000"/>
                </a:solidFill>
                <a:latin typeface="Open Sans"/>
                <a:ea typeface="Open Sans"/>
                <a:cs typeface="Open Sans"/>
                <a:sym typeface="Open Sans"/>
              </a:rPr>
              <a:t>.</a:t>
            </a:r>
            <a:endParaRPr sz="2000">
              <a:solidFill>
                <a:srgbClr val="000000"/>
              </a:solidFill>
              <a:latin typeface="Open Sans"/>
              <a:ea typeface="Open Sans"/>
              <a:cs typeface="Open Sans"/>
              <a:sym typeface="Open Sans"/>
            </a:endParaRPr>
          </a:p>
        </p:txBody>
      </p:sp>
      <p:pic>
        <p:nvPicPr>
          <p:cNvPr id="3083" name="Google Shape;3083;p40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87" name="Shape 3087"/>
        <p:cNvGrpSpPr/>
        <p:nvPr/>
      </p:nvGrpSpPr>
      <p:grpSpPr>
        <a:xfrm>
          <a:off x="0" y="0"/>
          <a:ext cx="0" cy="0"/>
          <a:chOff x="0" y="0"/>
          <a:chExt cx="0" cy="0"/>
        </a:xfrm>
      </p:grpSpPr>
      <p:sp>
        <p:nvSpPr>
          <p:cNvPr id="3088" name="Google Shape;3088;p40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PATHS (EXAMPLE WITH PUB) :</a:t>
            </a:r>
            <a:endParaRPr>
              <a:solidFill>
                <a:srgbClr val="000000"/>
              </a:solidFill>
              <a:latin typeface="Open Sans"/>
              <a:ea typeface="Open Sans"/>
              <a:cs typeface="Open Sans"/>
              <a:sym typeface="Open Sans"/>
            </a:endParaRPr>
          </a:p>
        </p:txBody>
      </p:sp>
      <p:sp>
        <p:nvSpPr>
          <p:cNvPr id="3089" name="Google Shape;3089;p40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mod sound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mod instrument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fn clarinet()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 Function body code goes here</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fn main()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 Absolute path</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crate::sound::instrument::clarinet();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 Relative path</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sound::instrument::clarinet();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400">
              <a:solidFill>
                <a:srgbClr val="000000"/>
              </a:solidFill>
            </a:endParaRPr>
          </a:p>
          <a:p>
            <a:pPr indent="0" lvl="0" marL="0" rtl="0" algn="l">
              <a:spcBef>
                <a:spcPts val="0"/>
              </a:spcBef>
              <a:spcAft>
                <a:spcPts val="1600"/>
              </a:spcAft>
              <a:buNone/>
            </a:pPr>
            <a:r>
              <a:t/>
            </a:r>
            <a:endParaRPr>
              <a:solidFill>
                <a:srgbClr val="000000"/>
              </a:solidFill>
            </a:endParaRPr>
          </a:p>
        </p:txBody>
      </p:sp>
      <p:pic>
        <p:nvPicPr>
          <p:cNvPr id="3090" name="Google Shape;3090;p40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94" name="Shape 3094"/>
        <p:cNvGrpSpPr/>
        <p:nvPr/>
      </p:nvGrpSpPr>
      <p:grpSpPr>
        <a:xfrm>
          <a:off x="0" y="0"/>
          <a:ext cx="0" cy="0"/>
          <a:chOff x="0" y="0"/>
          <a:chExt cx="0" cy="0"/>
        </a:xfrm>
      </p:grpSpPr>
      <p:sp>
        <p:nvSpPr>
          <p:cNvPr id="3095" name="Google Shape;3095;p40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STARTING RELATIVE PATHS WITH SUPER :</a:t>
            </a:r>
            <a:endParaRPr>
              <a:solidFill>
                <a:srgbClr val="000000"/>
              </a:solidFill>
              <a:latin typeface="Open Sans"/>
              <a:ea typeface="Open Sans"/>
              <a:cs typeface="Open Sans"/>
              <a:sym typeface="Open Sans"/>
            </a:endParaRPr>
          </a:p>
        </p:txBody>
      </p:sp>
      <p:sp>
        <p:nvSpPr>
          <p:cNvPr id="3096" name="Google Shape;3096;p405"/>
          <p:cNvSpPr txBox="1"/>
          <p:nvPr>
            <p:ph idx="1" type="body"/>
          </p:nvPr>
        </p:nvSpPr>
        <p:spPr>
          <a:xfrm>
            <a:off x="311700" y="11081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fn main()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mod instrument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fn clarinet()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super::breathe_in();</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fn breathe_in() {</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 Function body code goes here</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pic>
        <p:nvPicPr>
          <p:cNvPr id="3097" name="Google Shape;3097;p40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01" name="Shape 3101"/>
        <p:cNvGrpSpPr/>
        <p:nvPr/>
      </p:nvGrpSpPr>
      <p:grpSpPr>
        <a:xfrm>
          <a:off x="0" y="0"/>
          <a:ext cx="0" cy="0"/>
          <a:chOff x="0" y="0"/>
          <a:chExt cx="0" cy="0"/>
        </a:xfrm>
      </p:grpSpPr>
      <p:sp>
        <p:nvSpPr>
          <p:cNvPr id="3102" name="Google Shape;3102;p406"/>
          <p:cNvSpPr txBox="1"/>
          <p:nvPr>
            <p:ph type="title"/>
          </p:nvPr>
        </p:nvSpPr>
        <p:spPr>
          <a:xfrm>
            <a:off x="341275" y="289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USING PUB WITH STRUCTS :</a:t>
            </a:r>
            <a:endParaRPr>
              <a:solidFill>
                <a:srgbClr val="000000"/>
              </a:solidFill>
            </a:endParaRPr>
          </a:p>
          <a:p>
            <a:pPr indent="0" lvl="0" marL="0" rtl="0" algn="l">
              <a:spcBef>
                <a:spcPts val="0"/>
              </a:spcBef>
              <a:spcAft>
                <a:spcPts val="0"/>
              </a:spcAft>
              <a:buNone/>
            </a:pPr>
            <a:r>
              <a:t/>
            </a:r>
            <a:endParaRPr>
              <a:solidFill>
                <a:srgbClr val="FFFFFF"/>
              </a:solidFill>
            </a:endParaRPr>
          </a:p>
        </p:txBody>
      </p:sp>
      <p:sp>
        <p:nvSpPr>
          <p:cNvPr id="3103" name="Google Shape;3103;p406"/>
          <p:cNvSpPr txBox="1"/>
          <p:nvPr>
            <p:ph idx="1" type="body"/>
          </p:nvPr>
        </p:nvSpPr>
        <p:spPr>
          <a:xfrm>
            <a:off x="62025" y="1034225"/>
            <a:ext cx="4442400" cy="3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mod plant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pub struct Vegetable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pub name: String,</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id: i32,</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impl Vegetable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pub fn new(name: &amp;str) -&gt; Vegetable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Vegetable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name: String::from(name),</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id: 1,</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300">
                <a:solidFill>
                  <a:srgbClr val="000000"/>
                </a:solidFill>
                <a:latin typeface="Courier New"/>
                <a:ea typeface="Courier New"/>
                <a:cs typeface="Courier New"/>
                <a:sym typeface="Courier New"/>
              </a:rPr>
              <a:t>}</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000000"/>
              </a:solidFill>
              <a:latin typeface="Courier New"/>
              <a:ea typeface="Courier New"/>
              <a:cs typeface="Courier New"/>
              <a:sym typeface="Courier New"/>
            </a:endParaRPr>
          </a:p>
        </p:txBody>
      </p:sp>
      <p:pic>
        <p:nvPicPr>
          <p:cNvPr id="3104" name="Google Shape;3104;p40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105" name="Google Shape;3105;p406"/>
          <p:cNvSpPr txBox="1"/>
          <p:nvPr>
            <p:ph idx="1" type="body"/>
          </p:nvPr>
        </p:nvSpPr>
        <p:spPr>
          <a:xfrm>
            <a:off x="4584350" y="1034225"/>
            <a:ext cx="4883700" cy="3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fn main() {</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    let mut v = plant::Vegetable::new("squash");</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    v.name = String::from("butternut squash");</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    println!("{} are delicious", v.name);</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    // println!("The ID is {}", v.id);</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sz="1300">
                <a:solidFill>
                  <a:srgbClr val="000000"/>
                </a:solidFill>
                <a:latin typeface="Courier New"/>
                <a:ea typeface="Courier New"/>
                <a:cs typeface="Courier New"/>
                <a:sym typeface="Courier New"/>
              </a:rPr>
              <a:t>}</a:t>
            </a:r>
            <a:endParaRPr b="1" sz="13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1300">
              <a:solidFill>
                <a:srgbClr val="000000"/>
              </a:solidFill>
            </a:endParaRPr>
          </a:p>
          <a:p>
            <a:pPr indent="0" lvl="0" marL="0" rtl="0" algn="l">
              <a:spcBef>
                <a:spcPts val="0"/>
              </a:spcBef>
              <a:spcAft>
                <a:spcPts val="0"/>
              </a:spcAft>
              <a:buNone/>
            </a:pPr>
            <a:r>
              <a:t/>
            </a:r>
            <a:endParaRPr b="1" sz="1300">
              <a:solidFill>
                <a:srgbClr val="000000"/>
              </a:solidFill>
              <a:latin typeface="Courier New"/>
              <a:ea typeface="Courier New"/>
              <a:cs typeface="Courier New"/>
              <a:sym typeface="Courier New"/>
            </a:endParaRPr>
          </a:p>
        </p:txBody>
      </p:sp>
      <p:cxnSp>
        <p:nvCxnSpPr>
          <p:cNvPr id="3106" name="Google Shape;3106;p406"/>
          <p:cNvCxnSpPr/>
          <p:nvPr/>
        </p:nvCxnSpPr>
        <p:spPr>
          <a:xfrm>
            <a:off x="4504425" y="1034225"/>
            <a:ext cx="0" cy="34557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10" name="Shape 3110"/>
        <p:cNvGrpSpPr/>
        <p:nvPr/>
      </p:nvGrpSpPr>
      <p:grpSpPr>
        <a:xfrm>
          <a:off x="0" y="0"/>
          <a:ext cx="0" cy="0"/>
          <a:chOff x="0" y="0"/>
          <a:chExt cx="0" cy="0"/>
        </a:xfrm>
      </p:grpSpPr>
      <p:sp>
        <p:nvSpPr>
          <p:cNvPr id="3111" name="Google Shape;3111;p40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USING PUB WITH ENUMS :</a:t>
            </a:r>
            <a:endParaRPr>
              <a:solidFill>
                <a:srgbClr val="000000"/>
              </a:solidFill>
              <a:latin typeface="Open Sans"/>
              <a:ea typeface="Open Sans"/>
              <a:cs typeface="Open Sans"/>
              <a:sym typeface="Open Sans"/>
            </a:endParaRPr>
          </a:p>
        </p:txBody>
      </p:sp>
      <p:sp>
        <p:nvSpPr>
          <p:cNvPr id="3112" name="Google Shape;3112;p40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Courier New"/>
                <a:ea typeface="Courier New"/>
                <a:cs typeface="Courier New"/>
                <a:sym typeface="Courier New"/>
              </a:rPr>
              <a:t>mod menu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pub enum Appetizer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Soup,</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Salad,</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fn main() {</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let order1 = menu::Appetizer::Soup;</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    let order2 = menu::Appetizer::Salad;</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rPr b="1" lang="en-GB">
                <a:solidFill>
                  <a:srgbClr val="000000"/>
                </a:solidFill>
                <a:latin typeface="Courier New"/>
                <a:ea typeface="Courier New"/>
                <a:cs typeface="Courier New"/>
                <a:sym typeface="Courier New"/>
              </a:rPr>
              <a:t>}</a:t>
            </a:r>
            <a:endParaRPr b="1">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a:solidFill>
                <a:srgbClr val="000000"/>
              </a:solidFill>
            </a:endParaRPr>
          </a:p>
        </p:txBody>
      </p:sp>
      <p:pic>
        <p:nvPicPr>
          <p:cNvPr id="3113" name="Google Shape;3113;p40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7"/>
          <p:cNvSpPr txBox="1"/>
          <p:nvPr>
            <p:ph idx="1" type="body"/>
          </p:nvPr>
        </p:nvSpPr>
        <p:spPr>
          <a:xfrm>
            <a:off x="311700" y="472700"/>
            <a:ext cx="8520600" cy="4394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400">
                <a:solidFill>
                  <a:srgbClr val="000000"/>
                </a:solidFill>
              </a:rPr>
              <a:t>2)</a:t>
            </a:r>
            <a:r>
              <a:rPr lang="en-GB" sz="2800">
                <a:solidFill>
                  <a:srgbClr val="000000"/>
                </a:solidFill>
              </a:rPr>
              <a:t> </a:t>
            </a:r>
            <a:r>
              <a:rPr b="1" lang="en-GB" sz="2400">
                <a:solidFill>
                  <a:srgbClr val="000000"/>
                </a:solidFill>
              </a:rPr>
              <a:t>Array Type:</a:t>
            </a:r>
            <a:endParaRPr b="1" sz="2400">
              <a:solidFill>
                <a:srgbClr val="000000"/>
              </a:solidFill>
            </a:endParaRPr>
          </a:p>
          <a:p>
            <a:pPr indent="0" lvl="0" marL="0" rtl="0" algn="l">
              <a:lnSpc>
                <a:spcPct val="100000"/>
              </a:lnSpc>
              <a:spcBef>
                <a:spcPts val="0"/>
              </a:spcBef>
              <a:spcAft>
                <a:spcPts val="0"/>
              </a:spcAft>
              <a:buNone/>
            </a:pPr>
            <a:r>
              <a:t/>
            </a:r>
            <a:endParaRPr b="1" sz="28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Another way to have a collection of multiple values is with an array.</a:t>
            </a:r>
            <a:endParaRPr sz="2400">
              <a:solidFill>
                <a:srgbClr val="000000"/>
              </a:solidFill>
            </a:endParaRPr>
          </a:p>
          <a:p>
            <a:pPr indent="-381000" lvl="0" marL="457200" rtl="0" algn="l">
              <a:spcBef>
                <a:spcPts val="0"/>
              </a:spcBef>
              <a:spcAft>
                <a:spcPts val="0"/>
              </a:spcAft>
              <a:buClr>
                <a:srgbClr val="000000"/>
              </a:buClr>
              <a:buSzPts val="2400"/>
              <a:buChar char="●"/>
            </a:pPr>
            <a:r>
              <a:rPr lang="en-GB" sz="2400">
                <a:solidFill>
                  <a:srgbClr val="000000"/>
                </a:solidFill>
              </a:rPr>
              <a:t>Contains homogenous data.</a:t>
            </a:r>
            <a:endParaRPr sz="2400">
              <a:solidFill>
                <a:srgbClr val="000000"/>
              </a:solidFill>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rPr>
              <a:t>Every element of an array must have the same type not like a Tuple.</a:t>
            </a:r>
            <a:endParaRPr sz="2400">
              <a:solidFill>
                <a:srgbClr val="000000"/>
              </a:solidFill>
            </a:endParaRPr>
          </a:p>
          <a:p>
            <a:pPr indent="0" lvl="0" marL="0" rtl="0" algn="l">
              <a:lnSpc>
                <a:spcPct val="115000"/>
              </a:lnSpc>
              <a:spcBef>
                <a:spcPts val="1600"/>
              </a:spcBef>
              <a:spcAft>
                <a:spcPts val="0"/>
              </a:spcAft>
              <a:buNone/>
            </a:pPr>
            <a:r>
              <a:t/>
            </a:r>
            <a:endParaRPr sz="2400"/>
          </a:p>
          <a:p>
            <a:pPr indent="0" lvl="0" marL="0" rtl="0" algn="l">
              <a:spcBef>
                <a:spcPts val="1600"/>
              </a:spcBef>
              <a:spcAft>
                <a:spcPts val="1600"/>
              </a:spcAft>
              <a:buNone/>
            </a:pPr>
            <a:r>
              <a:t/>
            </a:r>
            <a:endParaRPr sz="2400"/>
          </a:p>
        </p:txBody>
      </p:sp>
      <p:pic>
        <p:nvPicPr>
          <p:cNvPr id="359" name="Google Shape;359;p57"/>
          <p:cNvPicPr preferRelativeResize="0"/>
          <p:nvPr/>
        </p:nvPicPr>
        <p:blipFill>
          <a:blip r:embed="rId3">
            <a:alphaModFix/>
          </a:blip>
          <a:stretch>
            <a:fillRect/>
          </a:stretch>
        </p:blipFill>
        <p:spPr>
          <a:xfrm>
            <a:off x="2057400" y="4086350"/>
            <a:ext cx="5029200" cy="704850"/>
          </a:xfrm>
          <a:prstGeom prst="rect">
            <a:avLst/>
          </a:prstGeom>
          <a:noFill/>
          <a:ln>
            <a:noFill/>
          </a:ln>
        </p:spPr>
      </p:pic>
      <p:pic>
        <p:nvPicPr>
          <p:cNvPr id="360" name="Google Shape;360;p5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17" name="Shape 3117"/>
        <p:cNvGrpSpPr/>
        <p:nvPr/>
      </p:nvGrpSpPr>
      <p:grpSpPr>
        <a:xfrm>
          <a:off x="0" y="0"/>
          <a:ext cx="0" cy="0"/>
          <a:chOff x="0" y="0"/>
          <a:chExt cx="0" cy="0"/>
        </a:xfrm>
      </p:grpSpPr>
      <p:sp>
        <p:nvSpPr>
          <p:cNvPr id="3118" name="Google Shape;3118;p408"/>
          <p:cNvSpPr txBox="1"/>
          <p:nvPr>
            <p:ph type="title"/>
          </p:nvPr>
        </p:nvSpPr>
        <p:spPr>
          <a:xfrm>
            <a:off x="311700" y="267650"/>
            <a:ext cx="8520600" cy="9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000000"/>
                </a:solidFill>
                <a:latin typeface="Open Sans"/>
                <a:ea typeface="Open Sans"/>
                <a:cs typeface="Open Sans"/>
                <a:sym typeface="Open Sans"/>
              </a:rPr>
              <a:t>THE “USE” KEYWORD TO BRING ABSOLUTE PATHS INTO A SCOPE :</a:t>
            </a:r>
            <a:endParaRPr sz="2600">
              <a:solidFill>
                <a:srgbClr val="000000"/>
              </a:solidFill>
              <a:latin typeface="Open Sans"/>
              <a:ea typeface="Open Sans"/>
              <a:cs typeface="Open Sans"/>
              <a:sym typeface="Open Sans"/>
            </a:endParaRPr>
          </a:p>
        </p:txBody>
      </p:sp>
      <p:sp>
        <p:nvSpPr>
          <p:cNvPr id="3119" name="Google Shape;3119;p408"/>
          <p:cNvSpPr txBox="1"/>
          <p:nvPr>
            <p:ph idx="1" type="body"/>
          </p:nvPr>
        </p:nvSpPr>
        <p:spPr>
          <a:xfrm>
            <a:off x="311700" y="12781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mod sound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pub mod instrument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pub fn clarinet()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 Function body code goes here</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crate::sound::instrument;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main() {</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instrument::clarinet();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1600">
              <a:solidFill>
                <a:srgbClr val="000000"/>
              </a:solidFill>
            </a:endParaRPr>
          </a:p>
        </p:txBody>
      </p:sp>
      <p:pic>
        <p:nvPicPr>
          <p:cNvPr id="3120" name="Google Shape;3120;p4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24" name="Shape 3124"/>
        <p:cNvGrpSpPr/>
        <p:nvPr/>
      </p:nvGrpSpPr>
      <p:grpSpPr>
        <a:xfrm>
          <a:off x="0" y="0"/>
          <a:ext cx="0" cy="0"/>
          <a:chOff x="0" y="0"/>
          <a:chExt cx="0" cy="0"/>
        </a:xfrm>
      </p:grpSpPr>
      <p:sp>
        <p:nvSpPr>
          <p:cNvPr id="3125" name="Google Shape;3125;p409"/>
          <p:cNvSpPr txBox="1"/>
          <p:nvPr>
            <p:ph type="title"/>
          </p:nvPr>
        </p:nvSpPr>
        <p:spPr>
          <a:xfrm>
            <a:off x="311700" y="208550"/>
            <a:ext cx="8520600" cy="99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000000"/>
                </a:solidFill>
                <a:latin typeface="Open Sans"/>
                <a:ea typeface="Open Sans"/>
                <a:cs typeface="Open Sans"/>
                <a:sym typeface="Open Sans"/>
              </a:rPr>
              <a:t>THE “USE” KEYWORD TO BRING RELATIVE PATHS INTO A SCOPE :</a:t>
            </a:r>
            <a:endParaRPr sz="2600">
              <a:solidFill>
                <a:srgbClr val="000000"/>
              </a:solidFill>
              <a:latin typeface="Open Sans"/>
              <a:ea typeface="Open Sans"/>
              <a:cs typeface="Open Sans"/>
              <a:sym typeface="Open Sans"/>
            </a:endParaRPr>
          </a:p>
        </p:txBody>
      </p:sp>
      <p:sp>
        <p:nvSpPr>
          <p:cNvPr id="3126" name="Google Shape;3126;p409"/>
          <p:cNvSpPr txBox="1"/>
          <p:nvPr>
            <p:ph idx="1" type="body"/>
          </p:nvPr>
        </p:nvSpPr>
        <p:spPr>
          <a:xfrm>
            <a:off x="311700" y="12018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mod sound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pub mod instrument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pub fn clarinet()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 Function body code goes here</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use self::sound::instrument;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fn main() {</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instrument::clarinet();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instrument::clarinet();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    instrument::clarinet();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600">
                <a:solidFill>
                  <a:schemeClr val="dk1"/>
                </a:solidFill>
                <a:latin typeface="Courier New"/>
                <a:ea typeface="Courier New"/>
                <a:cs typeface="Courier New"/>
                <a:sym typeface="Courier New"/>
              </a:rPr>
              <a:t>}</a:t>
            </a:r>
            <a:endParaRPr b="1" sz="16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3127" name="Google Shape;3127;p40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31" name="Shape 3131"/>
        <p:cNvGrpSpPr/>
        <p:nvPr/>
      </p:nvGrpSpPr>
      <p:grpSpPr>
        <a:xfrm>
          <a:off x="0" y="0"/>
          <a:ext cx="0" cy="0"/>
          <a:chOff x="0" y="0"/>
          <a:chExt cx="0" cy="0"/>
        </a:xfrm>
      </p:grpSpPr>
      <p:sp>
        <p:nvSpPr>
          <p:cNvPr id="3132" name="Google Shape;3132;p410"/>
          <p:cNvSpPr txBox="1"/>
          <p:nvPr>
            <p:ph type="title"/>
          </p:nvPr>
        </p:nvSpPr>
        <p:spPr>
          <a:xfrm>
            <a:off x="311700" y="245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ABSOLUTE VS RELATIVE PATHS WITH “USE” :</a:t>
            </a:r>
            <a:endParaRPr>
              <a:solidFill>
                <a:srgbClr val="000000"/>
              </a:solidFill>
              <a:latin typeface="Open Sans"/>
              <a:ea typeface="Open Sans"/>
              <a:cs typeface="Open Sans"/>
              <a:sym typeface="Open Sans"/>
            </a:endParaRPr>
          </a:p>
        </p:txBody>
      </p:sp>
      <p:sp>
        <p:nvSpPr>
          <p:cNvPr id="3133" name="Google Shape;3133;p41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mod sound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mod instrument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fn clarinet()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 Function body code goes here</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mod performance_group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use crate::sound::instrument;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pub fn clarinet_trio()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instrument::clarinet();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fn main() {</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    performance_group::clarinet_trio();</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400">
                <a:solidFill>
                  <a:srgbClr val="000000"/>
                </a:solidFill>
                <a:latin typeface="Courier New"/>
                <a:ea typeface="Courier New"/>
                <a:cs typeface="Courier New"/>
                <a:sym typeface="Courier New"/>
              </a:rPr>
              <a:t>}</a:t>
            </a:r>
            <a:endParaRPr b="1" sz="1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pic>
        <p:nvPicPr>
          <p:cNvPr id="3134" name="Google Shape;3134;p41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38" name="Shape 3138"/>
        <p:cNvGrpSpPr/>
        <p:nvPr/>
      </p:nvGrpSpPr>
      <p:grpSpPr>
        <a:xfrm>
          <a:off x="0" y="0"/>
          <a:ext cx="0" cy="0"/>
          <a:chOff x="0" y="0"/>
          <a:chExt cx="0" cy="0"/>
        </a:xfrm>
      </p:grpSpPr>
      <p:sp>
        <p:nvSpPr>
          <p:cNvPr id="3139" name="Google Shape;3139;p41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Idiomatic use Paths for Functions</a:t>
            </a:r>
            <a:endParaRPr>
              <a:solidFill>
                <a:srgbClr val="000000"/>
              </a:solidFill>
              <a:latin typeface="Open Sans"/>
              <a:ea typeface="Open Sans"/>
              <a:cs typeface="Open Sans"/>
              <a:sym typeface="Open Sans"/>
            </a:endParaRPr>
          </a:p>
        </p:txBody>
      </p:sp>
      <p:sp>
        <p:nvSpPr>
          <p:cNvPr id="3140" name="Google Shape;3140;p41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mod sound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pub mod instrument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pub fn clarinet()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 Function body code goes here</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use crate::sound::instrument::clarinet;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fn main() {</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clarinet();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clarinet();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    clarinet();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sz="1600">
                <a:solidFill>
                  <a:srgbClr val="000000"/>
                </a:solidFill>
                <a:latin typeface="Open Sans"/>
                <a:ea typeface="Open Sans"/>
                <a:cs typeface="Open Sans"/>
                <a:sym typeface="Open Sans"/>
              </a:rPr>
              <a:t>}</a:t>
            </a:r>
            <a:endParaRPr sz="1600">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1600">
              <a:solidFill>
                <a:srgbClr val="000000"/>
              </a:solidFill>
              <a:latin typeface="Open Sans"/>
              <a:ea typeface="Open Sans"/>
              <a:cs typeface="Open Sans"/>
              <a:sym typeface="Open Sans"/>
            </a:endParaRPr>
          </a:p>
        </p:txBody>
      </p:sp>
      <p:pic>
        <p:nvPicPr>
          <p:cNvPr id="3141" name="Google Shape;3141;p41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45" name="Shape 3145"/>
        <p:cNvGrpSpPr/>
        <p:nvPr/>
      </p:nvGrpSpPr>
      <p:grpSpPr>
        <a:xfrm>
          <a:off x="0" y="0"/>
          <a:ext cx="0" cy="0"/>
          <a:chOff x="0" y="0"/>
          <a:chExt cx="0" cy="0"/>
        </a:xfrm>
      </p:grpSpPr>
      <p:sp>
        <p:nvSpPr>
          <p:cNvPr id="3146" name="Google Shape;3146;p41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Idiomatic use Paths for Structs/Enums &amp; Other Items</a:t>
            </a:r>
            <a:endParaRPr>
              <a:solidFill>
                <a:srgbClr val="000000"/>
              </a:solidFill>
              <a:latin typeface="Open Sans"/>
              <a:ea typeface="Open Sans"/>
              <a:cs typeface="Open Sans"/>
              <a:sym typeface="Open Sans"/>
            </a:endParaRPr>
          </a:p>
        </p:txBody>
      </p:sp>
      <p:sp>
        <p:nvSpPr>
          <p:cNvPr id="3147" name="Google Shape;3147;p412"/>
          <p:cNvSpPr txBox="1"/>
          <p:nvPr>
            <p:ph idx="1" type="body"/>
          </p:nvPr>
        </p:nvSpPr>
        <p:spPr>
          <a:xfrm>
            <a:off x="311700" y="13622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000">
                <a:solidFill>
                  <a:srgbClr val="000000"/>
                </a:solidFill>
              </a:rPr>
              <a:t>use std::collections::HashMap;</a:t>
            </a:r>
            <a:endParaRPr sz="2000">
              <a:solidFill>
                <a:srgbClr val="000000"/>
              </a:solidFill>
            </a:endParaRPr>
          </a:p>
          <a:p>
            <a:pPr indent="0" lvl="0" marL="0" rtl="0" algn="l">
              <a:spcBef>
                <a:spcPts val="0"/>
              </a:spcBef>
              <a:spcAft>
                <a:spcPts val="0"/>
              </a:spcAft>
              <a:buClr>
                <a:schemeClr val="dk1"/>
              </a:buClr>
              <a:buSzPts val="1100"/>
              <a:buFont typeface="Arial"/>
              <a:buNone/>
            </a:pPr>
            <a:r>
              <a:t/>
            </a:r>
            <a:endParaRPr sz="2000">
              <a:solidFill>
                <a:srgbClr val="000000"/>
              </a:solidFill>
            </a:endParaRPr>
          </a:p>
          <a:p>
            <a:pPr indent="0" lvl="0" marL="0" rtl="0" algn="l">
              <a:spcBef>
                <a:spcPts val="0"/>
              </a:spcBef>
              <a:spcAft>
                <a:spcPts val="0"/>
              </a:spcAft>
              <a:buClr>
                <a:schemeClr val="dk1"/>
              </a:buClr>
              <a:buSzPts val="1100"/>
              <a:buFont typeface="Arial"/>
              <a:buNone/>
            </a:pPr>
            <a:r>
              <a:rPr lang="en-GB" sz="2000">
                <a:solidFill>
                  <a:srgbClr val="000000"/>
                </a:solidFill>
              </a:rPr>
              <a:t>fn main() {</a:t>
            </a:r>
            <a:endParaRPr sz="2000">
              <a:solidFill>
                <a:srgbClr val="000000"/>
              </a:solidFill>
            </a:endParaRPr>
          </a:p>
          <a:p>
            <a:pPr indent="0" lvl="0" marL="0" rtl="0" algn="l">
              <a:spcBef>
                <a:spcPts val="0"/>
              </a:spcBef>
              <a:spcAft>
                <a:spcPts val="0"/>
              </a:spcAft>
              <a:buClr>
                <a:schemeClr val="dk1"/>
              </a:buClr>
              <a:buSzPts val="1100"/>
              <a:buFont typeface="Arial"/>
              <a:buNone/>
            </a:pPr>
            <a:r>
              <a:rPr lang="en-GB" sz="2000">
                <a:solidFill>
                  <a:srgbClr val="000000"/>
                </a:solidFill>
              </a:rPr>
              <a:t>    let mut map = HashMap::new();</a:t>
            </a:r>
            <a:endParaRPr sz="2000">
              <a:solidFill>
                <a:srgbClr val="000000"/>
              </a:solidFill>
            </a:endParaRPr>
          </a:p>
          <a:p>
            <a:pPr indent="0" lvl="0" marL="0" rtl="0" algn="l">
              <a:spcBef>
                <a:spcPts val="0"/>
              </a:spcBef>
              <a:spcAft>
                <a:spcPts val="0"/>
              </a:spcAft>
              <a:buClr>
                <a:schemeClr val="dk1"/>
              </a:buClr>
              <a:buSzPts val="1100"/>
              <a:buFont typeface="Arial"/>
              <a:buNone/>
            </a:pPr>
            <a:r>
              <a:rPr lang="en-GB" sz="2000">
                <a:solidFill>
                  <a:srgbClr val="000000"/>
                </a:solidFill>
              </a:rPr>
              <a:t>    map.insert(1, 2);</a:t>
            </a:r>
            <a:endParaRPr sz="2000">
              <a:solidFill>
                <a:srgbClr val="000000"/>
              </a:solidFill>
            </a:endParaRPr>
          </a:p>
          <a:p>
            <a:pPr indent="0" lvl="0" marL="0" rtl="0" algn="l">
              <a:spcBef>
                <a:spcPts val="0"/>
              </a:spcBef>
              <a:spcAft>
                <a:spcPts val="0"/>
              </a:spcAft>
              <a:buClr>
                <a:schemeClr val="dk1"/>
              </a:buClr>
              <a:buSzPts val="1100"/>
              <a:buFont typeface="Arial"/>
              <a:buNone/>
            </a:pPr>
            <a:r>
              <a:rPr lang="en-GB" sz="2000">
                <a:solidFill>
                  <a:srgbClr val="000000"/>
                </a:solidFill>
              </a:rPr>
              <a:t>}</a:t>
            </a:r>
            <a:endParaRPr sz="2000">
              <a:solidFill>
                <a:srgbClr val="000000"/>
              </a:solidFill>
            </a:endParaRPr>
          </a:p>
          <a:p>
            <a:pPr indent="0" lvl="0" marL="0" rtl="0" algn="l">
              <a:spcBef>
                <a:spcPts val="0"/>
              </a:spcBef>
              <a:spcAft>
                <a:spcPts val="0"/>
              </a:spcAft>
              <a:buClr>
                <a:schemeClr val="dk1"/>
              </a:buClr>
              <a:buSzPts val="1100"/>
              <a:buFont typeface="Arial"/>
              <a:buNone/>
            </a:pPr>
            <a:r>
              <a:t/>
            </a:r>
            <a:endParaRPr sz="2000">
              <a:solidFill>
                <a:srgbClr val="000000"/>
              </a:solidFill>
            </a:endParaRPr>
          </a:p>
          <a:p>
            <a:pPr indent="0" lvl="0" marL="0" rtl="0" algn="l">
              <a:spcBef>
                <a:spcPts val="0"/>
              </a:spcBef>
              <a:spcAft>
                <a:spcPts val="0"/>
              </a:spcAft>
              <a:buNone/>
            </a:pPr>
            <a:r>
              <a:t/>
            </a:r>
            <a:endParaRPr sz="2000">
              <a:solidFill>
                <a:srgbClr val="000000"/>
              </a:solidFill>
            </a:endParaRPr>
          </a:p>
        </p:txBody>
      </p:sp>
      <p:pic>
        <p:nvPicPr>
          <p:cNvPr id="3148" name="Google Shape;3148;p41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52" name="Shape 3152"/>
        <p:cNvGrpSpPr/>
        <p:nvPr/>
      </p:nvGrpSpPr>
      <p:grpSpPr>
        <a:xfrm>
          <a:off x="0" y="0"/>
          <a:ext cx="0" cy="0"/>
          <a:chOff x="0" y="0"/>
          <a:chExt cx="0" cy="0"/>
        </a:xfrm>
      </p:grpSpPr>
      <p:sp>
        <p:nvSpPr>
          <p:cNvPr id="3153" name="Google Shape;3153;p413"/>
          <p:cNvSpPr txBox="1"/>
          <p:nvPr>
            <p:ph type="title"/>
          </p:nvPr>
        </p:nvSpPr>
        <p:spPr>
          <a:xfrm>
            <a:off x="311700" y="445025"/>
            <a:ext cx="8520600" cy="4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Idiomatic use Paths for Structs/Enums &amp; Other Items</a:t>
            </a:r>
            <a:endParaRPr>
              <a:solidFill>
                <a:srgbClr val="000000"/>
              </a:solidFill>
              <a:latin typeface="Open Sans"/>
              <a:ea typeface="Open Sans"/>
              <a:cs typeface="Open Sans"/>
              <a:sym typeface="Open Sans"/>
            </a:endParaRPr>
          </a:p>
          <a:p>
            <a:pPr indent="0" lvl="0" marL="0" rtl="0" algn="ctr">
              <a:spcBef>
                <a:spcPts val="0"/>
              </a:spcBef>
              <a:spcAft>
                <a:spcPts val="0"/>
              </a:spcAft>
              <a:buNone/>
            </a:pPr>
            <a:r>
              <a:t/>
            </a:r>
            <a:endParaRPr>
              <a:solidFill>
                <a:srgbClr val="000000"/>
              </a:solidFill>
              <a:latin typeface="Open Sans"/>
              <a:ea typeface="Open Sans"/>
              <a:cs typeface="Open Sans"/>
              <a:sym typeface="Open Sans"/>
            </a:endParaRPr>
          </a:p>
        </p:txBody>
      </p:sp>
      <p:sp>
        <p:nvSpPr>
          <p:cNvPr id="3154" name="Google Shape;3154;p413"/>
          <p:cNvSpPr txBox="1"/>
          <p:nvPr>
            <p:ph idx="1" type="body"/>
          </p:nvPr>
        </p:nvSpPr>
        <p:spPr>
          <a:xfrm>
            <a:off x="311700" y="1367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Exception to this idiom is if the use statements would bring two items with the same name into scope, which isn’t allowed.</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use std::fmt;</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sz="2000">
                <a:solidFill>
                  <a:srgbClr val="000000"/>
                </a:solidFill>
                <a:latin typeface="Open Sans"/>
                <a:ea typeface="Open Sans"/>
                <a:cs typeface="Open Sans"/>
                <a:sym typeface="Open Sans"/>
              </a:rPr>
              <a:t>use std::io;</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sz="2000">
                <a:solidFill>
                  <a:srgbClr val="000000"/>
                </a:solidFill>
                <a:latin typeface="Open Sans"/>
                <a:ea typeface="Open Sans"/>
                <a:cs typeface="Open Sans"/>
                <a:sym typeface="Open Sans"/>
              </a:rPr>
              <a:t>fn function1() -&gt; fmt::Result {}</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sz="2000">
                <a:solidFill>
                  <a:srgbClr val="000000"/>
                </a:solidFill>
                <a:latin typeface="Open Sans"/>
                <a:ea typeface="Open Sans"/>
                <a:cs typeface="Open Sans"/>
                <a:sym typeface="Open Sans"/>
              </a:rPr>
              <a:t>fn function2() -&gt; io::Result&lt;()&gt; {}</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We would have two Result types in the same scope and Rust wouldn’t know which one we meant when we used Result. </a:t>
            </a:r>
            <a:endParaRPr sz="2000">
              <a:solidFill>
                <a:srgbClr val="000000"/>
              </a:solidFill>
              <a:latin typeface="Open Sans"/>
              <a:ea typeface="Open Sans"/>
              <a:cs typeface="Open Sans"/>
              <a:sym typeface="Open Sans"/>
            </a:endParaRPr>
          </a:p>
        </p:txBody>
      </p:sp>
      <p:pic>
        <p:nvPicPr>
          <p:cNvPr id="3155" name="Google Shape;3155;p41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59" name="Shape 3159"/>
        <p:cNvGrpSpPr/>
        <p:nvPr/>
      </p:nvGrpSpPr>
      <p:grpSpPr>
        <a:xfrm>
          <a:off x="0" y="0"/>
          <a:ext cx="0" cy="0"/>
          <a:chOff x="0" y="0"/>
          <a:chExt cx="0" cy="0"/>
        </a:xfrm>
      </p:grpSpPr>
      <p:sp>
        <p:nvSpPr>
          <p:cNvPr id="3160" name="Google Shape;3160;p4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000000"/>
                </a:solidFill>
                <a:latin typeface="Open Sans"/>
                <a:ea typeface="Open Sans"/>
                <a:cs typeface="Open Sans"/>
                <a:sym typeface="Open Sans"/>
              </a:rPr>
              <a:t>Renaming Types Brought Into Scope with the as Keyword</a:t>
            </a:r>
            <a:endParaRPr sz="2400">
              <a:solidFill>
                <a:srgbClr val="000000"/>
              </a:solidFill>
              <a:latin typeface="Open Sans"/>
              <a:ea typeface="Open Sans"/>
              <a:cs typeface="Open Sans"/>
              <a:sym typeface="Open Sans"/>
            </a:endParaRPr>
          </a:p>
        </p:txBody>
      </p:sp>
      <p:pic>
        <p:nvPicPr>
          <p:cNvPr id="3161" name="Google Shape;3161;p41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162" name="Google Shape;3162;p4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We can bring two types of the same name into the same scope</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We can specify a new local name for the type by adding “as” and a new name after the “use”</a:t>
            </a:r>
            <a:endParaRPr>
              <a:solidFill>
                <a:srgbClr val="000000"/>
              </a:solidFill>
              <a:latin typeface="Open Sans"/>
              <a:ea typeface="Open Sans"/>
              <a:cs typeface="Open Sans"/>
              <a:sym typeface="Open Sans"/>
            </a:endParaRPr>
          </a:p>
          <a:p>
            <a:pPr indent="0" lvl="0" marL="457200" rtl="0" algn="l">
              <a:spcBef>
                <a:spcPts val="1600"/>
              </a:spcBef>
              <a:spcAft>
                <a:spcPts val="0"/>
              </a:spcAft>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Example:</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use std::fmt::Result;</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use std::io::Result as IoResult;</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fn function1() -&gt; Result {  }</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fn function2() -&gt; IoResult&lt;()&gt; {  }</a:t>
            </a:r>
            <a:endParaRPr>
              <a:solidFill>
                <a:srgbClr val="000000"/>
              </a:solidFill>
              <a:latin typeface="Open Sans"/>
              <a:ea typeface="Open Sans"/>
              <a:cs typeface="Open Sans"/>
              <a:sym typeface="Open Sans"/>
            </a:endParaRPr>
          </a:p>
          <a:p>
            <a:pPr indent="0" lvl="0" marL="0" rtl="0" algn="l">
              <a:spcBef>
                <a:spcPts val="0"/>
              </a:spcBef>
              <a:spcAft>
                <a:spcPts val="1600"/>
              </a:spcAft>
              <a:buNone/>
            </a:pPr>
            <a:r>
              <a:t/>
            </a:r>
            <a:endParaRPr>
              <a:solidFill>
                <a:srgbClr val="000000"/>
              </a:solidFill>
              <a:latin typeface="Open Sans"/>
              <a:ea typeface="Open Sans"/>
              <a:cs typeface="Open Sans"/>
              <a:sym typeface="Open Sans"/>
            </a:endParaRPr>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66" name="Shape 3166"/>
        <p:cNvGrpSpPr/>
        <p:nvPr/>
      </p:nvGrpSpPr>
      <p:grpSpPr>
        <a:xfrm>
          <a:off x="0" y="0"/>
          <a:ext cx="0" cy="0"/>
          <a:chOff x="0" y="0"/>
          <a:chExt cx="0" cy="0"/>
        </a:xfrm>
      </p:grpSpPr>
      <p:sp>
        <p:nvSpPr>
          <p:cNvPr id="3167" name="Google Shape;3167;p4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Re-exporting Names with pub use</a:t>
            </a:r>
            <a:endParaRPr>
              <a:solidFill>
                <a:srgbClr val="000000"/>
              </a:solidFill>
              <a:latin typeface="Open Sans"/>
              <a:ea typeface="Open Sans"/>
              <a:cs typeface="Open Sans"/>
              <a:sym typeface="Open Sans"/>
            </a:endParaRPr>
          </a:p>
        </p:txBody>
      </p:sp>
      <p:sp>
        <p:nvSpPr>
          <p:cNvPr id="3168" name="Google Shape;3168;p4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When you bring a name into scope with the use keyword, the name being available in the new scope is private.</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If you want to enable code calling your code to be able to refer to the type as if it was defined in that scope just as your code does, you can combine pub and use.</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This technique is called re-exporting because you’re bringing an item into scope but also making that item available for others to bring into their scope.</a:t>
            </a:r>
            <a:endParaRPr>
              <a:solidFill>
                <a:srgbClr val="000000"/>
              </a:solidFill>
              <a:latin typeface="Open Sans"/>
              <a:ea typeface="Open Sans"/>
              <a:cs typeface="Open Sans"/>
              <a:sym typeface="Open Sans"/>
            </a:endParaRPr>
          </a:p>
        </p:txBody>
      </p:sp>
      <p:pic>
        <p:nvPicPr>
          <p:cNvPr id="3169" name="Google Shape;3169;p41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73" name="Shape 3173"/>
        <p:cNvGrpSpPr/>
        <p:nvPr/>
      </p:nvGrpSpPr>
      <p:grpSpPr>
        <a:xfrm>
          <a:off x="0" y="0"/>
          <a:ext cx="0" cy="0"/>
          <a:chOff x="0" y="0"/>
          <a:chExt cx="0" cy="0"/>
        </a:xfrm>
      </p:grpSpPr>
      <p:sp>
        <p:nvSpPr>
          <p:cNvPr id="3174" name="Google Shape;3174;p4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Re-exporting Names with pub use (Example)</a:t>
            </a:r>
            <a:endParaRPr>
              <a:solidFill>
                <a:srgbClr val="000000"/>
              </a:solidFill>
            </a:endParaRPr>
          </a:p>
        </p:txBody>
      </p:sp>
      <p:sp>
        <p:nvSpPr>
          <p:cNvPr id="3175" name="Google Shape;3175;p4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rgbClr val="000000"/>
                </a:solidFill>
              </a:rPr>
              <a:t>mod sound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pub mod instrument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pub fn clarinet()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 Function body code goes here</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 }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mod performance_group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pub use crate::sound::instrument;</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pub fn clarinet_trio()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instrument::clarinet();</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instrument::clarinet();</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instrument::clarinet();</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 }</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fn main() { performance_group::clarinet_trio();</a:t>
            </a:r>
            <a:endParaRPr sz="1400">
              <a:solidFill>
                <a:srgbClr val="000000"/>
              </a:solidFill>
            </a:endParaRPr>
          </a:p>
          <a:p>
            <a:pPr indent="0" lvl="0" marL="0" rtl="0" algn="l">
              <a:spcBef>
                <a:spcPts val="0"/>
              </a:spcBef>
              <a:spcAft>
                <a:spcPts val="0"/>
              </a:spcAft>
              <a:buClr>
                <a:schemeClr val="dk1"/>
              </a:buClr>
              <a:buSzPts val="1100"/>
              <a:buFont typeface="Arial"/>
              <a:buNone/>
            </a:pPr>
            <a:r>
              <a:rPr lang="en-GB" sz="1400">
                <a:solidFill>
                  <a:srgbClr val="000000"/>
                </a:solidFill>
              </a:rPr>
              <a:t>    performance_group::instrument::clarinet(); }</a:t>
            </a:r>
            <a:endParaRPr sz="1400">
              <a:solidFill>
                <a:srgbClr val="000000"/>
              </a:solidFill>
            </a:endParaRPr>
          </a:p>
          <a:p>
            <a:pPr indent="0" lvl="0" marL="0" rtl="0" algn="l">
              <a:spcBef>
                <a:spcPts val="0"/>
              </a:spcBef>
              <a:spcAft>
                <a:spcPts val="0"/>
              </a:spcAft>
              <a:buNone/>
            </a:pPr>
            <a:r>
              <a:t/>
            </a:r>
            <a:endParaRPr sz="1400">
              <a:solidFill>
                <a:srgbClr val="000000"/>
              </a:solidFill>
            </a:endParaRPr>
          </a:p>
        </p:txBody>
      </p:sp>
      <p:pic>
        <p:nvPicPr>
          <p:cNvPr id="3176" name="Google Shape;3176;p41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80" name="Shape 3180"/>
        <p:cNvGrpSpPr/>
        <p:nvPr/>
      </p:nvGrpSpPr>
      <p:grpSpPr>
        <a:xfrm>
          <a:off x="0" y="0"/>
          <a:ext cx="0" cy="0"/>
          <a:chOff x="0" y="0"/>
          <a:chExt cx="0" cy="0"/>
        </a:xfrm>
      </p:grpSpPr>
      <p:sp>
        <p:nvSpPr>
          <p:cNvPr id="3181" name="Google Shape;3181;p4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Using External Packages</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3182" name="Google Shape;3182;p4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There are many packages that members of the community have published on https://crates.io.</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Pulling any of them into your package involves following steps: </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listing them in your package’s Cargo.toml</a:t>
            </a:r>
            <a:endParaRPr sz="2000">
              <a:solidFill>
                <a:srgbClr val="000000"/>
              </a:solidFill>
              <a:latin typeface="Open Sans"/>
              <a:ea typeface="Open Sans"/>
              <a:cs typeface="Open Sans"/>
              <a:sym typeface="Open Sans"/>
            </a:endParaRPr>
          </a:p>
          <a:p>
            <a:pPr indent="-355600" lvl="1" marL="9144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bringing items defined in them into a scope in your package with use.</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Char char="●"/>
            </a:pPr>
            <a:r>
              <a:rPr lang="en-GB" sz="2000">
                <a:solidFill>
                  <a:srgbClr val="000000"/>
                </a:solidFill>
                <a:latin typeface="Open Sans"/>
                <a:ea typeface="Open Sans"/>
                <a:cs typeface="Open Sans"/>
                <a:sym typeface="Open Sans"/>
              </a:rPr>
              <a:t>Example: A package “rand” can be pulled with following code in Cargo.toml file:</a:t>
            </a:r>
            <a:endParaRPr sz="2000">
              <a:solidFill>
                <a:srgbClr val="000000"/>
              </a:solidFill>
              <a:latin typeface="Open Sans"/>
              <a:ea typeface="Open Sans"/>
              <a:cs typeface="Open Sans"/>
              <a:sym typeface="Open Sans"/>
            </a:endParaRPr>
          </a:p>
          <a:p>
            <a:pPr indent="0" lvl="0" marL="914400" rtl="0" algn="l">
              <a:spcBef>
                <a:spcPts val="0"/>
              </a:spcBef>
              <a:spcAft>
                <a:spcPts val="0"/>
              </a:spcAft>
              <a:buNone/>
            </a:pPr>
            <a:r>
              <a:rPr lang="en-GB" sz="2000">
                <a:solidFill>
                  <a:srgbClr val="000000"/>
                </a:solidFill>
                <a:latin typeface="Open Sans"/>
                <a:ea typeface="Open Sans"/>
                <a:cs typeface="Open Sans"/>
                <a:sym typeface="Open Sans"/>
              </a:rPr>
              <a:t>[dependencies]</a:t>
            </a:r>
            <a:endParaRPr sz="2000">
              <a:solidFill>
                <a:srgbClr val="000000"/>
              </a:solidFill>
              <a:latin typeface="Open Sans"/>
              <a:ea typeface="Open Sans"/>
              <a:cs typeface="Open Sans"/>
              <a:sym typeface="Open Sans"/>
            </a:endParaRPr>
          </a:p>
          <a:p>
            <a:pPr indent="0" lvl="0" marL="914400" rtl="0" algn="l">
              <a:spcBef>
                <a:spcPts val="0"/>
              </a:spcBef>
              <a:spcAft>
                <a:spcPts val="0"/>
              </a:spcAft>
              <a:buNone/>
            </a:pPr>
            <a:r>
              <a:rPr lang="en-GB" sz="2000">
                <a:solidFill>
                  <a:srgbClr val="000000"/>
                </a:solidFill>
                <a:latin typeface="Open Sans"/>
                <a:ea typeface="Open Sans"/>
                <a:cs typeface="Open Sans"/>
                <a:sym typeface="Open Sans"/>
              </a:rPr>
              <a:t>rand = "0.5.5"</a:t>
            </a:r>
            <a:endParaRPr sz="2000">
              <a:solidFill>
                <a:srgbClr val="000000"/>
              </a:solidFill>
              <a:latin typeface="Open Sans"/>
              <a:ea typeface="Open Sans"/>
              <a:cs typeface="Open Sans"/>
              <a:sym typeface="Open Sans"/>
            </a:endParaRPr>
          </a:p>
          <a:p>
            <a:pPr indent="0" lvl="0" marL="914400" rtl="0" algn="l">
              <a:spcBef>
                <a:spcPts val="0"/>
              </a:spcBef>
              <a:spcAft>
                <a:spcPts val="1600"/>
              </a:spcAft>
              <a:buNone/>
            </a:pPr>
            <a:r>
              <a:t/>
            </a:r>
            <a:endParaRPr sz="2000">
              <a:solidFill>
                <a:srgbClr val="000000"/>
              </a:solidFill>
              <a:latin typeface="Open Sans"/>
              <a:ea typeface="Open Sans"/>
              <a:cs typeface="Open Sans"/>
              <a:sym typeface="Open Sans"/>
            </a:endParaRPr>
          </a:p>
        </p:txBody>
      </p:sp>
      <p:pic>
        <p:nvPicPr>
          <p:cNvPr id="3183" name="Google Shape;3183;p41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2"/>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18" name="Google Shape;118;p2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8"/>
          <p:cNvSpPr txBox="1"/>
          <p:nvPr>
            <p:ph idx="1" type="body"/>
          </p:nvPr>
        </p:nvSpPr>
        <p:spPr>
          <a:xfrm>
            <a:off x="311700" y="584350"/>
            <a:ext cx="8520600" cy="4060800"/>
          </a:xfrm>
          <a:prstGeom prst="rect">
            <a:avLst/>
          </a:prstGeom>
        </p:spPr>
        <p:txBody>
          <a:bodyPr anchorCtr="0" anchor="t" bIns="91425" lIns="91425" spcFirstLastPara="1" rIns="91425" wrap="square" tIns="91425">
            <a:noAutofit/>
          </a:bodyPr>
          <a:lstStyle/>
          <a:p>
            <a:pPr indent="-381000" lvl="0" marL="457200" rtl="0" algn="l">
              <a:lnSpc>
                <a:spcPct val="114000"/>
              </a:lnSpc>
              <a:spcBef>
                <a:spcPts val="0"/>
              </a:spcBef>
              <a:spcAft>
                <a:spcPts val="0"/>
              </a:spcAft>
              <a:buClr>
                <a:srgbClr val="000000"/>
              </a:buClr>
              <a:buSzPts val="2400"/>
              <a:buChar char="●"/>
            </a:pPr>
            <a:r>
              <a:rPr lang="en-GB" sz="2400">
                <a:solidFill>
                  <a:srgbClr val="000000"/>
                </a:solidFill>
              </a:rPr>
              <a:t>Writing an array's type is done with square brackets containing the type of each element in the array followed by a semicolon and the number of elements in the array.</a:t>
            </a:r>
            <a:endParaRPr sz="2400">
              <a:solidFill>
                <a:srgbClr val="000000"/>
              </a:solidFill>
            </a:endParaRPr>
          </a:p>
          <a:p>
            <a:pPr indent="-381000" lvl="0" marL="457200" rtl="0" algn="l">
              <a:lnSpc>
                <a:spcPct val="114000"/>
              </a:lnSpc>
              <a:spcBef>
                <a:spcPts val="1000"/>
              </a:spcBef>
              <a:spcAft>
                <a:spcPts val="0"/>
              </a:spcAft>
              <a:buClr>
                <a:srgbClr val="000000"/>
              </a:buClr>
              <a:buSzPts val="2400"/>
              <a:buChar char="●"/>
            </a:pPr>
            <a:r>
              <a:rPr lang="en-GB" sz="2400">
                <a:solidFill>
                  <a:srgbClr val="000000"/>
                </a:solidFill>
              </a:rPr>
              <a:t>You can access elements of an array using indexing in square bracket.</a:t>
            </a:r>
            <a:endParaRPr sz="2400">
              <a:solidFill>
                <a:srgbClr val="000000"/>
              </a:solidFill>
            </a:endParaRPr>
          </a:p>
          <a:p>
            <a:pPr indent="0" lvl="0" marL="0" rtl="0" algn="l">
              <a:spcBef>
                <a:spcPts val="1000"/>
              </a:spcBef>
              <a:spcAft>
                <a:spcPts val="1600"/>
              </a:spcAft>
              <a:buNone/>
            </a:pPr>
            <a:r>
              <a:t/>
            </a:r>
            <a:endParaRPr/>
          </a:p>
        </p:txBody>
      </p:sp>
      <p:pic>
        <p:nvPicPr>
          <p:cNvPr id="366" name="Google Shape;366;p5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87" name="Shape 3187"/>
        <p:cNvGrpSpPr/>
        <p:nvPr/>
      </p:nvGrpSpPr>
      <p:grpSpPr>
        <a:xfrm>
          <a:off x="0" y="0"/>
          <a:ext cx="0" cy="0"/>
          <a:chOff x="0" y="0"/>
          <a:chExt cx="0" cy="0"/>
        </a:xfrm>
      </p:grpSpPr>
      <p:sp>
        <p:nvSpPr>
          <p:cNvPr id="3188" name="Google Shape;3188;p4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Nested Paths for Cleaning Up Large use Lists</a:t>
            </a:r>
            <a:endParaRPr>
              <a:solidFill>
                <a:srgbClr val="000000"/>
              </a:solidFill>
              <a:latin typeface="Open Sans"/>
              <a:ea typeface="Open Sans"/>
              <a:cs typeface="Open Sans"/>
              <a:sym typeface="Open Sans"/>
            </a:endParaRPr>
          </a:p>
        </p:txBody>
      </p:sp>
      <p:sp>
        <p:nvSpPr>
          <p:cNvPr id="3189" name="Google Shape;3189;p4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When you use many items defined by the same package or in the same module, listing each item on its own line can take up a lot of vertical space in your files.</a:t>
            </a:r>
            <a:endParaRPr>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a:solidFill>
                  <a:srgbClr val="000000"/>
                </a:solidFill>
                <a:latin typeface="Open Sans"/>
                <a:ea typeface="Open Sans"/>
                <a:cs typeface="Open Sans"/>
                <a:sym typeface="Open Sans"/>
              </a:rPr>
              <a:t>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For example, these two use statements bring items from std into scope:</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use std::cmp::Ordering;</a:t>
            </a:r>
            <a:endParaRPr>
              <a:solidFill>
                <a:srgbClr val="000000"/>
              </a:solidFill>
              <a:latin typeface="Open Sans"/>
              <a:ea typeface="Open Sans"/>
              <a:cs typeface="Open Sans"/>
              <a:sym typeface="Open Sans"/>
            </a:endParaRPr>
          </a:p>
          <a:p>
            <a:pPr indent="457200" lvl="0" marL="0" rtl="0" algn="l">
              <a:spcBef>
                <a:spcPts val="0"/>
              </a:spcBef>
              <a:spcAft>
                <a:spcPts val="0"/>
              </a:spcAft>
              <a:buNone/>
            </a:pPr>
            <a:r>
              <a:rPr lang="en-GB">
                <a:solidFill>
                  <a:srgbClr val="000000"/>
                </a:solidFill>
                <a:latin typeface="Open Sans"/>
                <a:ea typeface="Open Sans"/>
                <a:cs typeface="Open Sans"/>
                <a:sym typeface="Open Sans"/>
              </a:rPr>
              <a:t>use std::io;</a:t>
            </a:r>
            <a:endParaRPr>
              <a:solidFill>
                <a:srgbClr val="000000"/>
              </a:solidFill>
              <a:latin typeface="Open Sans"/>
              <a:ea typeface="Open Sans"/>
              <a:cs typeface="Open Sans"/>
              <a:sym typeface="Open Sans"/>
            </a:endParaRPr>
          </a:p>
          <a:p>
            <a:pPr indent="457200" lvl="0" marL="0" rtl="0" algn="l">
              <a:spcBef>
                <a:spcPts val="0"/>
              </a:spcBef>
              <a:spcAft>
                <a:spcPts val="0"/>
              </a:spcAft>
              <a:buClr>
                <a:schemeClr val="dk1"/>
              </a:buClr>
              <a:buSzPts val="1100"/>
              <a:buFont typeface="Arial"/>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We can use nested paths to bring the same items into scope in one line instead of two as:</a:t>
            </a:r>
            <a:endParaRPr>
              <a:solidFill>
                <a:srgbClr val="000000"/>
              </a:solidFill>
              <a:latin typeface="Open Sans"/>
              <a:ea typeface="Open Sans"/>
              <a:cs typeface="Open Sans"/>
              <a:sym typeface="Open Sans"/>
            </a:endParaRPr>
          </a:p>
          <a:p>
            <a:pPr indent="457200" lvl="0" marL="0" rtl="0" algn="l">
              <a:spcBef>
                <a:spcPts val="0"/>
              </a:spcBef>
              <a:spcAft>
                <a:spcPts val="0"/>
              </a:spcAft>
              <a:buNone/>
            </a:pPr>
            <a:r>
              <a:rPr lang="en-GB">
                <a:solidFill>
                  <a:srgbClr val="000000"/>
                </a:solidFill>
                <a:latin typeface="Open Sans"/>
                <a:ea typeface="Open Sans"/>
                <a:cs typeface="Open Sans"/>
                <a:sym typeface="Open Sans"/>
              </a:rPr>
              <a:t>use std::{cmp::Ordering, io};</a:t>
            </a:r>
            <a:endParaRPr>
              <a:solidFill>
                <a:srgbClr val="000000"/>
              </a:solidFill>
              <a:latin typeface="Open Sans"/>
              <a:ea typeface="Open Sans"/>
              <a:cs typeface="Open Sans"/>
              <a:sym typeface="Open Sans"/>
            </a:endParaRPr>
          </a:p>
          <a:p>
            <a:pPr indent="0" lvl="0" marL="0" rtl="0" algn="l">
              <a:spcBef>
                <a:spcPts val="0"/>
              </a:spcBef>
              <a:spcAft>
                <a:spcPts val="1600"/>
              </a:spcAft>
              <a:buNone/>
            </a:pPr>
            <a:r>
              <a:t/>
            </a:r>
            <a:endParaRPr>
              <a:solidFill>
                <a:srgbClr val="000000"/>
              </a:solidFill>
              <a:latin typeface="Open Sans"/>
              <a:ea typeface="Open Sans"/>
              <a:cs typeface="Open Sans"/>
              <a:sym typeface="Open Sans"/>
            </a:endParaRPr>
          </a:p>
        </p:txBody>
      </p:sp>
      <p:pic>
        <p:nvPicPr>
          <p:cNvPr id="3190" name="Google Shape;3190;p41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194" name="Shape 3194"/>
        <p:cNvGrpSpPr/>
        <p:nvPr/>
      </p:nvGrpSpPr>
      <p:grpSpPr>
        <a:xfrm>
          <a:off x="0" y="0"/>
          <a:ext cx="0" cy="0"/>
          <a:chOff x="0" y="0"/>
          <a:chExt cx="0" cy="0"/>
        </a:xfrm>
      </p:grpSpPr>
      <p:sp>
        <p:nvSpPr>
          <p:cNvPr id="3195" name="Google Shape;3195;p4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Bringing All Public Definitions into Scope with the Glob Operator</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rgbClr val="000000"/>
              </a:solidFill>
              <a:latin typeface="Open Sans"/>
              <a:ea typeface="Open Sans"/>
              <a:cs typeface="Open Sans"/>
              <a:sym typeface="Open Sans"/>
            </a:endParaRPr>
          </a:p>
          <a:p>
            <a:pPr indent="0" lvl="0" marL="0" rtl="0" algn="l">
              <a:spcBef>
                <a:spcPts val="0"/>
              </a:spcBef>
              <a:spcAft>
                <a:spcPts val="0"/>
              </a:spcAft>
              <a:buNone/>
            </a:pPr>
            <a:r>
              <a:t/>
            </a:r>
            <a:endParaRPr>
              <a:solidFill>
                <a:srgbClr val="000000"/>
              </a:solidFill>
              <a:latin typeface="Open Sans"/>
              <a:ea typeface="Open Sans"/>
              <a:cs typeface="Open Sans"/>
              <a:sym typeface="Open Sans"/>
            </a:endParaRPr>
          </a:p>
        </p:txBody>
      </p:sp>
      <p:sp>
        <p:nvSpPr>
          <p:cNvPr id="3196" name="Google Shape;3196;p4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To bring all public items defined in a path into scope, you can specify that path followed by *, the glob operator</a:t>
            </a:r>
            <a:endParaRPr>
              <a:solidFill>
                <a:srgbClr val="000000"/>
              </a:solidFill>
              <a:latin typeface="Open Sans"/>
              <a:ea typeface="Open Sans"/>
              <a:cs typeface="Open Sans"/>
              <a:sym typeface="Open Sans"/>
            </a:endParaRPr>
          </a:p>
          <a:p>
            <a:pPr indent="0" lvl="0" marL="457200" rtl="0" algn="l">
              <a:spcBef>
                <a:spcPts val="0"/>
              </a:spcBef>
              <a:spcAft>
                <a:spcPts val="0"/>
              </a:spcAft>
              <a:buNone/>
            </a:pPr>
            <a:r>
              <a:rPr lang="en-GB">
                <a:solidFill>
                  <a:srgbClr val="000000"/>
                </a:solidFill>
                <a:latin typeface="Open Sans"/>
                <a:ea typeface="Open Sans"/>
                <a:cs typeface="Open Sans"/>
                <a:sym typeface="Open Sans"/>
              </a:rPr>
              <a:t>use std::collections::*;</a:t>
            </a:r>
            <a:endParaRPr>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The glob operator is often used when testing to bring everything under test into the tests module</a:t>
            </a:r>
            <a:endParaRPr>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The glob operator is also sometimes used as part of the prelude pattern</a:t>
            </a:r>
            <a:endParaRPr>
              <a:solidFill>
                <a:srgbClr val="000000"/>
              </a:solidFill>
              <a:latin typeface="Open Sans"/>
              <a:ea typeface="Open Sans"/>
              <a:cs typeface="Open Sans"/>
              <a:sym typeface="Open Sans"/>
            </a:endParaRPr>
          </a:p>
        </p:txBody>
      </p:sp>
      <p:pic>
        <p:nvPicPr>
          <p:cNvPr id="3197" name="Google Shape;3197;p41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01" name="Shape 3201"/>
        <p:cNvGrpSpPr/>
        <p:nvPr/>
      </p:nvGrpSpPr>
      <p:grpSpPr>
        <a:xfrm>
          <a:off x="0" y="0"/>
          <a:ext cx="0" cy="0"/>
          <a:chOff x="0" y="0"/>
          <a:chExt cx="0" cy="0"/>
        </a:xfrm>
      </p:grpSpPr>
      <p:sp>
        <p:nvSpPr>
          <p:cNvPr id="3202" name="Google Shape;3202;p4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Separating Modules into Different Files</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3203" name="Google Shape;3203;p42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So far we have defined multiple modules in one file.</a:t>
            </a:r>
            <a:endParaRPr>
              <a:solidFill>
                <a:srgbClr val="000000"/>
              </a:solidFill>
              <a:latin typeface="Open Sans"/>
              <a:ea typeface="Open Sans"/>
              <a:cs typeface="Open Sans"/>
              <a:sym typeface="Open Sans"/>
            </a:endParaRPr>
          </a:p>
          <a:p>
            <a:pPr indent="-342900" lvl="0" marL="457200" rtl="0" algn="l">
              <a:spcBef>
                <a:spcPts val="0"/>
              </a:spcBef>
              <a:spcAft>
                <a:spcPts val="0"/>
              </a:spcAft>
              <a:buClr>
                <a:srgbClr val="000000"/>
              </a:buClr>
              <a:buSzPts val="1800"/>
              <a:buFont typeface="Open Sans"/>
              <a:buChar char="●"/>
            </a:pPr>
            <a:r>
              <a:rPr lang="en-GB">
                <a:solidFill>
                  <a:srgbClr val="000000"/>
                </a:solidFill>
                <a:latin typeface="Open Sans"/>
                <a:ea typeface="Open Sans"/>
                <a:cs typeface="Open Sans"/>
                <a:sym typeface="Open Sans"/>
              </a:rPr>
              <a:t>When modules get large, you may want to move their definitions to a separate file to make the code easier to navigate.</a:t>
            </a:r>
            <a:endParaRPr>
              <a:solidFill>
                <a:srgbClr val="000000"/>
              </a:solidFill>
              <a:latin typeface="Open Sans"/>
              <a:ea typeface="Open Sans"/>
              <a:cs typeface="Open Sans"/>
              <a:sym typeface="Open Sans"/>
            </a:endParaRPr>
          </a:p>
          <a:p>
            <a:pPr indent="0" lvl="0" marL="0" rtl="0" algn="l">
              <a:spcBef>
                <a:spcPts val="0"/>
              </a:spcBef>
              <a:spcAft>
                <a:spcPts val="0"/>
              </a:spcAft>
              <a:buNone/>
            </a:pPr>
            <a:r>
              <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mod sound;</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fn main() {</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    // Absolute path</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    crate::sound::instrument::clarinet();</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    // Relative path</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    sound::instrument::clarinet();</a:t>
            </a:r>
            <a:endParaRPr>
              <a:solidFill>
                <a:srgbClr val="000000"/>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GB">
                <a:solidFill>
                  <a:srgbClr val="000000"/>
                </a:solidFill>
                <a:latin typeface="Open Sans"/>
                <a:ea typeface="Open Sans"/>
                <a:cs typeface="Open Sans"/>
                <a:sym typeface="Open Sans"/>
              </a:rPr>
              <a:t>}</a:t>
            </a:r>
            <a:endParaRPr>
              <a:solidFill>
                <a:srgbClr val="000000"/>
              </a:solidFill>
              <a:latin typeface="Open Sans"/>
              <a:ea typeface="Open Sans"/>
              <a:cs typeface="Open Sans"/>
              <a:sym typeface="Open Sans"/>
            </a:endParaRPr>
          </a:p>
          <a:p>
            <a:pPr indent="0" lvl="0" marL="0" rtl="0" algn="l">
              <a:spcBef>
                <a:spcPts val="0"/>
              </a:spcBef>
              <a:spcAft>
                <a:spcPts val="0"/>
              </a:spcAft>
              <a:buNone/>
            </a:pPr>
            <a:r>
              <a:t/>
            </a:r>
            <a:endParaRPr>
              <a:solidFill>
                <a:srgbClr val="000000"/>
              </a:solidFill>
              <a:latin typeface="Open Sans"/>
              <a:ea typeface="Open Sans"/>
              <a:cs typeface="Open Sans"/>
              <a:sym typeface="Open Sans"/>
            </a:endParaRPr>
          </a:p>
        </p:txBody>
      </p:sp>
      <p:pic>
        <p:nvPicPr>
          <p:cNvPr id="3204" name="Google Shape;3204;p4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08" name="Shape 3208"/>
        <p:cNvGrpSpPr/>
        <p:nvPr/>
      </p:nvGrpSpPr>
      <p:grpSpPr>
        <a:xfrm>
          <a:off x="0" y="0"/>
          <a:ext cx="0" cy="0"/>
          <a:chOff x="0" y="0"/>
          <a:chExt cx="0" cy="0"/>
        </a:xfrm>
      </p:grpSpPr>
      <p:sp>
        <p:nvSpPr>
          <p:cNvPr id="3209" name="Google Shape;3209;p4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Separating Modules into Different Files (continued)</a:t>
            </a:r>
            <a:endParaRPr>
              <a:solidFill>
                <a:srgbClr val="000000"/>
              </a:solidFill>
              <a:latin typeface="Open Sans"/>
              <a:ea typeface="Open Sans"/>
              <a:cs typeface="Open Sans"/>
              <a:sym typeface="Open Sans"/>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3210" name="Google Shape;3210;p421"/>
          <p:cNvSpPr txBox="1"/>
          <p:nvPr>
            <p:ph idx="1" type="body"/>
          </p:nvPr>
        </p:nvSpPr>
        <p:spPr>
          <a:xfrm>
            <a:off x="311700" y="1483900"/>
            <a:ext cx="8520600" cy="30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rPr>
              <a:t>src/sound.rs file:</a:t>
            </a:r>
            <a:endParaRPr sz="1200">
              <a:solidFill>
                <a:srgbClr val="000000"/>
              </a:solidFill>
            </a:endParaRPr>
          </a:p>
          <a:p>
            <a:pPr indent="0" lvl="0" marL="0" rtl="0" algn="l">
              <a:spcBef>
                <a:spcPts val="0"/>
              </a:spcBef>
              <a:spcAft>
                <a:spcPts val="0"/>
              </a:spcAft>
              <a:buNone/>
            </a:pPr>
            <a:r>
              <a:rPr lang="en-GB">
                <a:solidFill>
                  <a:srgbClr val="000000"/>
                </a:solidFill>
              </a:rPr>
              <a:t>pub mod instrument {</a:t>
            </a:r>
            <a:endParaRPr>
              <a:solidFill>
                <a:srgbClr val="000000"/>
              </a:solidFill>
            </a:endParaRPr>
          </a:p>
          <a:p>
            <a:pPr indent="0" lvl="0" marL="0" rtl="0" algn="l">
              <a:spcBef>
                <a:spcPts val="0"/>
              </a:spcBef>
              <a:spcAft>
                <a:spcPts val="0"/>
              </a:spcAft>
              <a:buNone/>
            </a:pPr>
            <a:r>
              <a:rPr lang="en-GB">
                <a:solidFill>
                  <a:srgbClr val="000000"/>
                </a:solidFill>
              </a:rPr>
              <a:t>    pub fn clarinet() {</a:t>
            </a:r>
            <a:endParaRPr>
              <a:solidFill>
                <a:srgbClr val="000000"/>
              </a:solidFill>
            </a:endParaRPr>
          </a:p>
          <a:p>
            <a:pPr indent="0" lvl="0" marL="0" rtl="0" algn="l">
              <a:spcBef>
                <a:spcPts val="0"/>
              </a:spcBef>
              <a:spcAft>
                <a:spcPts val="0"/>
              </a:spcAft>
              <a:buNone/>
            </a:pPr>
            <a:r>
              <a:rPr lang="en-GB">
                <a:solidFill>
                  <a:srgbClr val="000000"/>
                </a:solidFill>
              </a:rPr>
              <a:t>        // Function body code goes here</a:t>
            </a:r>
            <a:endParaRPr>
              <a:solidFill>
                <a:srgbClr val="000000"/>
              </a:solidFill>
            </a:endParaRPr>
          </a:p>
          <a:p>
            <a:pPr indent="0" lvl="0" marL="0" rtl="0" algn="l">
              <a:spcBef>
                <a:spcPts val="0"/>
              </a:spcBef>
              <a:spcAft>
                <a:spcPts val="0"/>
              </a:spcAft>
              <a:buNone/>
            </a:pPr>
            <a:r>
              <a:rPr lang="en-GB">
                <a:solidFill>
                  <a:srgbClr val="000000"/>
                </a:solidFill>
              </a:rPr>
              <a:t>    }</a:t>
            </a:r>
            <a:endParaRPr>
              <a:solidFill>
                <a:srgbClr val="000000"/>
              </a:solidFill>
            </a:endParaRPr>
          </a:p>
          <a:p>
            <a:pPr indent="0" lvl="0" marL="0" rtl="0" algn="l">
              <a:spcBef>
                <a:spcPts val="0"/>
              </a:spcBef>
              <a:spcAft>
                <a:spcPts val="0"/>
              </a:spcAft>
              <a:buNone/>
            </a:pPr>
            <a:r>
              <a:rPr lang="en-GB">
                <a:solidFill>
                  <a:srgbClr val="000000"/>
                </a:solidFill>
              </a:rPr>
              <a:t>}</a:t>
            </a:r>
            <a:endParaRPr>
              <a:solidFill>
                <a:srgbClr val="000000"/>
              </a:solidFill>
            </a:endParaRPr>
          </a:p>
          <a:p>
            <a:pPr indent="0" lvl="0" marL="0" rtl="0" algn="l">
              <a:spcBef>
                <a:spcPts val="0"/>
              </a:spcBef>
              <a:spcAft>
                <a:spcPts val="0"/>
              </a:spcAft>
              <a:buNone/>
            </a:pPr>
            <a:r>
              <a:t/>
            </a:r>
            <a:endParaRPr>
              <a:solidFill>
                <a:srgbClr val="000000"/>
              </a:solidFill>
            </a:endParaRPr>
          </a:p>
          <a:p>
            <a:pPr indent="-342900" lvl="0" marL="457200" rtl="0" algn="l">
              <a:spcBef>
                <a:spcPts val="0"/>
              </a:spcBef>
              <a:spcAft>
                <a:spcPts val="0"/>
              </a:spcAft>
              <a:buClr>
                <a:srgbClr val="000000"/>
              </a:buClr>
              <a:buSzPts val="1800"/>
              <a:buChar char="●"/>
            </a:pPr>
            <a:r>
              <a:rPr lang="en-GB">
                <a:solidFill>
                  <a:srgbClr val="000000"/>
                </a:solidFill>
              </a:rPr>
              <a:t>The module tree remains the same and the function calls in main continue to work without any modification, even though the definitions live in different files. This lets you move modules to new files as they grow in size.</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t/>
            </a:r>
            <a:endParaRPr>
              <a:solidFill>
                <a:srgbClr val="000000"/>
              </a:solidFill>
            </a:endParaRPr>
          </a:p>
        </p:txBody>
      </p:sp>
      <p:pic>
        <p:nvPicPr>
          <p:cNvPr id="3211" name="Google Shape;3211;p42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5" name="Shape 3215"/>
        <p:cNvGrpSpPr/>
        <p:nvPr/>
      </p:nvGrpSpPr>
      <p:grpSpPr>
        <a:xfrm>
          <a:off x="0" y="0"/>
          <a:ext cx="0" cy="0"/>
          <a:chOff x="0" y="0"/>
          <a:chExt cx="0" cy="0"/>
        </a:xfrm>
      </p:grpSpPr>
      <p:sp>
        <p:nvSpPr>
          <p:cNvPr id="3216" name="Google Shape;3216;p422"/>
          <p:cNvSpPr txBox="1"/>
          <p:nvPr>
            <p:ph type="title"/>
          </p:nvPr>
        </p:nvSpPr>
        <p:spPr>
          <a:xfrm>
            <a:off x="286350" y="13962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latin typeface="Open Sans"/>
                <a:ea typeface="Open Sans"/>
                <a:cs typeface="Open Sans"/>
                <a:sym typeface="Open Sans"/>
              </a:rPr>
              <a:t>C H A P T E R  #  8 </a:t>
            </a:r>
            <a:endParaRPr sz="6000">
              <a:solidFill>
                <a:srgbClr val="000000"/>
              </a:solidFill>
            </a:endParaRPr>
          </a:p>
        </p:txBody>
      </p:sp>
      <p:sp>
        <p:nvSpPr>
          <p:cNvPr id="3217" name="Google Shape;3217;p422"/>
          <p:cNvSpPr txBox="1"/>
          <p:nvPr>
            <p:ph type="title"/>
          </p:nvPr>
        </p:nvSpPr>
        <p:spPr>
          <a:xfrm>
            <a:off x="286350" y="2786550"/>
            <a:ext cx="8571300" cy="20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latin typeface="Open Sans"/>
                <a:ea typeface="Open Sans"/>
                <a:cs typeface="Open Sans"/>
                <a:sym typeface="Open Sans"/>
              </a:rPr>
              <a:t>C O M M O N    </a:t>
            </a:r>
            <a:endParaRPr sz="6000">
              <a:solidFill>
                <a:srgbClr val="000000"/>
              </a:solidFill>
              <a:latin typeface="Open Sans"/>
              <a:ea typeface="Open Sans"/>
              <a:cs typeface="Open Sans"/>
              <a:sym typeface="Open Sans"/>
            </a:endParaRPr>
          </a:p>
          <a:p>
            <a:pPr indent="0" lvl="0" marL="0" rtl="0" algn="ctr">
              <a:spcBef>
                <a:spcPts val="0"/>
              </a:spcBef>
              <a:spcAft>
                <a:spcPts val="0"/>
              </a:spcAft>
              <a:buNone/>
            </a:pPr>
            <a:r>
              <a:rPr lang="en-GB" sz="6000">
                <a:solidFill>
                  <a:srgbClr val="000000"/>
                </a:solidFill>
                <a:latin typeface="Open Sans"/>
                <a:ea typeface="Open Sans"/>
                <a:cs typeface="Open Sans"/>
                <a:sym typeface="Open Sans"/>
              </a:rPr>
              <a:t>C O L L E C T I O N</a:t>
            </a:r>
            <a:endParaRPr sz="6000">
              <a:solidFill>
                <a:srgbClr val="000000"/>
              </a:solidFill>
              <a:latin typeface="Open Sans"/>
              <a:ea typeface="Open Sans"/>
              <a:cs typeface="Open Sans"/>
              <a:sym typeface="Open Sans"/>
            </a:endParaRPr>
          </a:p>
        </p:txBody>
      </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21" name="Shape 3221"/>
        <p:cNvGrpSpPr/>
        <p:nvPr/>
      </p:nvGrpSpPr>
      <p:grpSpPr>
        <a:xfrm>
          <a:off x="0" y="0"/>
          <a:ext cx="0" cy="0"/>
          <a:chOff x="0" y="0"/>
          <a:chExt cx="0" cy="0"/>
        </a:xfrm>
      </p:grpSpPr>
      <p:pic>
        <p:nvPicPr>
          <p:cNvPr id="3222" name="Google Shape;3222;p4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23" name="Google Shape;3223;p423"/>
          <p:cNvSpPr txBox="1"/>
          <p:nvPr>
            <p:ph type="title"/>
          </p:nvPr>
        </p:nvSpPr>
        <p:spPr>
          <a:xfrm>
            <a:off x="311700" y="65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u="sng">
                <a:solidFill>
                  <a:srgbClr val="000000"/>
                </a:solidFill>
              </a:rPr>
              <a:t>Common Collections</a:t>
            </a:r>
            <a:endParaRPr sz="3600" u="sng">
              <a:solidFill>
                <a:srgbClr val="000000"/>
              </a:solidFill>
            </a:endParaRPr>
          </a:p>
        </p:txBody>
      </p:sp>
      <p:sp>
        <p:nvSpPr>
          <p:cNvPr id="3224" name="Google Shape;3224;p423"/>
          <p:cNvSpPr txBox="1"/>
          <p:nvPr>
            <p:ph idx="1" type="body"/>
          </p:nvPr>
        </p:nvSpPr>
        <p:spPr>
          <a:xfrm>
            <a:off x="311700" y="682900"/>
            <a:ext cx="8520600" cy="43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rgbClr val="000000"/>
                </a:solidFill>
                <a:latin typeface="Open Sans"/>
                <a:ea typeface="Open Sans"/>
                <a:cs typeface="Open Sans"/>
                <a:sym typeface="Open Sans"/>
              </a:rPr>
              <a:t>Rust’s standard library includes a number of very useful data structures called </a:t>
            </a:r>
            <a:r>
              <a:rPr i="1" lang="en-GB" sz="1700">
                <a:solidFill>
                  <a:srgbClr val="000000"/>
                </a:solidFill>
                <a:latin typeface="Open Sans"/>
                <a:ea typeface="Open Sans"/>
                <a:cs typeface="Open Sans"/>
                <a:sym typeface="Open Sans"/>
              </a:rPr>
              <a:t>collections</a:t>
            </a:r>
            <a:r>
              <a:rPr lang="en-GB" sz="1700">
                <a:solidFill>
                  <a:srgbClr val="000000"/>
                </a:solidFill>
                <a:latin typeface="Open Sans"/>
                <a:ea typeface="Open Sans"/>
                <a:cs typeface="Open Sans"/>
                <a:sym typeface="Open Sans"/>
              </a:rPr>
              <a:t>. Most other </a:t>
            </a:r>
            <a:r>
              <a:rPr b="1" baseline="30000" lang="en-GB" sz="1700">
                <a:solidFill>
                  <a:srgbClr val="000000"/>
                </a:solidFill>
                <a:latin typeface="Open Sans"/>
                <a:ea typeface="Open Sans"/>
                <a:cs typeface="Open Sans"/>
                <a:sym typeface="Open Sans"/>
              </a:rPr>
              <a:t>*</a:t>
            </a:r>
            <a:r>
              <a:rPr b="1" lang="en-GB" sz="1700">
                <a:solidFill>
                  <a:srgbClr val="000000"/>
                </a:solidFill>
                <a:latin typeface="Open Sans"/>
                <a:ea typeface="Open Sans"/>
                <a:cs typeface="Open Sans"/>
                <a:sym typeface="Open Sans"/>
              </a:rPr>
              <a:t> data types</a:t>
            </a:r>
            <a:r>
              <a:rPr lang="en-GB" sz="1700">
                <a:solidFill>
                  <a:srgbClr val="000000"/>
                </a:solidFill>
                <a:latin typeface="Open Sans"/>
                <a:ea typeface="Open Sans"/>
                <a:cs typeface="Open Sans"/>
                <a:sym typeface="Open Sans"/>
              </a:rPr>
              <a:t> represent one specific value, but collections can contain multiple values. We’ll discuss three collections that are used very often in Rust programs:</a:t>
            </a:r>
            <a:endParaRPr sz="1700">
              <a:solidFill>
                <a:srgbClr val="000000"/>
              </a:solidFill>
              <a:latin typeface="Open Sans"/>
              <a:ea typeface="Open Sans"/>
              <a:cs typeface="Open Sans"/>
              <a:sym typeface="Open Sans"/>
            </a:endParaRPr>
          </a:p>
          <a:p>
            <a:pPr indent="-336550" lvl="0" marL="457200" rtl="0" algn="l">
              <a:spcBef>
                <a:spcPts val="0"/>
              </a:spcBef>
              <a:spcAft>
                <a:spcPts val="0"/>
              </a:spcAft>
              <a:buClr>
                <a:srgbClr val="000000"/>
              </a:buClr>
              <a:buSzPts val="1700"/>
              <a:buFont typeface="Open Sans"/>
              <a:buAutoNum type="arabicPeriod"/>
            </a:pPr>
            <a:r>
              <a:rPr lang="en-GB" sz="1700">
                <a:solidFill>
                  <a:srgbClr val="000000"/>
                </a:solidFill>
                <a:latin typeface="Open Sans"/>
                <a:ea typeface="Open Sans"/>
                <a:cs typeface="Open Sans"/>
                <a:sym typeface="Open Sans"/>
              </a:rPr>
              <a:t>A Vector				2.	A String				3.	A Hash Map</a:t>
            </a:r>
            <a:endParaRPr sz="1700">
              <a:solidFill>
                <a:srgbClr val="000000"/>
              </a:solidFill>
              <a:latin typeface="Open Sans"/>
              <a:ea typeface="Open Sans"/>
              <a:cs typeface="Open Sans"/>
              <a:sym typeface="Open Sans"/>
            </a:endParaRPr>
          </a:p>
          <a:p>
            <a:pPr indent="457200" lvl="0" marL="0" rtl="0" algn="l">
              <a:spcBef>
                <a:spcPts val="1600"/>
              </a:spcBef>
              <a:spcAft>
                <a:spcPts val="0"/>
              </a:spcAft>
              <a:buNone/>
            </a:pPr>
            <a:r>
              <a:rPr b="1" lang="en-GB" sz="1700">
                <a:solidFill>
                  <a:srgbClr val="000000"/>
                </a:solidFill>
                <a:latin typeface="Open Sans"/>
                <a:ea typeface="Open Sans"/>
                <a:cs typeface="Open Sans"/>
                <a:sym typeface="Open Sans"/>
              </a:rPr>
              <a:t>1. </a:t>
            </a:r>
            <a:r>
              <a:rPr b="1" lang="en-GB" sz="1700" u="sng">
                <a:solidFill>
                  <a:srgbClr val="000000"/>
                </a:solidFill>
                <a:latin typeface="Open Sans"/>
                <a:ea typeface="Open Sans"/>
                <a:cs typeface="Open Sans"/>
                <a:sym typeface="Open Sans"/>
              </a:rPr>
              <a:t>Vector:</a:t>
            </a:r>
            <a:r>
              <a:rPr b="1" lang="en-GB" sz="1700">
                <a:solidFill>
                  <a:srgbClr val="000000"/>
                </a:solidFill>
                <a:latin typeface="Open Sans"/>
                <a:ea typeface="Open Sans"/>
                <a:cs typeface="Open Sans"/>
                <a:sym typeface="Open Sans"/>
              </a:rPr>
              <a:t> </a:t>
            </a:r>
            <a:endParaRPr b="1" sz="1700">
              <a:solidFill>
                <a:srgbClr val="000000"/>
              </a:solidFill>
              <a:latin typeface="Open Sans"/>
              <a:ea typeface="Open Sans"/>
              <a:cs typeface="Open Sans"/>
              <a:sym typeface="Open Sans"/>
            </a:endParaRPr>
          </a:p>
          <a:p>
            <a:pPr indent="457200" lvl="0" marL="914400" rtl="0" algn="l">
              <a:spcBef>
                <a:spcPts val="0"/>
              </a:spcBef>
              <a:spcAft>
                <a:spcPts val="0"/>
              </a:spcAft>
              <a:buNone/>
            </a:pPr>
            <a:r>
              <a:rPr lang="en-GB" sz="1700">
                <a:solidFill>
                  <a:srgbClr val="000000"/>
                </a:solidFill>
                <a:latin typeface="Open Sans"/>
                <a:ea typeface="Open Sans"/>
                <a:cs typeface="Open Sans"/>
                <a:sym typeface="Open Sans"/>
              </a:rPr>
              <a:t>Allows you to store a variable number of values next to each other.</a:t>
            </a:r>
            <a:endParaRPr sz="1700">
              <a:solidFill>
                <a:srgbClr val="000000"/>
              </a:solidFill>
              <a:latin typeface="Open Sans"/>
              <a:ea typeface="Open Sans"/>
              <a:cs typeface="Open Sans"/>
              <a:sym typeface="Open Sans"/>
            </a:endParaRPr>
          </a:p>
          <a:p>
            <a:pPr indent="457200" lvl="0" marL="0" rtl="0" algn="l">
              <a:spcBef>
                <a:spcPts val="0"/>
              </a:spcBef>
              <a:spcAft>
                <a:spcPts val="0"/>
              </a:spcAft>
              <a:buNone/>
            </a:pPr>
            <a:r>
              <a:rPr b="1" lang="en-GB" sz="1700">
                <a:solidFill>
                  <a:srgbClr val="000000"/>
                </a:solidFill>
                <a:latin typeface="Open Sans"/>
                <a:ea typeface="Open Sans"/>
                <a:cs typeface="Open Sans"/>
                <a:sym typeface="Open Sans"/>
              </a:rPr>
              <a:t>2. </a:t>
            </a:r>
            <a:r>
              <a:rPr b="1" lang="en-GB" sz="1700" u="sng">
                <a:solidFill>
                  <a:srgbClr val="000000"/>
                </a:solidFill>
                <a:latin typeface="Open Sans"/>
                <a:ea typeface="Open Sans"/>
                <a:cs typeface="Open Sans"/>
                <a:sym typeface="Open Sans"/>
              </a:rPr>
              <a:t>String:</a:t>
            </a:r>
            <a:r>
              <a:rPr b="1" lang="en-GB" sz="1700">
                <a:solidFill>
                  <a:srgbClr val="000000"/>
                </a:solidFill>
                <a:latin typeface="Open Sans"/>
                <a:ea typeface="Open Sans"/>
                <a:cs typeface="Open Sans"/>
                <a:sym typeface="Open Sans"/>
              </a:rPr>
              <a:t> </a:t>
            </a:r>
            <a:endParaRPr b="1" sz="1700">
              <a:solidFill>
                <a:srgbClr val="000000"/>
              </a:solidFill>
              <a:latin typeface="Open Sans"/>
              <a:ea typeface="Open Sans"/>
              <a:cs typeface="Open Sans"/>
              <a:sym typeface="Open Sans"/>
            </a:endParaRPr>
          </a:p>
          <a:p>
            <a:pPr indent="457200" lvl="0" marL="914400" rtl="0" algn="l">
              <a:spcBef>
                <a:spcPts val="0"/>
              </a:spcBef>
              <a:spcAft>
                <a:spcPts val="0"/>
              </a:spcAft>
              <a:buNone/>
            </a:pPr>
            <a:r>
              <a:rPr lang="en-GB" sz="1700">
                <a:solidFill>
                  <a:srgbClr val="000000"/>
                </a:solidFill>
                <a:latin typeface="Open Sans"/>
                <a:ea typeface="Open Sans"/>
                <a:cs typeface="Open Sans"/>
                <a:sym typeface="Open Sans"/>
              </a:rPr>
              <a:t>Is a collection of characters.</a:t>
            </a:r>
            <a:endParaRPr sz="1700">
              <a:solidFill>
                <a:srgbClr val="000000"/>
              </a:solidFill>
              <a:latin typeface="Open Sans"/>
              <a:ea typeface="Open Sans"/>
              <a:cs typeface="Open Sans"/>
              <a:sym typeface="Open Sans"/>
            </a:endParaRPr>
          </a:p>
          <a:p>
            <a:pPr indent="457200" lvl="0" marL="0" rtl="0" algn="l">
              <a:spcBef>
                <a:spcPts val="0"/>
              </a:spcBef>
              <a:spcAft>
                <a:spcPts val="0"/>
              </a:spcAft>
              <a:buNone/>
            </a:pPr>
            <a:r>
              <a:rPr b="1" lang="en-GB" sz="1700">
                <a:solidFill>
                  <a:srgbClr val="000000"/>
                </a:solidFill>
                <a:latin typeface="Open Sans"/>
                <a:ea typeface="Open Sans"/>
                <a:cs typeface="Open Sans"/>
                <a:sym typeface="Open Sans"/>
              </a:rPr>
              <a:t>3. </a:t>
            </a:r>
            <a:r>
              <a:rPr b="1" lang="en-GB" sz="1700" u="sng">
                <a:solidFill>
                  <a:srgbClr val="000000"/>
                </a:solidFill>
                <a:latin typeface="Open Sans"/>
                <a:ea typeface="Open Sans"/>
                <a:cs typeface="Open Sans"/>
                <a:sym typeface="Open Sans"/>
              </a:rPr>
              <a:t>Hash Map:</a:t>
            </a:r>
            <a:r>
              <a:rPr b="1" lang="en-GB" sz="1700">
                <a:solidFill>
                  <a:srgbClr val="000000"/>
                </a:solidFill>
                <a:latin typeface="Open Sans"/>
                <a:ea typeface="Open Sans"/>
                <a:cs typeface="Open Sans"/>
                <a:sym typeface="Open Sans"/>
              </a:rPr>
              <a:t> </a:t>
            </a:r>
            <a:endParaRPr b="1" sz="1700">
              <a:solidFill>
                <a:srgbClr val="000000"/>
              </a:solidFill>
              <a:latin typeface="Open Sans"/>
              <a:ea typeface="Open Sans"/>
              <a:cs typeface="Open Sans"/>
              <a:sym typeface="Open Sans"/>
            </a:endParaRPr>
          </a:p>
          <a:p>
            <a:pPr indent="457200" lvl="0" marL="914400" rtl="0" algn="l">
              <a:spcBef>
                <a:spcPts val="0"/>
              </a:spcBef>
              <a:spcAft>
                <a:spcPts val="0"/>
              </a:spcAft>
              <a:buNone/>
            </a:pPr>
            <a:r>
              <a:rPr lang="en-GB" sz="1700">
                <a:solidFill>
                  <a:srgbClr val="000000"/>
                </a:solidFill>
                <a:latin typeface="Open Sans"/>
                <a:ea typeface="Open Sans"/>
                <a:cs typeface="Open Sans"/>
                <a:sym typeface="Open Sans"/>
              </a:rPr>
              <a:t>Allows you to associate a value with a particular key. It’s a particular</a:t>
            </a:r>
            <a:endParaRPr sz="1700">
              <a:solidFill>
                <a:srgbClr val="000000"/>
              </a:solidFill>
              <a:latin typeface="Open Sans"/>
              <a:ea typeface="Open Sans"/>
              <a:cs typeface="Open Sans"/>
              <a:sym typeface="Open Sans"/>
            </a:endParaRPr>
          </a:p>
          <a:p>
            <a:pPr indent="457200" lvl="0" marL="914400" rtl="0" algn="l">
              <a:spcBef>
                <a:spcPts val="0"/>
              </a:spcBef>
              <a:spcAft>
                <a:spcPts val="0"/>
              </a:spcAft>
              <a:buNone/>
            </a:pPr>
            <a:r>
              <a:rPr lang="en-GB" sz="1700">
                <a:solidFill>
                  <a:srgbClr val="000000"/>
                </a:solidFill>
                <a:latin typeface="Open Sans"/>
                <a:ea typeface="Open Sans"/>
                <a:cs typeface="Open Sans"/>
                <a:sym typeface="Open Sans"/>
              </a:rPr>
              <a:t>implementation of the more general data structure called a </a:t>
            </a:r>
            <a:r>
              <a:rPr i="1" lang="en-GB" sz="1700">
                <a:solidFill>
                  <a:srgbClr val="000000"/>
                </a:solidFill>
                <a:latin typeface="Open Sans"/>
                <a:ea typeface="Open Sans"/>
                <a:cs typeface="Open Sans"/>
                <a:sym typeface="Open Sans"/>
              </a:rPr>
              <a:t>map</a:t>
            </a:r>
            <a:r>
              <a:rPr lang="en-GB" sz="1700">
                <a:solidFill>
                  <a:srgbClr val="000000"/>
                </a:solidFill>
                <a:latin typeface="Open Sans"/>
                <a:ea typeface="Open Sans"/>
                <a:cs typeface="Open Sans"/>
                <a:sym typeface="Open Sans"/>
              </a:rPr>
              <a:t>.</a:t>
            </a:r>
            <a:endParaRPr sz="1700">
              <a:solidFill>
                <a:srgbClr val="000000"/>
              </a:solidFill>
              <a:highlight>
                <a:srgbClr val="FFFFFF"/>
              </a:highlight>
              <a:latin typeface="Open Sans"/>
              <a:ea typeface="Open Sans"/>
              <a:cs typeface="Open Sans"/>
              <a:sym typeface="Open Sans"/>
            </a:endParaRPr>
          </a:p>
          <a:p>
            <a:pPr indent="457200" lvl="0" marL="0" rtl="0" algn="l">
              <a:spcBef>
                <a:spcPts val="0"/>
              </a:spcBef>
              <a:spcAft>
                <a:spcPts val="0"/>
              </a:spcAft>
              <a:buNone/>
            </a:pPr>
            <a:r>
              <a:t/>
            </a:r>
            <a:endParaRPr sz="1700">
              <a:solidFill>
                <a:srgbClr val="000000"/>
              </a:solidFill>
              <a:highlight>
                <a:srgbClr val="FFFFFF"/>
              </a:highlight>
              <a:latin typeface="Open Sans"/>
              <a:ea typeface="Open Sans"/>
              <a:cs typeface="Open Sans"/>
              <a:sym typeface="Open Sans"/>
            </a:endParaRPr>
          </a:p>
          <a:p>
            <a:pPr indent="457200" lvl="0" marL="0" rtl="0" algn="l">
              <a:spcBef>
                <a:spcPts val="1600"/>
              </a:spcBef>
              <a:spcAft>
                <a:spcPts val="0"/>
              </a:spcAft>
              <a:buNone/>
            </a:pPr>
            <a:r>
              <a:t/>
            </a:r>
            <a:endParaRPr b="1" sz="1700" u="sng">
              <a:solidFill>
                <a:srgbClr val="000000"/>
              </a:solidFill>
              <a:highlight>
                <a:srgbClr val="FFFFFF"/>
              </a:highlight>
              <a:latin typeface="Open Sans"/>
              <a:ea typeface="Open Sans"/>
              <a:cs typeface="Open Sans"/>
              <a:sym typeface="Open Sans"/>
            </a:endParaRPr>
          </a:p>
          <a:p>
            <a:pPr indent="0" lvl="0" marL="0" rtl="0" algn="l">
              <a:spcBef>
                <a:spcPts val="1600"/>
              </a:spcBef>
              <a:spcAft>
                <a:spcPts val="1600"/>
              </a:spcAft>
              <a:buNone/>
            </a:pPr>
            <a:r>
              <a:t/>
            </a:r>
            <a:endParaRPr sz="1700">
              <a:solidFill>
                <a:srgbClr val="000000"/>
              </a:solidFill>
              <a:latin typeface="Open Sans"/>
              <a:ea typeface="Open Sans"/>
              <a:cs typeface="Open Sans"/>
              <a:sym typeface="Open Sans"/>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28" name="Shape 3228"/>
        <p:cNvGrpSpPr/>
        <p:nvPr/>
      </p:nvGrpSpPr>
      <p:grpSpPr>
        <a:xfrm>
          <a:off x="0" y="0"/>
          <a:ext cx="0" cy="0"/>
          <a:chOff x="0" y="0"/>
          <a:chExt cx="0" cy="0"/>
        </a:xfrm>
      </p:grpSpPr>
      <p:sp>
        <p:nvSpPr>
          <p:cNvPr id="3229" name="Google Shape;3229;p424"/>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Open Sans"/>
                <a:ea typeface="Open Sans"/>
                <a:cs typeface="Open Sans"/>
                <a:sym typeface="Open Sans"/>
              </a:rPr>
              <a:t>STORING LISTS OF VALUES WITH VECTORS</a:t>
            </a:r>
            <a:endParaRPr b="1">
              <a:solidFill>
                <a:srgbClr val="000000"/>
              </a:solidFill>
              <a:latin typeface="Open Sans"/>
              <a:ea typeface="Open Sans"/>
              <a:cs typeface="Open Sans"/>
              <a:sym typeface="Open Sans"/>
            </a:endParaRPr>
          </a:p>
        </p:txBody>
      </p:sp>
      <p:sp>
        <p:nvSpPr>
          <p:cNvPr id="3230" name="Google Shape;3230;p424"/>
          <p:cNvSpPr txBox="1"/>
          <p:nvPr>
            <p:ph idx="1" type="body"/>
          </p:nvPr>
        </p:nvSpPr>
        <p:spPr>
          <a:xfrm>
            <a:off x="367300" y="846625"/>
            <a:ext cx="8520600" cy="21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The first collection type we’ll look at is </a:t>
            </a:r>
            <a:r>
              <a:rPr b="1" lang="en-GB" sz="2000">
                <a:solidFill>
                  <a:srgbClr val="000000"/>
                </a:solidFill>
                <a:latin typeface="Open Sans"/>
                <a:ea typeface="Open Sans"/>
                <a:cs typeface="Open Sans"/>
                <a:sym typeface="Open Sans"/>
              </a:rPr>
              <a:t>Vec&lt;T&gt;</a:t>
            </a:r>
            <a:r>
              <a:rPr lang="en-GB" sz="2000">
                <a:solidFill>
                  <a:srgbClr val="000000"/>
                </a:solidFill>
                <a:latin typeface="Open Sans"/>
                <a:ea typeface="Open Sans"/>
                <a:cs typeface="Open Sans"/>
                <a:sym typeface="Open Sans"/>
              </a:rPr>
              <a:t>, also known as a </a:t>
            </a:r>
            <a:r>
              <a:rPr b="1" lang="en-GB" sz="2000">
                <a:solidFill>
                  <a:srgbClr val="000000"/>
                </a:solidFill>
                <a:latin typeface="Open Sans"/>
                <a:ea typeface="Open Sans"/>
                <a:cs typeface="Open Sans"/>
                <a:sym typeface="Open Sans"/>
              </a:rPr>
              <a:t>vector</a:t>
            </a:r>
            <a:r>
              <a:rPr lang="en-GB" sz="2000">
                <a:solidFill>
                  <a:srgbClr val="000000"/>
                </a:solidFill>
                <a:latin typeface="Open Sans"/>
                <a:ea typeface="Open Sans"/>
                <a:cs typeface="Open Sans"/>
                <a:sym typeface="Open Sans"/>
              </a:rPr>
              <a:t>. </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rPr lang="en-GB" sz="2000">
                <a:solidFill>
                  <a:srgbClr val="000000"/>
                </a:solidFill>
                <a:latin typeface="Open Sans"/>
                <a:ea typeface="Open Sans"/>
                <a:cs typeface="Open Sans"/>
                <a:sym typeface="Open Sans"/>
              </a:rPr>
              <a:t>Vectors allow you to store more than one value in a single data structure that puts all the values next to each other in memory. </a:t>
            </a:r>
            <a:endParaRPr sz="2000">
              <a:solidFill>
                <a:srgbClr val="000000"/>
              </a:solidFill>
              <a:latin typeface="Open Sans"/>
              <a:ea typeface="Open Sans"/>
              <a:cs typeface="Open Sans"/>
              <a:sym typeface="Open Sans"/>
            </a:endParaRPr>
          </a:p>
          <a:p>
            <a:pPr indent="0" lvl="0" marL="0" rtl="0" algn="l">
              <a:spcBef>
                <a:spcPts val="0"/>
              </a:spcBef>
              <a:spcAft>
                <a:spcPts val="1600"/>
              </a:spcAft>
              <a:buNone/>
            </a:pPr>
            <a:r>
              <a:rPr lang="en-GB" sz="2000">
                <a:solidFill>
                  <a:srgbClr val="000000"/>
                </a:solidFill>
                <a:latin typeface="Open Sans"/>
                <a:ea typeface="Open Sans"/>
                <a:cs typeface="Open Sans"/>
                <a:sym typeface="Open Sans"/>
              </a:rPr>
              <a:t>Vectors can only store values of the same type. They are useful when you have a list of items.</a:t>
            </a:r>
            <a:endParaRPr sz="2000">
              <a:solidFill>
                <a:srgbClr val="000000"/>
              </a:solidFill>
              <a:latin typeface="Open Sans"/>
              <a:ea typeface="Open Sans"/>
              <a:cs typeface="Open Sans"/>
              <a:sym typeface="Open Sans"/>
            </a:endParaRPr>
          </a:p>
        </p:txBody>
      </p:sp>
      <p:pic>
        <p:nvPicPr>
          <p:cNvPr id="3231" name="Google Shape;3231;p4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32" name="Google Shape;3232;p424"/>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36" name="Shape 3236"/>
        <p:cNvGrpSpPr/>
        <p:nvPr/>
      </p:nvGrpSpPr>
      <p:grpSpPr>
        <a:xfrm>
          <a:off x="0" y="0"/>
          <a:ext cx="0" cy="0"/>
          <a:chOff x="0" y="0"/>
          <a:chExt cx="0" cy="0"/>
        </a:xfrm>
      </p:grpSpPr>
      <p:sp>
        <p:nvSpPr>
          <p:cNvPr id="3237" name="Google Shape;3237;p425"/>
          <p:cNvSpPr txBox="1"/>
          <p:nvPr>
            <p:ph idx="1" type="body"/>
          </p:nvPr>
        </p:nvSpPr>
        <p:spPr>
          <a:xfrm>
            <a:off x="90975" y="1837250"/>
            <a:ext cx="8520600" cy="44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solidFill>
                  <a:srgbClr val="000000"/>
                </a:solidFill>
              </a:rPr>
              <a:t>Creating The Vector Containing Values:</a:t>
            </a:r>
            <a:endParaRPr b="1" sz="2400">
              <a:solidFill>
                <a:srgbClr val="000000"/>
              </a:solidFill>
            </a:endParaRPr>
          </a:p>
        </p:txBody>
      </p:sp>
      <p:sp>
        <p:nvSpPr>
          <p:cNvPr id="3238" name="Google Shape;3238;p425"/>
          <p:cNvSpPr txBox="1"/>
          <p:nvPr>
            <p:ph idx="1" type="body"/>
          </p:nvPr>
        </p:nvSpPr>
        <p:spPr>
          <a:xfrm>
            <a:off x="90975" y="50525"/>
            <a:ext cx="8520600" cy="44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400">
                <a:solidFill>
                  <a:srgbClr val="000000"/>
                </a:solidFill>
                <a:latin typeface="Open Sans"/>
                <a:ea typeface="Open Sans"/>
                <a:cs typeface="Open Sans"/>
                <a:sym typeface="Open Sans"/>
              </a:rPr>
              <a:t>Creating The Empty Vector:</a:t>
            </a:r>
            <a:endParaRPr b="1" sz="2400">
              <a:solidFill>
                <a:srgbClr val="000000"/>
              </a:solidFill>
              <a:latin typeface="Open Sans"/>
              <a:ea typeface="Open Sans"/>
              <a:cs typeface="Open Sans"/>
              <a:sym typeface="Open Sans"/>
            </a:endParaRPr>
          </a:p>
        </p:txBody>
      </p:sp>
      <p:sp>
        <p:nvSpPr>
          <p:cNvPr id="3239" name="Google Shape;3239;p425"/>
          <p:cNvSpPr txBox="1"/>
          <p:nvPr/>
        </p:nvSpPr>
        <p:spPr>
          <a:xfrm>
            <a:off x="185525" y="2215200"/>
            <a:ext cx="8630700" cy="29433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400">
                <a:latin typeface="Courier New"/>
                <a:ea typeface="Courier New"/>
                <a:cs typeface="Courier New"/>
                <a:sym typeface="Courier New"/>
              </a:rPr>
              <a:t>fn main() {</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let v = vec![1,2,3];</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println!("The First Value is = {},</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Second Value is = {},Third Value is </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 {} ",v[0], v[1], v[2]);</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a:t>
            </a:r>
            <a:endParaRPr sz="2400">
              <a:latin typeface="Courier New"/>
              <a:ea typeface="Courier New"/>
              <a:cs typeface="Courier New"/>
              <a:sym typeface="Courier New"/>
            </a:endParaRPr>
          </a:p>
        </p:txBody>
      </p:sp>
      <p:sp>
        <p:nvSpPr>
          <p:cNvPr id="3240" name="Google Shape;3240;p425"/>
          <p:cNvSpPr txBox="1"/>
          <p:nvPr/>
        </p:nvSpPr>
        <p:spPr>
          <a:xfrm>
            <a:off x="139275" y="462813"/>
            <a:ext cx="8630700" cy="14040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400">
                <a:latin typeface="Courier New"/>
                <a:ea typeface="Courier New"/>
                <a:cs typeface="Courier New"/>
                <a:sym typeface="Courier New"/>
              </a:rPr>
              <a:t>fn main() {</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   let v: Vec&lt;i32&gt; = Vec::new():</a:t>
            </a:r>
            <a:endParaRPr sz="2400">
              <a:latin typeface="Courier New"/>
              <a:ea typeface="Courier New"/>
              <a:cs typeface="Courier New"/>
              <a:sym typeface="Courier New"/>
            </a:endParaRPr>
          </a:p>
          <a:p>
            <a:pPr indent="0" lvl="0" marL="0" rtl="0" algn="l">
              <a:lnSpc>
                <a:spcPct val="133333"/>
              </a:lnSpc>
              <a:spcBef>
                <a:spcPts val="0"/>
              </a:spcBef>
              <a:spcAft>
                <a:spcPts val="0"/>
              </a:spcAft>
              <a:buNone/>
            </a:pPr>
            <a:r>
              <a:rPr lang="en-GB" sz="2400">
                <a:latin typeface="Courier New"/>
                <a:ea typeface="Courier New"/>
                <a:cs typeface="Courier New"/>
                <a:sym typeface="Courier New"/>
              </a:rPr>
              <a:t>}</a:t>
            </a:r>
            <a:endParaRPr sz="2400">
              <a:latin typeface="Courier New"/>
              <a:ea typeface="Courier New"/>
              <a:cs typeface="Courier New"/>
              <a:sym typeface="Courier New"/>
            </a:endParaRPr>
          </a:p>
        </p:txBody>
      </p:sp>
      <p:pic>
        <p:nvPicPr>
          <p:cNvPr id="3241" name="Google Shape;3241;p4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42" name="Google Shape;3242;p425"/>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46" name="Shape 3246"/>
        <p:cNvGrpSpPr/>
        <p:nvPr/>
      </p:nvGrpSpPr>
      <p:grpSpPr>
        <a:xfrm>
          <a:off x="0" y="0"/>
          <a:ext cx="0" cy="0"/>
          <a:chOff x="0" y="0"/>
          <a:chExt cx="0" cy="0"/>
        </a:xfrm>
      </p:grpSpPr>
      <p:sp>
        <p:nvSpPr>
          <p:cNvPr id="3247" name="Google Shape;3247;p426"/>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Updating the Vector</a:t>
            </a:r>
            <a:endParaRPr>
              <a:solidFill>
                <a:srgbClr val="000000"/>
              </a:solidFill>
              <a:latin typeface="Open Sans"/>
              <a:ea typeface="Open Sans"/>
              <a:cs typeface="Open Sans"/>
              <a:sym typeface="Open Sans"/>
            </a:endParaRPr>
          </a:p>
        </p:txBody>
      </p:sp>
      <p:sp>
        <p:nvSpPr>
          <p:cNvPr id="3248" name="Google Shape;3248;p426"/>
          <p:cNvSpPr txBox="1"/>
          <p:nvPr>
            <p:ph idx="1" type="body"/>
          </p:nvPr>
        </p:nvSpPr>
        <p:spPr>
          <a:xfrm>
            <a:off x="311700" y="690900"/>
            <a:ext cx="8520600" cy="4273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fn main()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 Creating The Empty Vector and Pushing The Value</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let mut v1 = Vec::new();</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v1.push(5);</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v1.push(6);</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v1.push(7);</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v1.push(8);</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println!("Empty Vector v1 having no value after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Pushing Value in Vector v1 {}, {} , {},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v1[0], v1[1], v1[2], v1[3]);</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a:t>
            </a:r>
            <a:endParaRPr sz="1400">
              <a:solidFill>
                <a:srgbClr val="000000"/>
              </a:solidFill>
            </a:endParaRPr>
          </a:p>
        </p:txBody>
      </p:sp>
      <p:pic>
        <p:nvPicPr>
          <p:cNvPr id="3249" name="Google Shape;3249;p42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50" name="Google Shape;3250;p426"/>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54" name="Shape 3254"/>
        <p:cNvGrpSpPr/>
        <p:nvPr/>
      </p:nvGrpSpPr>
      <p:grpSpPr>
        <a:xfrm>
          <a:off x="0" y="0"/>
          <a:ext cx="0" cy="0"/>
          <a:chOff x="0" y="0"/>
          <a:chExt cx="0" cy="0"/>
        </a:xfrm>
      </p:grpSpPr>
      <p:sp>
        <p:nvSpPr>
          <p:cNvPr id="3255" name="Google Shape;3255;p427"/>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UPDATING THE VECTOR:</a:t>
            </a:r>
            <a:endParaRPr>
              <a:solidFill>
                <a:srgbClr val="000000"/>
              </a:solidFill>
              <a:latin typeface="Open Sans"/>
              <a:ea typeface="Open Sans"/>
              <a:cs typeface="Open Sans"/>
              <a:sym typeface="Open Sans"/>
            </a:endParaRPr>
          </a:p>
        </p:txBody>
      </p:sp>
      <p:sp>
        <p:nvSpPr>
          <p:cNvPr id="3256" name="Google Shape;3256;p427"/>
          <p:cNvSpPr txBox="1"/>
          <p:nvPr>
            <p:ph idx="1" type="body"/>
          </p:nvPr>
        </p:nvSpPr>
        <p:spPr>
          <a:xfrm>
            <a:off x="311700" y="690900"/>
            <a:ext cx="8520600" cy="4273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fn main()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 Creating Vector Having Some Value</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let mut v = vec![1, 2, 3];</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v.push(4);</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v.push(5);</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v.push(6);</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v.push(7);</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println!("The Vector having Value is {}, {},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After Pushing Value The Vector v Value is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 {}, {}, {}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lang="en-GB">
                <a:solidFill>
                  <a:srgbClr val="000000"/>
                </a:solidFill>
                <a:latin typeface="Courier New"/>
                <a:ea typeface="Courier New"/>
                <a:cs typeface="Courier New"/>
                <a:sym typeface="Courier New"/>
              </a:rPr>
              <a:t>   v[0], v[1], v[2], v[3], v[4], v[5], v[6]);</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sz="1400">
              <a:solidFill>
                <a:srgbClr val="000000"/>
              </a:solidFill>
              <a:latin typeface="Courier New"/>
              <a:ea typeface="Courier New"/>
              <a:cs typeface="Courier New"/>
              <a:sym typeface="Courier New"/>
            </a:endParaRPr>
          </a:p>
          <a:p>
            <a:pPr indent="0" lvl="0" marL="0" rtl="0" algn="l">
              <a:spcBef>
                <a:spcPts val="0"/>
              </a:spcBef>
              <a:spcAft>
                <a:spcPts val="1600"/>
              </a:spcAft>
              <a:buNone/>
            </a:pPr>
            <a:r>
              <a:t/>
            </a:r>
            <a:endParaRPr sz="1400">
              <a:solidFill>
                <a:srgbClr val="000000"/>
              </a:solidFill>
            </a:endParaRPr>
          </a:p>
        </p:txBody>
      </p:sp>
      <p:pic>
        <p:nvPicPr>
          <p:cNvPr id="3257" name="Google Shape;3257;p42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58" name="Google Shape;3258;p427"/>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59"/>
          <p:cNvSpPr txBox="1"/>
          <p:nvPr>
            <p:ph idx="1" type="body"/>
          </p:nvPr>
        </p:nvSpPr>
        <p:spPr>
          <a:xfrm>
            <a:off x="311700" y="706300"/>
            <a:ext cx="8520600" cy="3236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rgbClr val="000000"/>
              </a:buClr>
              <a:buSzPts val="2400"/>
              <a:buChar char="●"/>
            </a:pPr>
            <a:r>
              <a:rPr lang="en-GB" sz="2400">
                <a:solidFill>
                  <a:srgbClr val="000000"/>
                </a:solidFill>
              </a:rPr>
              <a:t>An array isn’t flexible and not allowed to grow or shrink in size.</a:t>
            </a:r>
            <a:endParaRPr b="1" sz="2400">
              <a:solidFill>
                <a:srgbClr val="000000"/>
              </a:solidFill>
            </a:endParaRPr>
          </a:p>
          <a:p>
            <a:pPr indent="457200" lvl="0" marL="0" rtl="0" algn="l">
              <a:spcBef>
                <a:spcPts val="1600"/>
              </a:spcBef>
              <a:spcAft>
                <a:spcPts val="0"/>
              </a:spcAft>
              <a:buNone/>
            </a:pPr>
            <a:r>
              <a:rPr b="1" lang="en-GB" sz="2400">
                <a:solidFill>
                  <a:srgbClr val="000000"/>
                </a:solidFill>
              </a:rPr>
              <a:t>declaration:</a:t>
            </a:r>
            <a:r>
              <a:rPr lang="en-GB" sz="2400">
                <a:solidFill>
                  <a:srgbClr val="000000"/>
                </a:solidFill>
              </a:rPr>
              <a:t> let array = [</a:t>
            </a:r>
            <a:r>
              <a:rPr lang="en-GB" sz="2400">
                <a:solidFill>
                  <a:srgbClr val="B65611"/>
                </a:solidFill>
              </a:rPr>
              <a:t>1</a:t>
            </a:r>
            <a:r>
              <a:rPr lang="en-GB" sz="2400">
                <a:solidFill>
                  <a:srgbClr val="6E6B5E"/>
                </a:solidFill>
              </a:rPr>
              <a:t>, </a:t>
            </a:r>
            <a:r>
              <a:rPr lang="en-GB" sz="2400">
                <a:solidFill>
                  <a:srgbClr val="B65611"/>
                </a:solidFill>
              </a:rPr>
              <a:t>2</a:t>
            </a:r>
            <a:r>
              <a:rPr lang="en-GB" sz="2400">
                <a:solidFill>
                  <a:srgbClr val="6E6B5E"/>
                </a:solidFill>
              </a:rPr>
              <a:t>, </a:t>
            </a:r>
            <a:r>
              <a:rPr lang="en-GB" sz="2400">
                <a:solidFill>
                  <a:srgbClr val="B65611"/>
                </a:solidFill>
              </a:rPr>
              <a:t>3</a:t>
            </a:r>
            <a:r>
              <a:rPr lang="en-GB" sz="2400">
                <a:solidFill>
                  <a:srgbClr val="6E6B5E"/>
                </a:solidFill>
              </a:rPr>
              <a:t>, </a:t>
            </a:r>
            <a:r>
              <a:rPr lang="en-GB" sz="2400">
                <a:solidFill>
                  <a:srgbClr val="B65611"/>
                </a:solidFill>
              </a:rPr>
              <a:t>4</a:t>
            </a:r>
            <a:r>
              <a:rPr lang="en-GB" sz="2400">
                <a:solidFill>
                  <a:srgbClr val="6E6B5E"/>
                </a:solidFill>
              </a:rPr>
              <a:t>, </a:t>
            </a:r>
            <a:r>
              <a:rPr lang="en-GB" sz="2400">
                <a:solidFill>
                  <a:srgbClr val="B65611"/>
                </a:solidFill>
              </a:rPr>
              <a:t>5</a:t>
            </a:r>
            <a:r>
              <a:rPr lang="en-GB" sz="2400">
                <a:solidFill>
                  <a:srgbClr val="000000"/>
                </a:solidFill>
              </a:rPr>
              <a:t>];</a:t>
            </a:r>
            <a:endParaRPr sz="2400">
              <a:solidFill>
                <a:srgbClr val="000000"/>
              </a:solidFill>
            </a:endParaRPr>
          </a:p>
          <a:p>
            <a:pPr indent="457200" lvl="0" marL="0" rtl="0" algn="l">
              <a:spcBef>
                <a:spcPts val="1600"/>
              </a:spcBef>
              <a:spcAft>
                <a:spcPts val="0"/>
              </a:spcAft>
              <a:buNone/>
            </a:pPr>
            <a:r>
              <a:rPr b="1" lang="en-GB" sz="2400">
                <a:solidFill>
                  <a:srgbClr val="000000"/>
                </a:solidFill>
              </a:rPr>
              <a:t>Accessing an array element:</a:t>
            </a:r>
            <a:r>
              <a:rPr lang="en-GB" sz="2400">
                <a:solidFill>
                  <a:srgbClr val="000000"/>
                </a:solidFill>
              </a:rPr>
              <a:t> let value1 = array[0];</a:t>
            </a:r>
            <a:r>
              <a:rPr lang="en-GB" sz="2400"/>
              <a:t> </a:t>
            </a:r>
            <a:endParaRPr sz="2400"/>
          </a:p>
          <a:p>
            <a:pPr indent="0" lvl="0" marL="0" rtl="0" algn="l">
              <a:lnSpc>
                <a:spcPct val="115000"/>
              </a:lnSpc>
              <a:spcBef>
                <a:spcPts val="1600"/>
              </a:spcBef>
              <a:spcAft>
                <a:spcPts val="0"/>
              </a:spcAft>
              <a:buNone/>
            </a:pPr>
            <a:r>
              <a:t/>
            </a:r>
            <a:endParaRPr sz="2400"/>
          </a:p>
          <a:p>
            <a:pPr indent="0" lvl="0" marL="0" rtl="0" algn="l">
              <a:lnSpc>
                <a:spcPct val="115000"/>
              </a:lnSpc>
              <a:spcBef>
                <a:spcPts val="1600"/>
              </a:spcBef>
              <a:spcAft>
                <a:spcPts val="1600"/>
              </a:spcAft>
              <a:buNone/>
            </a:pPr>
            <a:r>
              <a:rPr lang="en-GB" sz="2400"/>
              <a:t>	</a:t>
            </a:r>
            <a:endParaRPr sz="2400"/>
          </a:p>
        </p:txBody>
      </p:sp>
      <p:pic>
        <p:nvPicPr>
          <p:cNvPr id="372" name="Google Shape;372;p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62" name="Shape 3262"/>
        <p:cNvGrpSpPr/>
        <p:nvPr/>
      </p:nvGrpSpPr>
      <p:grpSpPr>
        <a:xfrm>
          <a:off x="0" y="0"/>
          <a:ext cx="0" cy="0"/>
          <a:chOff x="0" y="0"/>
          <a:chExt cx="0" cy="0"/>
        </a:xfrm>
      </p:grpSpPr>
      <p:sp>
        <p:nvSpPr>
          <p:cNvPr id="3263" name="Google Shape;3263;p428"/>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READING ELEMENTS OF VECTOR:</a:t>
            </a:r>
            <a:endParaRPr>
              <a:solidFill>
                <a:srgbClr val="000000"/>
              </a:solidFill>
              <a:latin typeface="Open Sans"/>
              <a:ea typeface="Open Sans"/>
              <a:cs typeface="Open Sans"/>
              <a:sym typeface="Open Sans"/>
            </a:endParaRPr>
          </a:p>
        </p:txBody>
      </p:sp>
      <p:sp>
        <p:nvSpPr>
          <p:cNvPr id="3264" name="Google Shape;3264;p428"/>
          <p:cNvSpPr txBox="1"/>
          <p:nvPr>
            <p:ph idx="1" type="body"/>
          </p:nvPr>
        </p:nvSpPr>
        <p:spPr>
          <a:xfrm>
            <a:off x="311700" y="690900"/>
            <a:ext cx="8520600" cy="42738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fn main()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let v = vec![1, 2, 3, 4, 5];</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let third: &amp;i32 = &amp;v[2];</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println!("The third element is {}", third);</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match v.get(2) {</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Some(third) =&gt; println!("The third element is {}", third),</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    None =&gt; println!("There is no third element."),</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a:solidFill>
                  <a:srgbClr val="000000"/>
                </a:solidFill>
                <a:latin typeface="Courier New"/>
                <a:ea typeface="Courier New"/>
                <a:cs typeface="Courier New"/>
                <a:sym typeface="Courier New"/>
              </a:rPr>
              <a:t>}</a:t>
            </a:r>
            <a:endParaRPr>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a:solidFill>
                <a:srgbClr val="000000"/>
              </a:solidFill>
              <a:latin typeface="Courier New"/>
              <a:ea typeface="Courier New"/>
              <a:cs typeface="Courier New"/>
              <a:sym typeface="Courier New"/>
            </a:endParaRPr>
          </a:p>
        </p:txBody>
      </p:sp>
      <p:pic>
        <p:nvPicPr>
          <p:cNvPr id="3265" name="Google Shape;3265;p42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66" name="Google Shape;3266;p428"/>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70" name="Shape 3270"/>
        <p:cNvGrpSpPr/>
        <p:nvPr/>
      </p:nvGrpSpPr>
      <p:grpSpPr>
        <a:xfrm>
          <a:off x="0" y="0"/>
          <a:ext cx="0" cy="0"/>
          <a:chOff x="0" y="0"/>
          <a:chExt cx="0" cy="0"/>
        </a:xfrm>
      </p:grpSpPr>
      <p:sp>
        <p:nvSpPr>
          <p:cNvPr id="3271" name="Google Shape;3271;p429"/>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READING ELEMENTS (PANICKED): </a:t>
            </a:r>
            <a:endParaRPr>
              <a:solidFill>
                <a:srgbClr val="000000"/>
              </a:solidFill>
              <a:latin typeface="Open Sans"/>
              <a:ea typeface="Open Sans"/>
              <a:cs typeface="Open Sans"/>
              <a:sym typeface="Open Sans"/>
            </a:endParaRPr>
          </a:p>
        </p:txBody>
      </p:sp>
      <p:sp>
        <p:nvSpPr>
          <p:cNvPr id="3272" name="Google Shape;3272;p429"/>
          <p:cNvSpPr txBox="1"/>
          <p:nvPr>
            <p:ph idx="1" type="body"/>
          </p:nvPr>
        </p:nvSpPr>
        <p:spPr>
          <a:xfrm>
            <a:off x="311700" y="690900"/>
            <a:ext cx="8520600" cy="31236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v = vec![1, 2, 3, 4, 5];</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does_not_exist = &amp;v[100];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does_not_exist = v.get(100);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sz="1400">
              <a:solidFill>
                <a:srgbClr val="000000"/>
              </a:solidFill>
              <a:latin typeface="Courier New"/>
              <a:ea typeface="Courier New"/>
              <a:cs typeface="Courier New"/>
              <a:sym typeface="Courier New"/>
            </a:endParaRPr>
          </a:p>
          <a:p>
            <a:pPr indent="0" lvl="0" marL="0" rtl="0" algn="l">
              <a:spcBef>
                <a:spcPts val="0"/>
              </a:spcBef>
              <a:spcAft>
                <a:spcPts val="1600"/>
              </a:spcAft>
              <a:buNone/>
            </a:pPr>
            <a:r>
              <a:t/>
            </a:r>
            <a:endParaRPr sz="1400">
              <a:solidFill>
                <a:srgbClr val="000000"/>
              </a:solidFill>
            </a:endParaRPr>
          </a:p>
        </p:txBody>
      </p:sp>
      <p:pic>
        <p:nvPicPr>
          <p:cNvPr id="3273" name="Google Shape;3273;p4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74" name="Google Shape;3274;p429"/>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78" name="Shape 3278"/>
        <p:cNvGrpSpPr/>
        <p:nvPr/>
      </p:nvGrpSpPr>
      <p:grpSpPr>
        <a:xfrm>
          <a:off x="0" y="0"/>
          <a:ext cx="0" cy="0"/>
          <a:chOff x="0" y="0"/>
          <a:chExt cx="0" cy="0"/>
        </a:xfrm>
      </p:grpSpPr>
      <p:sp>
        <p:nvSpPr>
          <p:cNvPr id="3279" name="Google Shape;3279;p430"/>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READING ELEMENTS (Error): </a:t>
            </a:r>
            <a:endParaRPr>
              <a:solidFill>
                <a:srgbClr val="000000"/>
              </a:solidFill>
              <a:latin typeface="Open Sans"/>
              <a:ea typeface="Open Sans"/>
              <a:cs typeface="Open Sans"/>
              <a:sym typeface="Open Sans"/>
            </a:endParaRPr>
          </a:p>
        </p:txBody>
      </p:sp>
      <p:sp>
        <p:nvSpPr>
          <p:cNvPr id="3280" name="Google Shape;3280;p430"/>
          <p:cNvSpPr txBox="1"/>
          <p:nvPr>
            <p:ph idx="1" type="body"/>
          </p:nvPr>
        </p:nvSpPr>
        <p:spPr>
          <a:xfrm>
            <a:off x="311700" y="690900"/>
            <a:ext cx="8520600" cy="2948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v = vec![1, 2, 3, 4, 5];</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first = &amp;v[0];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v.push(6);</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println!(“The First Element is: {}, First);</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sz="1400">
              <a:solidFill>
                <a:srgbClr val="000000"/>
              </a:solidFill>
              <a:latin typeface="Courier New"/>
              <a:ea typeface="Courier New"/>
              <a:cs typeface="Courier New"/>
              <a:sym typeface="Courier New"/>
            </a:endParaRPr>
          </a:p>
          <a:p>
            <a:pPr indent="0" lvl="0" marL="0" rtl="0" algn="l">
              <a:spcBef>
                <a:spcPts val="0"/>
              </a:spcBef>
              <a:spcAft>
                <a:spcPts val="1600"/>
              </a:spcAft>
              <a:buNone/>
            </a:pPr>
            <a:r>
              <a:t/>
            </a:r>
            <a:endParaRPr sz="1400">
              <a:solidFill>
                <a:srgbClr val="000000"/>
              </a:solidFill>
            </a:endParaRPr>
          </a:p>
        </p:txBody>
      </p:sp>
      <p:pic>
        <p:nvPicPr>
          <p:cNvPr id="3281" name="Google Shape;3281;p43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82" name="Google Shape;3282;p430"/>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86" name="Shape 3286"/>
        <p:cNvGrpSpPr/>
        <p:nvPr/>
      </p:nvGrpSpPr>
      <p:grpSpPr>
        <a:xfrm>
          <a:off x="0" y="0"/>
          <a:ext cx="0" cy="0"/>
          <a:chOff x="0" y="0"/>
          <a:chExt cx="0" cy="0"/>
        </a:xfrm>
      </p:grpSpPr>
      <p:sp>
        <p:nvSpPr>
          <p:cNvPr id="3287" name="Google Shape;3287;p431"/>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ITERATING OVER THE VALUE IN A VECTOR: </a:t>
            </a:r>
            <a:endParaRPr>
              <a:solidFill>
                <a:srgbClr val="000000"/>
              </a:solidFill>
              <a:latin typeface="Open Sans"/>
              <a:ea typeface="Open Sans"/>
              <a:cs typeface="Open Sans"/>
              <a:sym typeface="Open Sans"/>
            </a:endParaRPr>
          </a:p>
        </p:txBody>
      </p:sp>
      <p:sp>
        <p:nvSpPr>
          <p:cNvPr id="3288" name="Google Shape;3288;p431"/>
          <p:cNvSpPr txBox="1"/>
          <p:nvPr>
            <p:ph idx="1" type="body"/>
          </p:nvPr>
        </p:nvSpPr>
        <p:spPr>
          <a:xfrm>
            <a:off x="311700" y="690900"/>
            <a:ext cx="8520600" cy="2948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v = vec![100, 32, 57];</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for i in &amp;v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println!(“{}”,i);</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1400">
              <a:solidFill>
                <a:srgbClr val="000000"/>
              </a:solidFill>
            </a:endParaRPr>
          </a:p>
        </p:txBody>
      </p:sp>
      <p:pic>
        <p:nvPicPr>
          <p:cNvPr id="3289" name="Google Shape;3289;p43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90" name="Google Shape;3290;p431"/>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94" name="Shape 3294"/>
        <p:cNvGrpSpPr/>
        <p:nvPr/>
      </p:nvGrpSpPr>
      <p:grpSpPr>
        <a:xfrm>
          <a:off x="0" y="0"/>
          <a:ext cx="0" cy="0"/>
          <a:chOff x="0" y="0"/>
          <a:chExt cx="0" cy="0"/>
        </a:xfrm>
      </p:grpSpPr>
      <p:sp>
        <p:nvSpPr>
          <p:cNvPr id="3295" name="Google Shape;3295;p432"/>
          <p:cNvSpPr txBox="1"/>
          <p:nvPr>
            <p:ph type="title"/>
          </p:nvPr>
        </p:nvSpPr>
        <p:spPr>
          <a:xfrm>
            <a:off x="311700" y="93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ITERATING OVER MUTABLE REFERENCE IN A VECTOR: </a:t>
            </a:r>
            <a:endParaRPr>
              <a:solidFill>
                <a:srgbClr val="000000"/>
              </a:solidFill>
              <a:latin typeface="Open Sans"/>
              <a:ea typeface="Open Sans"/>
              <a:cs typeface="Open Sans"/>
              <a:sym typeface="Open Sans"/>
            </a:endParaRPr>
          </a:p>
        </p:txBody>
      </p:sp>
      <p:sp>
        <p:nvSpPr>
          <p:cNvPr id="3296" name="Google Shape;3296;p432"/>
          <p:cNvSpPr txBox="1"/>
          <p:nvPr>
            <p:ph idx="1" type="body"/>
          </p:nvPr>
        </p:nvSpPr>
        <p:spPr>
          <a:xfrm>
            <a:off x="311700" y="945150"/>
            <a:ext cx="8520600" cy="29484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v = vec![10, 20, 30];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for i in &amp;mut v6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*i += 50;</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println!(“{}”,i);</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a:t>
            </a:r>
            <a:endParaRPr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1400">
              <a:solidFill>
                <a:srgbClr val="000000"/>
              </a:solidFill>
            </a:endParaRPr>
          </a:p>
        </p:txBody>
      </p:sp>
      <p:pic>
        <p:nvPicPr>
          <p:cNvPr id="3297" name="Google Shape;3297;p4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298" name="Google Shape;3298;p432"/>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02" name="Shape 3302"/>
        <p:cNvGrpSpPr/>
        <p:nvPr/>
      </p:nvGrpSpPr>
      <p:grpSpPr>
        <a:xfrm>
          <a:off x="0" y="0"/>
          <a:ext cx="0" cy="0"/>
          <a:chOff x="0" y="0"/>
          <a:chExt cx="0" cy="0"/>
        </a:xfrm>
      </p:grpSpPr>
      <p:sp>
        <p:nvSpPr>
          <p:cNvPr id="3303" name="Google Shape;3303;p433"/>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latin typeface="Open Sans"/>
                <a:ea typeface="Open Sans"/>
                <a:cs typeface="Open Sans"/>
                <a:sym typeface="Open Sans"/>
              </a:rPr>
              <a:t>USING ENUM TO STORE MULTIPLE TYPE</a:t>
            </a:r>
            <a:endParaRPr b="1">
              <a:solidFill>
                <a:srgbClr val="000000"/>
              </a:solidFill>
              <a:latin typeface="Open Sans"/>
              <a:ea typeface="Open Sans"/>
              <a:cs typeface="Open Sans"/>
              <a:sym typeface="Open Sans"/>
            </a:endParaRPr>
          </a:p>
        </p:txBody>
      </p:sp>
      <p:sp>
        <p:nvSpPr>
          <p:cNvPr id="3304" name="Google Shape;3304;p433"/>
          <p:cNvSpPr txBox="1"/>
          <p:nvPr>
            <p:ph idx="1" type="body"/>
          </p:nvPr>
        </p:nvSpPr>
        <p:spPr>
          <a:xfrm>
            <a:off x="367300" y="846625"/>
            <a:ext cx="8520600" cy="30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The vectors can only store values that are the same type. This can be inconvenient; there are definitely use cases for needing to store a list of items of different types. </a:t>
            </a:r>
            <a:endParaRPr sz="2000">
              <a:solidFill>
                <a:srgbClr val="000000"/>
              </a:solidFill>
              <a:latin typeface="Open Sans"/>
              <a:ea typeface="Open Sans"/>
              <a:cs typeface="Open Sans"/>
              <a:sym typeface="Open Sans"/>
            </a:endParaRPr>
          </a:p>
          <a:p>
            <a:pPr indent="0" lvl="0" marL="0" rtl="0" algn="l">
              <a:spcBef>
                <a:spcPts val="1600"/>
              </a:spcBef>
              <a:spcAft>
                <a:spcPts val="1600"/>
              </a:spcAft>
              <a:buNone/>
            </a:pPr>
            <a:r>
              <a:rPr lang="en-GB" sz="2000">
                <a:solidFill>
                  <a:srgbClr val="000000"/>
                </a:solidFill>
                <a:latin typeface="Open Sans"/>
                <a:ea typeface="Open Sans"/>
                <a:cs typeface="Open Sans"/>
                <a:sym typeface="Open Sans"/>
              </a:rPr>
              <a:t>Fortunately, the variants of an enum are defined under the same enum type, so when we need to store elements of a different type in a vector, we can define and use an enum!</a:t>
            </a:r>
            <a:endParaRPr sz="2000">
              <a:solidFill>
                <a:srgbClr val="000000"/>
              </a:solidFill>
              <a:latin typeface="Open Sans"/>
              <a:ea typeface="Open Sans"/>
              <a:cs typeface="Open Sans"/>
              <a:sym typeface="Open Sans"/>
            </a:endParaRPr>
          </a:p>
        </p:txBody>
      </p:sp>
      <p:pic>
        <p:nvPicPr>
          <p:cNvPr id="3305" name="Google Shape;3305;p4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06" name="Google Shape;3306;p433"/>
          <p:cNvSpPr/>
          <p:nvPr/>
        </p:nvSpPr>
        <p:spPr>
          <a:xfrm>
            <a:off x="8119552" y="93199"/>
            <a:ext cx="951126" cy="2355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Vector</a:t>
            </a: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0" name="Shape 3310"/>
        <p:cNvGrpSpPr/>
        <p:nvPr/>
      </p:nvGrpSpPr>
      <p:grpSpPr>
        <a:xfrm>
          <a:off x="0" y="0"/>
          <a:ext cx="0" cy="0"/>
          <a:chOff x="0" y="0"/>
          <a:chExt cx="0" cy="0"/>
        </a:xfrm>
      </p:grpSpPr>
      <p:sp>
        <p:nvSpPr>
          <p:cNvPr id="3311" name="Google Shape;3311;p434"/>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S T R I N G</a:t>
            </a:r>
            <a:endParaRPr sz="6000">
              <a:solidFill>
                <a:srgbClr val="000000"/>
              </a:solidFill>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15" name="Shape 3315"/>
        <p:cNvGrpSpPr/>
        <p:nvPr/>
      </p:nvGrpSpPr>
      <p:grpSpPr>
        <a:xfrm>
          <a:off x="0" y="0"/>
          <a:ext cx="0" cy="0"/>
          <a:chOff x="0" y="0"/>
          <a:chExt cx="0" cy="0"/>
        </a:xfrm>
      </p:grpSpPr>
      <p:pic>
        <p:nvPicPr>
          <p:cNvPr id="3316" name="Google Shape;3316;p4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17" name="Google Shape;3317;p435"/>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STORING UTF-8 ENCODED TEXT WITH STRING</a:t>
            </a:r>
            <a:endParaRPr>
              <a:solidFill>
                <a:srgbClr val="000000"/>
              </a:solidFill>
              <a:latin typeface="Open Sans"/>
              <a:ea typeface="Open Sans"/>
              <a:cs typeface="Open Sans"/>
              <a:sym typeface="Open Sans"/>
            </a:endParaRPr>
          </a:p>
        </p:txBody>
      </p:sp>
      <p:sp>
        <p:nvSpPr>
          <p:cNvPr id="3318" name="Google Shape;3318;p435"/>
          <p:cNvSpPr txBox="1"/>
          <p:nvPr>
            <p:ph idx="1" type="body"/>
          </p:nvPr>
        </p:nvSpPr>
        <p:spPr>
          <a:xfrm>
            <a:off x="311700" y="995450"/>
            <a:ext cx="8520600" cy="406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u="sng">
                <a:solidFill>
                  <a:srgbClr val="000000"/>
                </a:solidFill>
                <a:latin typeface="Open Sans"/>
                <a:ea typeface="Open Sans"/>
                <a:cs typeface="Open Sans"/>
                <a:sym typeface="Open Sans"/>
              </a:rPr>
              <a:t>What are Strings?</a:t>
            </a:r>
            <a:endParaRPr b="1" sz="2000" u="sng">
              <a:solidFill>
                <a:srgbClr val="000000"/>
              </a:solidFill>
              <a:latin typeface="Open Sans"/>
              <a:ea typeface="Open Sans"/>
              <a:cs typeface="Open Sans"/>
              <a:sym typeface="Open Sans"/>
            </a:endParaRPr>
          </a:p>
          <a:p>
            <a:pPr indent="0" lvl="0" marL="0" rtl="0" algn="just">
              <a:spcBef>
                <a:spcPts val="0"/>
              </a:spcBef>
              <a:spcAft>
                <a:spcPts val="0"/>
              </a:spcAft>
              <a:buNone/>
            </a:pPr>
            <a:r>
              <a:rPr b="1" lang="en-GB" sz="2000">
                <a:solidFill>
                  <a:srgbClr val="000000"/>
                </a:solidFill>
                <a:latin typeface="Open Sans"/>
                <a:ea typeface="Open Sans"/>
                <a:cs typeface="Open Sans"/>
                <a:sym typeface="Open Sans"/>
              </a:rPr>
              <a:t>Strings</a:t>
            </a:r>
            <a:r>
              <a:rPr lang="en-GB" sz="2000">
                <a:solidFill>
                  <a:srgbClr val="000000"/>
                </a:solidFill>
                <a:latin typeface="Open Sans"/>
                <a:ea typeface="Open Sans"/>
                <a:cs typeface="Open Sans"/>
                <a:sym typeface="Open Sans"/>
              </a:rPr>
              <a:t>. There are two types of </a:t>
            </a:r>
            <a:r>
              <a:rPr b="1" lang="en-GB" sz="2000">
                <a:solidFill>
                  <a:srgbClr val="000000"/>
                </a:solidFill>
                <a:latin typeface="Open Sans"/>
                <a:ea typeface="Open Sans"/>
                <a:cs typeface="Open Sans"/>
                <a:sym typeface="Open Sans"/>
              </a:rPr>
              <a:t>strings in Rust</a:t>
            </a:r>
            <a:r>
              <a:rPr lang="en-GB" sz="2000">
                <a:solidFill>
                  <a:srgbClr val="000000"/>
                </a:solidFill>
                <a:latin typeface="Open Sans"/>
                <a:ea typeface="Open Sans"/>
                <a:cs typeface="Open Sans"/>
                <a:sym typeface="Open Sans"/>
              </a:rPr>
              <a:t>: </a:t>
            </a:r>
            <a:r>
              <a:rPr b="1" lang="en-GB" sz="2000">
                <a:solidFill>
                  <a:srgbClr val="000000"/>
                </a:solidFill>
                <a:latin typeface="Open Sans"/>
                <a:ea typeface="Open Sans"/>
                <a:cs typeface="Open Sans"/>
                <a:sym typeface="Open Sans"/>
              </a:rPr>
              <a:t>String</a:t>
            </a:r>
            <a:r>
              <a:rPr lang="en-GB" sz="2000">
                <a:solidFill>
                  <a:srgbClr val="000000"/>
                </a:solidFill>
                <a:latin typeface="Open Sans"/>
                <a:ea typeface="Open Sans"/>
                <a:cs typeface="Open Sans"/>
                <a:sym typeface="Open Sans"/>
              </a:rPr>
              <a:t> and &amp;str. </a:t>
            </a:r>
            <a:r>
              <a:rPr b="1" lang="en-GB" sz="2000">
                <a:solidFill>
                  <a:srgbClr val="000000"/>
                </a:solidFill>
                <a:latin typeface="Open Sans"/>
                <a:ea typeface="Open Sans"/>
                <a:cs typeface="Open Sans"/>
                <a:sym typeface="Open Sans"/>
              </a:rPr>
              <a:t>String</a:t>
            </a:r>
            <a:r>
              <a:rPr lang="en-GB" sz="2000">
                <a:solidFill>
                  <a:srgbClr val="000000"/>
                </a:solidFill>
                <a:latin typeface="Open Sans"/>
                <a:ea typeface="Open Sans"/>
                <a:cs typeface="Open Sans"/>
                <a:sym typeface="Open Sans"/>
              </a:rPr>
              <a:t> is heap allocated, growable and not null terminated. &amp;str is a slice ( &amp;[u8] ) that always points to a valid UTF-8 sequence, and can be used to view into a </a:t>
            </a:r>
            <a:r>
              <a:rPr b="1" lang="en-GB" sz="2000">
                <a:solidFill>
                  <a:srgbClr val="000000"/>
                </a:solidFill>
                <a:latin typeface="Open Sans"/>
                <a:ea typeface="Open Sans"/>
                <a:cs typeface="Open Sans"/>
                <a:sym typeface="Open Sans"/>
              </a:rPr>
              <a:t>String</a:t>
            </a:r>
            <a:r>
              <a:rPr lang="en-GB" sz="2000">
                <a:solidFill>
                  <a:srgbClr val="000000"/>
                </a:solidFill>
                <a:latin typeface="Open Sans"/>
                <a:ea typeface="Open Sans"/>
                <a:cs typeface="Open Sans"/>
                <a:sym typeface="Open Sans"/>
              </a:rPr>
              <a:t> , just like &amp;[T] is a view into Vec&lt;T&gt; .</a:t>
            </a:r>
            <a:endParaRPr sz="2000">
              <a:solidFill>
                <a:srgbClr val="000000"/>
              </a:solidFill>
              <a:latin typeface="Open Sans"/>
              <a:ea typeface="Open Sans"/>
              <a:cs typeface="Open Sans"/>
              <a:sym typeface="Open Sans"/>
            </a:endParaRPr>
          </a:p>
        </p:txBody>
      </p:sp>
      <p:sp>
        <p:nvSpPr>
          <p:cNvPr id="3319" name="Google Shape;3319;p435"/>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23" name="Shape 3323"/>
        <p:cNvGrpSpPr/>
        <p:nvPr/>
      </p:nvGrpSpPr>
      <p:grpSpPr>
        <a:xfrm>
          <a:off x="0" y="0"/>
          <a:ext cx="0" cy="0"/>
          <a:chOff x="0" y="0"/>
          <a:chExt cx="0" cy="0"/>
        </a:xfrm>
      </p:grpSpPr>
      <p:sp>
        <p:nvSpPr>
          <p:cNvPr id="3324" name="Google Shape;3324;p4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GB" sz="2000">
                <a:solidFill>
                  <a:srgbClr val="000000"/>
                </a:solidFill>
                <a:latin typeface="Open Sans"/>
                <a:ea typeface="Open Sans"/>
                <a:cs typeface="Open Sans"/>
                <a:sym typeface="Open Sans"/>
              </a:rPr>
              <a:t>Rust has only one string type in the core language, which is the string slice str that is usually seen in its borrowed form &amp;str. We talked about </a:t>
            </a:r>
            <a:r>
              <a:rPr i="1" lang="en-GB" sz="2000">
                <a:solidFill>
                  <a:srgbClr val="000000"/>
                </a:solidFill>
                <a:latin typeface="Open Sans"/>
                <a:ea typeface="Open Sans"/>
                <a:cs typeface="Open Sans"/>
                <a:sym typeface="Open Sans"/>
              </a:rPr>
              <a:t>string slices</a:t>
            </a:r>
            <a:r>
              <a:rPr lang="en-GB" sz="2000">
                <a:solidFill>
                  <a:srgbClr val="000000"/>
                </a:solidFill>
                <a:latin typeface="Open Sans"/>
                <a:ea typeface="Open Sans"/>
                <a:cs typeface="Open Sans"/>
                <a:sym typeface="Open Sans"/>
              </a:rPr>
              <a:t>, which are references to some UTF-8 encoded string data stored elsewhere. String literals, for example, are stored in the program’s binary and are therefore string slices.</a:t>
            </a:r>
            <a:endParaRPr sz="2000">
              <a:solidFill>
                <a:srgbClr val="000000"/>
              </a:solidFill>
              <a:latin typeface="Open Sans"/>
              <a:ea typeface="Open Sans"/>
              <a:cs typeface="Open Sans"/>
              <a:sym typeface="Open Sans"/>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28" name="Shape 3328"/>
        <p:cNvGrpSpPr/>
        <p:nvPr/>
      </p:nvGrpSpPr>
      <p:grpSpPr>
        <a:xfrm>
          <a:off x="0" y="0"/>
          <a:ext cx="0" cy="0"/>
          <a:chOff x="0" y="0"/>
          <a:chExt cx="0" cy="0"/>
        </a:xfrm>
      </p:grpSpPr>
      <p:pic>
        <p:nvPicPr>
          <p:cNvPr id="3329" name="Google Shape;3329;p4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30" name="Google Shape;3330;p437"/>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31" name="Google Shape;3331;p437"/>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CREATING THE STRING:</a:t>
            </a:r>
            <a:endParaRPr b="1">
              <a:solidFill>
                <a:srgbClr val="000000"/>
              </a:solidFill>
            </a:endParaRPr>
          </a:p>
        </p:txBody>
      </p:sp>
      <p:sp>
        <p:nvSpPr>
          <p:cNvPr id="3332" name="Google Shape;3332;p437"/>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fn main() {</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let s = String::new();</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println!("Creating a Empty String: {}", s);</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let data = "initial contents";</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let s = data.to_string();</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println!("The Value of s: {}", s);</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 the method also works on a literal directly:</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let d = String::from(“initial contents);</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println!("The Value of d: {}", d);</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   }</a:t>
            </a:r>
            <a:endParaRPr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solidFill>
                  <a:srgbClr val="000000"/>
                </a:solidFill>
                <a:latin typeface="Courier New"/>
                <a:ea typeface="Courier New"/>
                <a:cs typeface="Courier New"/>
                <a:sym typeface="Courier New"/>
              </a:rPr>
              <a:t>}</a:t>
            </a:r>
            <a:endParaRPr sz="18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240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0"/>
          <p:cNvSpPr txBox="1"/>
          <p:nvPr>
            <p:ph idx="2" type="body"/>
          </p:nvPr>
        </p:nvSpPr>
        <p:spPr>
          <a:xfrm>
            <a:off x="111550" y="1253175"/>
            <a:ext cx="4375200" cy="3160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4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a = [</a:t>
            </a:r>
            <a:r>
              <a:rPr lang="en-GB" sz="2400">
                <a:solidFill>
                  <a:srgbClr val="B65611"/>
                </a:solidFill>
              </a:rPr>
              <a:t>1</a:t>
            </a:r>
            <a:r>
              <a:rPr lang="en-GB" sz="2400">
                <a:solidFill>
                  <a:srgbClr val="6E6B5E"/>
                </a:solidFill>
              </a:rPr>
              <a:t>, </a:t>
            </a:r>
            <a:r>
              <a:rPr lang="en-GB" sz="2400">
                <a:solidFill>
                  <a:srgbClr val="B65611"/>
                </a:solidFill>
              </a:rPr>
              <a:t>2</a:t>
            </a:r>
            <a:r>
              <a:rPr lang="en-GB" sz="2400">
                <a:solidFill>
                  <a:srgbClr val="6E6B5E"/>
                </a:solidFill>
              </a:rPr>
              <a:t>, </a:t>
            </a:r>
            <a:r>
              <a:rPr lang="en-GB" sz="2400">
                <a:solidFill>
                  <a:srgbClr val="B65611"/>
                </a:solidFill>
              </a:rPr>
              <a:t>3</a:t>
            </a:r>
            <a:r>
              <a:rPr lang="en-GB" sz="2400">
                <a:solidFill>
                  <a:srgbClr val="6E6B5E"/>
                </a:solidFill>
              </a:rPr>
              <a:t>, </a:t>
            </a:r>
            <a:r>
              <a:rPr lang="en-GB" sz="2400">
                <a:solidFill>
                  <a:srgbClr val="B65611"/>
                </a:solidFill>
              </a:rPr>
              <a:t>4</a:t>
            </a:r>
            <a:r>
              <a:rPr lang="en-GB" sz="2400">
                <a:solidFill>
                  <a:srgbClr val="6E6B5E"/>
                </a:solidFill>
              </a:rPr>
              <a:t>, </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114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element = 3;</a:t>
            </a:r>
            <a:endParaRPr sz="2400">
              <a:solidFill>
                <a:srgbClr val="6E6B5E"/>
              </a:solidFill>
            </a:endParaRPr>
          </a:p>
          <a:p>
            <a:pPr indent="0" lvl="0" marL="0" rtl="0" algn="r">
              <a:lnSpc>
                <a:spcPct val="114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"The value of element is: {}"</a:t>
            </a:r>
            <a:r>
              <a:rPr lang="en-GB" sz="2400">
                <a:solidFill>
                  <a:srgbClr val="6E6B5E"/>
                </a:solidFill>
              </a:rPr>
              <a:t>, a[element]);</a:t>
            </a:r>
            <a:endParaRPr sz="2400">
              <a:solidFill>
                <a:srgbClr val="6E6B5E"/>
              </a:solidFill>
            </a:endParaRPr>
          </a:p>
          <a:p>
            <a:pPr indent="0" lvl="0" marL="0" rtl="0" algn="l">
              <a:lnSpc>
                <a:spcPct val="114000"/>
              </a:lnSpc>
              <a:spcBef>
                <a:spcPts val="0"/>
              </a:spcBef>
              <a:spcAft>
                <a:spcPts val="0"/>
              </a:spcAft>
              <a:buNone/>
            </a:pPr>
            <a:r>
              <a:rPr lang="en-GB" sz="2400">
                <a:solidFill>
                  <a:srgbClr val="6E6B5E"/>
                </a:solidFill>
              </a:rPr>
              <a:t>}</a:t>
            </a:r>
            <a:endParaRPr sz="2400"/>
          </a:p>
        </p:txBody>
      </p:sp>
      <p:sp>
        <p:nvSpPr>
          <p:cNvPr id="378" name="Google Shape;378;p60"/>
          <p:cNvSpPr txBox="1"/>
          <p:nvPr/>
        </p:nvSpPr>
        <p:spPr>
          <a:xfrm>
            <a:off x="4932700" y="1362600"/>
            <a:ext cx="3892800" cy="24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lt1"/>
                </a:solidFill>
                <a:latin typeface="Roboto"/>
                <a:ea typeface="Roboto"/>
                <a:cs typeface="Roboto"/>
                <a:sym typeface="Roboto"/>
              </a:rPr>
              <a:t>Result:</a:t>
            </a:r>
            <a:endParaRPr b="1" sz="2400">
              <a:solidFill>
                <a:schemeClr val="lt1"/>
              </a:solidFill>
              <a:latin typeface="Roboto"/>
              <a:ea typeface="Roboto"/>
              <a:cs typeface="Roboto"/>
              <a:sym typeface="Roboto"/>
            </a:endParaRPr>
          </a:p>
          <a:p>
            <a:pPr indent="0" lvl="0" marL="0" rtl="0" algn="l">
              <a:spcBef>
                <a:spcPts val="0"/>
              </a:spcBef>
              <a:spcAft>
                <a:spcPts val="0"/>
              </a:spcAft>
              <a:buNone/>
            </a:pPr>
            <a:r>
              <a:t/>
            </a:r>
            <a:endParaRPr sz="2400">
              <a:solidFill>
                <a:schemeClr val="lt1"/>
              </a:solidFill>
              <a:latin typeface="Roboto"/>
              <a:ea typeface="Roboto"/>
              <a:cs typeface="Roboto"/>
              <a:sym typeface="Roboto"/>
            </a:endParaRPr>
          </a:p>
          <a:p>
            <a:pPr indent="0" lvl="0" marL="0" rtl="0" algn="l">
              <a:spcBef>
                <a:spcPts val="0"/>
              </a:spcBef>
              <a:spcAft>
                <a:spcPts val="0"/>
              </a:spcAft>
              <a:buNone/>
            </a:pPr>
            <a:r>
              <a:rPr lang="en-GB" sz="2400">
                <a:solidFill>
                  <a:schemeClr val="lt1"/>
                </a:solidFill>
                <a:latin typeface="Roboto"/>
                <a:ea typeface="Roboto"/>
                <a:cs typeface="Roboto"/>
                <a:sym typeface="Roboto"/>
              </a:rPr>
              <a:t>The value of element is: 4</a:t>
            </a:r>
            <a:endParaRPr>
              <a:solidFill>
                <a:schemeClr val="lt1"/>
              </a:solidFill>
            </a:endParaRPr>
          </a:p>
        </p:txBody>
      </p:sp>
      <p:sp>
        <p:nvSpPr>
          <p:cNvPr id="379" name="Google Shape;379;p60"/>
          <p:cNvSpPr txBox="1"/>
          <p:nvPr>
            <p:ph type="title"/>
          </p:nvPr>
        </p:nvSpPr>
        <p:spPr>
          <a:xfrm>
            <a:off x="276550" y="2835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380" name="Google Shape;380;p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36" name="Shape 3336"/>
        <p:cNvGrpSpPr/>
        <p:nvPr/>
      </p:nvGrpSpPr>
      <p:grpSpPr>
        <a:xfrm>
          <a:off x="0" y="0"/>
          <a:ext cx="0" cy="0"/>
          <a:chOff x="0" y="0"/>
          <a:chExt cx="0" cy="0"/>
        </a:xfrm>
      </p:grpSpPr>
      <p:pic>
        <p:nvPicPr>
          <p:cNvPr id="3337" name="Google Shape;3337;p4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38" name="Google Shape;3338;p438"/>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39" name="Google Shape;3339;p438"/>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UPDATING THE STRING:</a:t>
            </a:r>
            <a:endParaRPr>
              <a:solidFill>
                <a:srgbClr val="000000"/>
              </a:solidFill>
              <a:latin typeface="Open Sans"/>
              <a:ea typeface="Open Sans"/>
              <a:cs typeface="Open Sans"/>
              <a:sym typeface="Open Sans"/>
            </a:endParaRPr>
          </a:p>
        </p:txBody>
      </p:sp>
      <p:sp>
        <p:nvSpPr>
          <p:cNvPr id="3340" name="Google Shape;3340;p438"/>
          <p:cNvSpPr txBox="1"/>
          <p:nvPr>
            <p:ph type="title"/>
          </p:nvPr>
        </p:nvSpPr>
        <p:spPr>
          <a:xfrm>
            <a:off x="387900" y="536000"/>
            <a:ext cx="8034000" cy="43782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#![allow(unused_variables)]</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fn main() {</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let mut s1 = String::from("foo");</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let s2 = "bar";</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s1.push_str(s2);</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println!("s2 is {}", s2);</a:t>
            </a:r>
            <a:endParaRPr b="1" sz="2200">
              <a:solidFill>
                <a:srgbClr val="000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a:t>
            </a:r>
            <a:endParaRPr b="1" sz="22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sz="2200">
              <a:solidFill>
                <a:srgbClr val="000000"/>
              </a:solidFill>
              <a:latin typeface="Courier New"/>
              <a:ea typeface="Courier New"/>
              <a:cs typeface="Courier New"/>
              <a:sym typeface="Courier New"/>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44" name="Shape 3344"/>
        <p:cNvGrpSpPr/>
        <p:nvPr/>
      </p:nvGrpSpPr>
      <p:grpSpPr>
        <a:xfrm>
          <a:off x="0" y="0"/>
          <a:ext cx="0" cy="0"/>
          <a:chOff x="0" y="0"/>
          <a:chExt cx="0" cy="0"/>
        </a:xfrm>
      </p:grpSpPr>
      <p:pic>
        <p:nvPicPr>
          <p:cNvPr id="3345" name="Google Shape;3345;p4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46" name="Google Shape;3346;p439"/>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47" name="Google Shape;3347;p439"/>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CONCATENATION WITH THE OPERATORS:</a:t>
            </a:r>
            <a:endParaRPr>
              <a:solidFill>
                <a:srgbClr val="000000"/>
              </a:solidFill>
              <a:latin typeface="Open Sans"/>
              <a:ea typeface="Open Sans"/>
              <a:cs typeface="Open Sans"/>
              <a:sym typeface="Open Sans"/>
            </a:endParaRPr>
          </a:p>
        </p:txBody>
      </p:sp>
      <p:sp>
        <p:nvSpPr>
          <p:cNvPr id="3348" name="Google Shape;3348;p439"/>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fn main(){</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   let s1 = String::from("Hello, ");</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   let s2 = String::from("world!");</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   let s3 = s1 + &amp;s2;</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   println!("{}",s3);</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400">
                <a:solidFill>
                  <a:srgbClr val="000000"/>
                </a:solidFill>
                <a:latin typeface="Courier New"/>
                <a:ea typeface="Courier New"/>
                <a:cs typeface="Courier New"/>
                <a:sym typeface="Courier New"/>
              </a:rPr>
              <a:t>}</a:t>
            </a:r>
            <a:endParaRPr b="1" sz="24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t/>
            </a:r>
            <a:endParaRPr b="1"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t/>
            </a:r>
            <a:endParaRPr b="1" sz="18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t/>
            </a:r>
            <a:endParaRPr b="1" sz="18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b="1" sz="2400">
              <a:solidFill>
                <a:srgbClr val="000000"/>
              </a:solidFill>
            </a:endParaRPr>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52" name="Shape 3352"/>
        <p:cNvGrpSpPr/>
        <p:nvPr/>
      </p:nvGrpSpPr>
      <p:grpSpPr>
        <a:xfrm>
          <a:off x="0" y="0"/>
          <a:ext cx="0" cy="0"/>
          <a:chOff x="0" y="0"/>
          <a:chExt cx="0" cy="0"/>
        </a:xfrm>
      </p:grpSpPr>
      <p:pic>
        <p:nvPicPr>
          <p:cNvPr id="3353" name="Google Shape;3353;p4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54" name="Google Shape;3354;p440"/>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55" name="Google Shape;3355;p440"/>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CONCATENATION WITH THE OPERATORS:</a:t>
            </a:r>
            <a:endParaRPr>
              <a:solidFill>
                <a:srgbClr val="000000"/>
              </a:solidFill>
            </a:endParaRPr>
          </a:p>
        </p:txBody>
      </p:sp>
      <p:sp>
        <p:nvSpPr>
          <p:cNvPr id="3356" name="Google Shape;3356;p440"/>
          <p:cNvSpPr txBox="1"/>
          <p:nvPr>
            <p:ph type="title"/>
          </p:nvPr>
        </p:nvSpPr>
        <p:spPr>
          <a:xfrm>
            <a:off x="432850" y="104642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fn main (){</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let s1 = String::from("tic");</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let s2 = String::from("tac");</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let s3 = String::from("toe");</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let s = s1 + "-" + &amp;s2 + "-" + &amp;s3;</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   println!("{}",s);</a:t>
            </a:r>
            <a:endParaRPr b="1" sz="2200">
              <a:solidFill>
                <a:srgbClr val="000000"/>
              </a:solidFill>
              <a:latin typeface="Courier New"/>
              <a:ea typeface="Courier New"/>
              <a:cs typeface="Courier New"/>
              <a:sym typeface="Courier New"/>
            </a:endParaRPr>
          </a:p>
          <a:p>
            <a:pPr indent="0" lvl="0" marL="0" rtl="0" algn="l">
              <a:lnSpc>
                <a:spcPct val="133333"/>
              </a:lnSpc>
              <a:spcBef>
                <a:spcPts val="0"/>
              </a:spcBef>
              <a:spcAft>
                <a:spcPts val="0"/>
              </a:spcAft>
              <a:buNone/>
            </a:pPr>
            <a:r>
              <a:rPr b="1" lang="en-GB" sz="2200">
                <a:solidFill>
                  <a:srgbClr val="000000"/>
                </a:solidFill>
                <a:latin typeface="Courier New"/>
                <a:ea typeface="Courier New"/>
                <a:cs typeface="Courier New"/>
                <a:sym typeface="Courier New"/>
              </a:rPr>
              <a:t>}</a:t>
            </a:r>
            <a:endParaRPr b="1" sz="2200">
              <a:solidFill>
                <a:srgbClr val="000000"/>
              </a:solidFill>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60" name="Shape 3360"/>
        <p:cNvGrpSpPr/>
        <p:nvPr/>
      </p:nvGrpSpPr>
      <p:grpSpPr>
        <a:xfrm>
          <a:off x="0" y="0"/>
          <a:ext cx="0" cy="0"/>
          <a:chOff x="0" y="0"/>
          <a:chExt cx="0" cy="0"/>
        </a:xfrm>
      </p:grpSpPr>
      <p:sp>
        <p:nvSpPr>
          <p:cNvPr id="3361" name="Google Shape;3361;p4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CONCATENATION WITH FORMAT MACRO</a:t>
            </a:r>
            <a:endParaRPr b="1">
              <a:solidFill>
                <a:srgbClr val="000000"/>
              </a:solidFill>
            </a:endParaRPr>
          </a:p>
        </p:txBody>
      </p:sp>
      <p:sp>
        <p:nvSpPr>
          <p:cNvPr id="3362" name="Google Shape;3362;p441"/>
          <p:cNvSpPr txBox="1"/>
          <p:nvPr>
            <p:ph idx="1" type="body"/>
          </p:nvPr>
        </p:nvSpPr>
        <p:spPr>
          <a:xfrm>
            <a:off x="311700" y="14832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fn main() {</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let s1 = String::from("tic");</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let s2 = String::from("tac");</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let s3 = String::from("toe");</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let s = format!("{}-{}-{}", s1, s2, s3);</a:t>
            </a:r>
            <a:br>
              <a:rPr b="1" lang="en-GB" sz="2200">
                <a:solidFill>
                  <a:srgbClr val="000000"/>
                </a:solidFill>
                <a:latin typeface="Courier New"/>
                <a:ea typeface="Courier New"/>
                <a:cs typeface="Courier New"/>
                <a:sym typeface="Courier New"/>
              </a:rPr>
            </a:br>
            <a:r>
              <a:rPr b="1" lang="en-GB" sz="2200">
                <a:solidFill>
                  <a:srgbClr val="000000"/>
                </a:solidFill>
                <a:latin typeface="Courier New"/>
                <a:ea typeface="Courier New"/>
                <a:cs typeface="Courier New"/>
                <a:sym typeface="Courier New"/>
              </a:rPr>
              <a:t>}</a:t>
            </a:r>
            <a:endParaRPr b="1" sz="2200">
              <a:solidFill>
                <a:srgbClr val="000000"/>
              </a:solidFill>
              <a:latin typeface="Courier New"/>
              <a:ea typeface="Courier New"/>
              <a:cs typeface="Courier New"/>
              <a:sym typeface="Courier New"/>
            </a:endParaRPr>
          </a:p>
          <a:p>
            <a:pPr indent="0" lvl="0" marL="0" rtl="0" algn="l">
              <a:spcBef>
                <a:spcPts val="1600"/>
              </a:spcBef>
              <a:spcAft>
                <a:spcPts val="1600"/>
              </a:spcAft>
              <a:buNone/>
            </a:pPr>
            <a:r>
              <a:t/>
            </a:r>
            <a:endParaRPr b="1" sz="2200">
              <a:solidFill>
                <a:srgbClr val="000000"/>
              </a:solidFill>
              <a:latin typeface="Courier New"/>
              <a:ea typeface="Courier New"/>
              <a:cs typeface="Courier New"/>
              <a:sym typeface="Courier New"/>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66" name="Shape 3366"/>
        <p:cNvGrpSpPr/>
        <p:nvPr/>
      </p:nvGrpSpPr>
      <p:grpSpPr>
        <a:xfrm>
          <a:off x="0" y="0"/>
          <a:ext cx="0" cy="0"/>
          <a:chOff x="0" y="0"/>
          <a:chExt cx="0" cy="0"/>
        </a:xfrm>
      </p:grpSpPr>
      <p:pic>
        <p:nvPicPr>
          <p:cNvPr id="3367" name="Google Shape;3367;p4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68" name="Google Shape;3368;p442"/>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69" name="Google Shape;3369;p442"/>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INDEXING INTO STRINGS:</a:t>
            </a:r>
            <a:endParaRPr>
              <a:solidFill>
                <a:srgbClr val="000000"/>
              </a:solidFill>
            </a:endParaRPr>
          </a:p>
        </p:txBody>
      </p:sp>
      <p:sp>
        <p:nvSpPr>
          <p:cNvPr id="3370" name="Google Shape;3370;p442"/>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b="1" lang="en-GB" sz="2400">
                <a:solidFill>
                  <a:srgbClr val="000000"/>
                </a:solidFill>
              </a:rPr>
              <a:t>fn main (){</a:t>
            </a:r>
            <a:endParaRPr b="1" sz="2400">
              <a:solidFill>
                <a:srgbClr val="000000"/>
              </a:solidFill>
            </a:endParaRPr>
          </a:p>
          <a:p>
            <a:pPr indent="0" lvl="0" marL="0" rtl="0" algn="l">
              <a:lnSpc>
                <a:spcPct val="133333"/>
              </a:lnSpc>
              <a:spcBef>
                <a:spcPts val="0"/>
              </a:spcBef>
              <a:spcAft>
                <a:spcPts val="0"/>
              </a:spcAft>
              <a:buNone/>
            </a:pPr>
            <a:r>
              <a:rPr b="1" lang="en-GB" sz="2400">
                <a:solidFill>
                  <a:srgbClr val="000000"/>
                </a:solidFill>
              </a:rPr>
              <a:t>    let s1 = String::from("hello");</a:t>
            </a:r>
            <a:endParaRPr b="1" sz="2400">
              <a:solidFill>
                <a:srgbClr val="000000"/>
              </a:solidFill>
            </a:endParaRPr>
          </a:p>
          <a:p>
            <a:pPr indent="0" lvl="0" marL="0" rtl="0" algn="l">
              <a:lnSpc>
                <a:spcPct val="133333"/>
              </a:lnSpc>
              <a:spcBef>
                <a:spcPts val="0"/>
              </a:spcBef>
              <a:spcAft>
                <a:spcPts val="0"/>
              </a:spcAft>
              <a:buNone/>
            </a:pPr>
            <a:r>
              <a:rPr b="1" lang="en-GB" sz="2400">
                <a:solidFill>
                  <a:srgbClr val="000000"/>
                </a:solidFill>
              </a:rPr>
              <a:t>    let h = s1[0];</a:t>
            </a:r>
            <a:endParaRPr b="1" sz="2400">
              <a:solidFill>
                <a:srgbClr val="000000"/>
              </a:solidFill>
            </a:endParaRPr>
          </a:p>
          <a:p>
            <a:pPr indent="0" lvl="0" marL="0" rtl="0" algn="l">
              <a:lnSpc>
                <a:spcPct val="133333"/>
              </a:lnSpc>
              <a:spcBef>
                <a:spcPts val="0"/>
              </a:spcBef>
              <a:spcAft>
                <a:spcPts val="0"/>
              </a:spcAft>
              <a:buNone/>
            </a:pPr>
            <a:r>
              <a:rPr b="1" lang="en-GB" sz="2400">
                <a:solidFill>
                  <a:srgbClr val="000000"/>
                </a:solidFill>
              </a:rPr>
              <a:t>}</a:t>
            </a:r>
            <a:endParaRPr b="1" sz="2400">
              <a:solidFill>
                <a:srgbClr val="000000"/>
              </a:solidFill>
            </a:endParaRPr>
          </a:p>
          <a:p>
            <a:pPr indent="0" lvl="0" marL="0" rtl="0" algn="l">
              <a:lnSpc>
                <a:spcPct val="133333"/>
              </a:lnSpc>
              <a:spcBef>
                <a:spcPts val="0"/>
              </a:spcBef>
              <a:spcAft>
                <a:spcPts val="0"/>
              </a:spcAft>
              <a:buNone/>
            </a:pPr>
            <a:r>
              <a:rPr b="1" lang="en-GB" sz="2400">
                <a:solidFill>
                  <a:srgbClr val="000000"/>
                </a:solidFill>
              </a:rPr>
              <a:t>This code will result error:</a:t>
            </a:r>
            <a:endParaRPr b="1" sz="2400">
              <a:solidFill>
                <a:srgbClr val="000000"/>
              </a:solidFill>
            </a:endParaRPr>
          </a:p>
          <a:p>
            <a:pPr indent="0" lvl="0" marL="0" rtl="0" algn="l">
              <a:lnSpc>
                <a:spcPct val="133333"/>
              </a:lnSpc>
              <a:spcBef>
                <a:spcPts val="0"/>
              </a:spcBef>
              <a:spcAft>
                <a:spcPts val="0"/>
              </a:spcAft>
              <a:buNone/>
            </a:pPr>
            <a:r>
              <a:rPr lang="en-GB" sz="2400">
                <a:solidFill>
                  <a:srgbClr val="000000"/>
                </a:solidFill>
              </a:rPr>
              <a:t>Rust strings don’t support indexing. But why not? To answer that question, we need to discuss how Rust stores strings in memory.</a:t>
            </a:r>
            <a:endParaRPr sz="2400">
              <a:solidFill>
                <a:srgbClr val="000000"/>
              </a:solidFill>
            </a:endParaRPr>
          </a:p>
          <a:p>
            <a:pPr indent="0" lvl="0" marL="0" rtl="0" algn="l">
              <a:lnSpc>
                <a:spcPct val="133333"/>
              </a:lnSpc>
              <a:spcBef>
                <a:spcPts val="0"/>
              </a:spcBef>
              <a:spcAft>
                <a:spcPts val="0"/>
              </a:spcAft>
              <a:buNone/>
            </a:pPr>
            <a:r>
              <a:t/>
            </a:r>
            <a:endParaRPr sz="1400">
              <a:solidFill>
                <a:srgbClr val="000000"/>
              </a:solidFill>
              <a:highlight>
                <a:srgbClr val="000000"/>
              </a:highlight>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74" name="Shape 3374"/>
        <p:cNvGrpSpPr/>
        <p:nvPr/>
      </p:nvGrpSpPr>
      <p:grpSpPr>
        <a:xfrm>
          <a:off x="0" y="0"/>
          <a:ext cx="0" cy="0"/>
          <a:chOff x="0" y="0"/>
          <a:chExt cx="0" cy="0"/>
        </a:xfrm>
      </p:grpSpPr>
      <p:pic>
        <p:nvPicPr>
          <p:cNvPr id="3375" name="Google Shape;3375;p4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76" name="Google Shape;3376;p443"/>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77" name="Google Shape;3377;p443"/>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STRING BYTES STORAGE:</a:t>
            </a:r>
            <a:endParaRPr>
              <a:solidFill>
                <a:srgbClr val="000000"/>
              </a:solidFill>
            </a:endParaRPr>
          </a:p>
        </p:txBody>
      </p:sp>
      <p:sp>
        <p:nvSpPr>
          <p:cNvPr id="3378" name="Google Shape;3378;p443"/>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400">
                <a:solidFill>
                  <a:srgbClr val="000000"/>
                </a:solidFill>
              </a:rPr>
              <a:t>fn main (){</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    let len = String::from("Hola").len();</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    println!("{}",len);</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    let len = String::from("Здравствуйте").len();</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    println!("{}",len);</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a:t>
            </a:r>
            <a:endParaRPr sz="2400">
              <a:solidFill>
                <a:srgbClr val="000000"/>
              </a:solidFill>
            </a:endParaRPr>
          </a:p>
          <a:p>
            <a:pPr indent="0" lvl="0" marL="0" rtl="0" algn="l">
              <a:lnSpc>
                <a:spcPct val="133333"/>
              </a:lnSpc>
              <a:spcBef>
                <a:spcPts val="0"/>
              </a:spcBef>
              <a:spcAft>
                <a:spcPts val="0"/>
              </a:spcAft>
              <a:buNone/>
            </a:pPr>
            <a:r>
              <a:rPr lang="en-GB" sz="2400">
                <a:solidFill>
                  <a:srgbClr val="000000"/>
                </a:solidFill>
              </a:rPr>
              <a:t>}</a:t>
            </a:r>
            <a:endParaRPr sz="2400">
              <a:solidFill>
                <a:srgbClr val="000000"/>
              </a:solidFill>
            </a:endParaRPr>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82" name="Shape 3382"/>
        <p:cNvGrpSpPr/>
        <p:nvPr/>
      </p:nvGrpSpPr>
      <p:grpSpPr>
        <a:xfrm>
          <a:off x="0" y="0"/>
          <a:ext cx="0" cy="0"/>
          <a:chOff x="0" y="0"/>
          <a:chExt cx="0" cy="0"/>
        </a:xfrm>
      </p:grpSpPr>
      <p:pic>
        <p:nvPicPr>
          <p:cNvPr id="3383" name="Google Shape;3383;p44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84" name="Google Shape;3384;p444"/>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85" name="Google Shape;3385;p444"/>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BYTES, SCALAR VALUES &amp; GRAPHEME CLUSTER:</a:t>
            </a:r>
            <a:endParaRPr sz="2400">
              <a:solidFill>
                <a:srgbClr val="000000"/>
              </a:solidFill>
              <a:latin typeface="Open Sans"/>
              <a:ea typeface="Open Sans"/>
              <a:cs typeface="Open Sans"/>
              <a:sym typeface="Open Sans"/>
            </a:endParaRPr>
          </a:p>
        </p:txBody>
      </p:sp>
      <p:sp>
        <p:nvSpPr>
          <p:cNvPr id="3386" name="Google Shape;3386;p444"/>
          <p:cNvSpPr txBox="1"/>
          <p:nvPr>
            <p:ph type="title"/>
          </p:nvPr>
        </p:nvSpPr>
        <p:spPr>
          <a:xfrm>
            <a:off x="387900" y="765275"/>
            <a:ext cx="8034000" cy="43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In UTF-8 there are three ways to look at strings from Rust’s perspective:</a:t>
            </a:r>
            <a:endParaRPr sz="20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By Bytes</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By Scalar</a:t>
            </a:r>
            <a:endParaRPr sz="2000">
              <a:solidFill>
                <a:srgbClr val="000000"/>
              </a:solidFill>
              <a:latin typeface="Open Sans"/>
              <a:ea typeface="Open Sans"/>
              <a:cs typeface="Open Sans"/>
              <a:sym typeface="Open Sans"/>
            </a:endParaRPr>
          </a:p>
          <a:p>
            <a:pPr indent="0" lvl="0" marL="457200" rtl="0" algn="l">
              <a:spcBef>
                <a:spcPts val="0"/>
              </a:spcBef>
              <a:spcAft>
                <a:spcPts val="0"/>
              </a:spcAft>
              <a:buNone/>
            </a:pPr>
            <a:r>
              <a:t/>
            </a:r>
            <a:endParaRPr sz="2000">
              <a:solidFill>
                <a:srgbClr val="000000"/>
              </a:solidFill>
              <a:latin typeface="Open Sans"/>
              <a:ea typeface="Open Sans"/>
              <a:cs typeface="Open Sans"/>
              <a:sym typeface="Open Sans"/>
            </a:endParaRPr>
          </a:p>
          <a:p>
            <a:pPr indent="-355600" lvl="0" marL="457200" rtl="0" algn="l">
              <a:spcBef>
                <a:spcPts val="0"/>
              </a:spcBef>
              <a:spcAft>
                <a:spcPts val="0"/>
              </a:spcAft>
              <a:buClr>
                <a:srgbClr val="000000"/>
              </a:buClr>
              <a:buSzPts val="2000"/>
              <a:buFont typeface="Open Sans"/>
              <a:buAutoNum type="arabicPeriod"/>
            </a:pPr>
            <a:r>
              <a:rPr lang="en-GB" sz="2000">
                <a:solidFill>
                  <a:srgbClr val="000000"/>
                </a:solidFill>
                <a:latin typeface="Open Sans"/>
                <a:ea typeface="Open Sans"/>
                <a:cs typeface="Open Sans"/>
                <a:sym typeface="Open Sans"/>
              </a:rPr>
              <a:t>By Grapheme Cluster</a:t>
            </a:r>
            <a:endParaRPr sz="2000">
              <a:solidFill>
                <a:srgbClr val="000000"/>
              </a:solidFill>
              <a:latin typeface="Open Sans"/>
              <a:ea typeface="Open Sans"/>
              <a:cs typeface="Open Sans"/>
              <a:sym typeface="Open Sans"/>
            </a:endParaRPr>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90" name="Shape 3390"/>
        <p:cNvGrpSpPr/>
        <p:nvPr/>
      </p:nvGrpSpPr>
      <p:grpSpPr>
        <a:xfrm>
          <a:off x="0" y="0"/>
          <a:ext cx="0" cy="0"/>
          <a:chOff x="0" y="0"/>
          <a:chExt cx="0" cy="0"/>
        </a:xfrm>
      </p:grpSpPr>
      <p:pic>
        <p:nvPicPr>
          <p:cNvPr id="3391" name="Google Shape;3391;p4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392" name="Google Shape;3392;p445"/>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393" name="Google Shape;3393;p445"/>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SLICING STRING:</a:t>
            </a:r>
            <a:endParaRPr sz="2400">
              <a:solidFill>
                <a:srgbClr val="000000"/>
              </a:solidFill>
            </a:endParaRPr>
          </a:p>
        </p:txBody>
      </p:sp>
      <p:sp>
        <p:nvSpPr>
          <p:cNvPr id="3394" name="Google Shape;3394;p445"/>
          <p:cNvSpPr txBox="1"/>
          <p:nvPr>
            <p:ph type="title"/>
          </p:nvPr>
        </p:nvSpPr>
        <p:spPr>
          <a:xfrm>
            <a:off x="404425" y="1641825"/>
            <a:ext cx="8034000" cy="203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fn main (){</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hello = "Здравствуйте";</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let s = &amp;hello[0..4];</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    println!("{}",s)</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GB" sz="2400">
                <a:solidFill>
                  <a:srgbClr val="000000"/>
                </a:solidFill>
                <a:latin typeface="Courier New"/>
                <a:ea typeface="Courier New"/>
                <a:cs typeface="Courier New"/>
                <a:sym typeface="Courier New"/>
              </a:rPr>
              <a:t>}</a:t>
            </a:r>
            <a:endParaRPr sz="2400">
              <a:solidFill>
                <a:srgbClr val="000000"/>
              </a:solidFill>
              <a:latin typeface="Courier New"/>
              <a:ea typeface="Courier New"/>
              <a:cs typeface="Courier New"/>
              <a:sym typeface="Courier New"/>
            </a:endParaRPr>
          </a:p>
          <a:p>
            <a:pPr indent="0" lvl="0" marL="0" rtl="0" algn="l">
              <a:spcBef>
                <a:spcPts val="0"/>
              </a:spcBef>
              <a:spcAft>
                <a:spcPts val="0"/>
              </a:spcAft>
              <a:buNone/>
            </a:pPr>
            <a:r>
              <a:t/>
            </a:r>
            <a:endParaRPr sz="2400">
              <a:solidFill>
                <a:srgbClr val="000000"/>
              </a:solidFill>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398" name="Shape 3398"/>
        <p:cNvGrpSpPr/>
        <p:nvPr/>
      </p:nvGrpSpPr>
      <p:grpSpPr>
        <a:xfrm>
          <a:off x="0" y="0"/>
          <a:ext cx="0" cy="0"/>
          <a:chOff x="0" y="0"/>
          <a:chExt cx="0" cy="0"/>
        </a:xfrm>
      </p:grpSpPr>
      <p:pic>
        <p:nvPicPr>
          <p:cNvPr id="3399" name="Google Shape;3399;p4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00" name="Google Shape;3400;p446"/>
          <p:cNvSpPr/>
          <p:nvPr/>
        </p:nvSpPr>
        <p:spPr>
          <a:xfrm>
            <a:off x="8119552" y="93199"/>
            <a:ext cx="836081" cy="30346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String</a:t>
            </a:r>
          </a:p>
        </p:txBody>
      </p:sp>
      <p:sp>
        <p:nvSpPr>
          <p:cNvPr id="3401" name="Google Shape;3401;p446"/>
          <p:cNvSpPr txBox="1"/>
          <p:nvPr>
            <p:ph type="title"/>
          </p:nvPr>
        </p:nvSpPr>
        <p:spPr>
          <a:xfrm>
            <a:off x="311700" y="231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ITERATING OVER STRING:</a:t>
            </a:r>
            <a:endParaRPr sz="2400">
              <a:solidFill>
                <a:srgbClr val="000000"/>
              </a:solidFill>
              <a:latin typeface="Open Sans"/>
              <a:ea typeface="Open Sans"/>
              <a:cs typeface="Open Sans"/>
              <a:sym typeface="Open Sans"/>
            </a:endParaRPr>
          </a:p>
        </p:txBody>
      </p:sp>
      <p:sp>
        <p:nvSpPr>
          <p:cNvPr id="3402" name="Google Shape;3402;p446"/>
          <p:cNvSpPr txBox="1"/>
          <p:nvPr>
            <p:ph type="title"/>
          </p:nvPr>
        </p:nvSpPr>
        <p:spPr>
          <a:xfrm>
            <a:off x="387900" y="765275"/>
            <a:ext cx="8034000" cy="31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fn main (){</a:t>
            </a:r>
            <a:endParaRPr sz="2400">
              <a:solidFill>
                <a:srgbClr val="000000"/>
              </a:solidFill>
            </a:endParaRPr>
          </a:p>
          <a:p>
            <a:pPr indent="0" lvl="0" marL="0" rtl="0" algn="l">
              <a:spcBef>
                <a:spcPts val="0"/>
              </a:spcBef>
              <a:spcAft>
                <a:spcPts val="0"/>
              </a:spcAft>
              <a:buNone/>
            </a:pPr>
            <a:r>
              <a:rPr lang="en-GB" sz="2400">
                <a:solidFill>
                  <a:srgbClr val="000000"/>
                </a:solidFill>
              </a:rPr>
              <a:t>    for c in "नमस्ते".chars(){</a:t>
            </a:r>
            <a:endParaRPr sz="2400">
              <a:solidFill>
                <a:srgbClr val="000000"/>
              </a:solidFill>
            </a:endParaRPr>
          </a:p>
          <a:p>
            <a:pPr indent="0" lvl="0" marL="0" rtl="0" algn="l">
              <a:spcBef>
                <a:spcPts val="0"/>
              </a:spcBef>
              <a:spcAft>
                <a:spcPts val="0"/>
              </a:spcAft>
              <a:buNone/>
            </a:pPr>
            <a:r>
              <a:rPr lang="en-GB" sz="2400">
                <a:solidFill>
                  <a:srgbClr val="000000"/>
                </a:solidFill>
              </a:rPr>
              <a:t>    println!("{}", c);}</a:t>
            </a:r>
            <a:endParaRPr sz="2400">
              <a:solidFill>
                <a:srgbClr val="000000"/>
              </a:solidFill>
            </a:endParaRPr>
          </a:p>
          <a:p>
            <a:pPr indent="0" lvl="0" marL="0" rtl="0" algn="l">
              <a:spcBef>
                <a:spcPts val="0"/>
              </a:spcBef>
              <a:spcAft>
                <a:spcPts val="0"/>
              </a:spcAft>
              <a:buNone/>
            </a:pPr>
            <a:r>
              <a:rPr lang="en-GB" sz="2400">
                <a:solidFill>
                  <a:srgbClr val="000000"/>
                </a:solidFill>
              </a:rPr>
              <a:t>{</a:t>
            </a:r>
            <a:endParaRPr sz="2400">
              <a:solidFill>
                <a:srgbClr val="000000"/>
              </a:solidFill>
            </a:endParaRPr>
          </a:p>
          <a:p>
            <a:pPr indent="0" lvl="0" marL="0" rtl="0" algn="l">
              <a:spcBef>
                <a:spcPts val="0"/>
              </a:spcBef>
              <a:spcAft>
                <a:spcPts val="0"/>
              </a:spcAft>
              <a:buNone/>
            </a:pPr>
            <a:r>
              <a:rPr lang="en-GB" sz="2400">
                <a:solidFill>
                  <a:srgbClr val="000000"/>
                </a:solidFill>
              </a:rPr>
              <a:t>    for b in "नमस्ते".bytes() {</a:t>
            </a:r>
            <a:endParaRPr sz="2400">
              <a:solidFill>
                <a:srgbClr val="000000"/>
              </a:solidFill>
            </a:endParaRPr>
          </a:p>
          <a:p>
            <a:pPr indent="0" lvl="0" marL="0" rtl="0" algn="l">
              <a:spcBef>
                <a:spcPts val="0"/>
              </a:spcBef>
              <a:spcAft>
                <a:spcPts val="0"/>
              </a:spcAft>
              <a:buNone/>
            </a:pPr>
            <a:r>
              <a:rPr lang="en-GB" sz="2400">
                <a:solidFill>
                  <a:srgbClr val="000000"/>
                </a:solidFill>
              </a:rPr>
              <a:t>    println!("{}", b);}</a:t>
            </a:r>
            <a:endParaRPr sz="2400">
              <a:solidFill>
                <a:srgbClr val="000000"/>
              </a:solidFill>
            </a:endParaRPr>
          </a:p>
          <a:p>
            <a:pPr indent="0" lvl="0" marL="0" rtl="0" algn="l">
              <a:spcBef>
                <a:spcPts val="0"/>
              </a:spcBef>
              <a:spcAft>
                <a:spcPts val="0"/>
              </a:spcAft>
              <a:buNone/>
            </a:pPr>
            <a:r>
              <a:rPr lang="en-GB" sz="2400">
                <a:solidFill>
                  <a:srgbClr val="000000"/>
                </a:solidFill>
              </a:rPr>
              <a:t>}</a:t>
            </a:r>
            <a:endParaRPr sz="2400">
              <a:solidFill>
                <a:srgbClr val="000000"/>
              </a:solidFill>
            </a:endParaRPr>
          </a:p>
          <a:p>
            <a:pPr indent="0" lvl="0" marL="0" rtl="0" algn="l">
              <a:spcBef>
                <a:spcPts val="0"/>
              </a:spcBef>
              <a:spcAft>
                <a:spcPts val="0"/>
              </a:spcAft>
              <a:buNone/>
            </a:pPr>
            <a:r>
              <a:rPr lang="en-GB" sz="2400">
                <a:solidFill>
                  <a:srgbClr val="000000"/>
                </a:solidFill>
              </a:rPr>
              <a:t>}</a:t>
            </a:r>
            <a:endParaRPr sz="2400">
              <a:solidFill>
                <a:srgbClr val="000000"/>
              </a:solidFill>
            </a:endParaRPr>
          </a:p>
          <a:p>
            <a:pPr indent="0" lvl="0" marL="0" rtl="0" algn="l">
              <a:spcBef>
                <a:spcPts val="0"/>
              </a:spcBef>
              <a:spcAft>
                <a:spcPts val="0"/>
              </a:spcAft>
              <a:buNone/>
            </a:pPr>
            <a:r>
              <a:t/>
            </a:r>
            <a:endParaRPr sz="2400">
              <a:solidFill>
                <a:srgbClr val="000000"/>
              </a:solidFill>
            </a:endParaRPr>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6" name="Shape 3406"/>
        <p:cNvGrpSpPr/>
        <p:nvPr/>
      </p:nvGrpSpPr>
      <p:grpSpPr>
        <a:xfrm>
          <a:off x="0" y="0"/>
          <a:ext cx="0" cy="0"/>
          <a:chOff x="0" y="0"/>
          <a:chExt cx="0" cy="0"/>
        </a:xfrm>
      </p:grpSpPr>
      <p:sp>
        <p:nvSpPr>
          <p:cNvPr id="3407" name="Google Shape;3407;p447"/>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H A S H    M A P</a:t>
            </a:r>
            <a:endParaRPr sz="6000">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445700" y="16189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1</a:t>
            </a:r>
            <a:r>
              <a:rPr b="1" lang="en-GB" sz="6000">
                <a:solidFill>
                  <a:srgbClr val="000000"/>
                </a:solidFill>
              </a:rPr>
              <a:t>.3 FUNCTION</a:t>
            </a:r>
            <a:endParaRPr>
              <a:solidFill>
                <a:srgbClr val="000000"/>
              </a:solidFill>
            </a:endParaRPr>
          </a:p>
        </p:txBody>
      </p:sp>
      <p:pic>
        <p:nvPicPr>
          <p:cNvPr id="386" name="Google Shape;386;p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11" name="Shape 3411"/>
        <p:cNvGrpSpPr/>
        <p:nvPr/>
      </p:nvGrpSpPr>
      <p:grpSpPr>
        <a:xfrm>
          <a:off x="0" y="0"/>
          <a:ext cx="0" cy="0"/>
          <a:chOff x="0" y="0"/>
          <a:chExt cx="0" cy="0"/>
        </a:xfrm>
      </p:grpSpPr>
      <p:pic>
        <p:nvPicPr>
          <p:cNvPr id="3412" name="Google Shape;3412;p4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13" name="Google Shape;3413;p448"/>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14" name="Google Shape;3414;p448"/>
          <p:cNvSpPr txBox="1"/>
          <p:nvPr/>
        </p:nvSpPr>
        <p:spPr>
          <a:xfrm>
            <a:off x="261300" y="565650"/>
            <a:ext cx="8621400" cy="4012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000">
                <a:latin typeface="Open Sans"/>
                <a:ea typeface="Open Sans"/>
                <a:cs typeface="Open Sans"/>
                <a:sym typeface="Open Sans"/>
              </a:rPr>
              <a:t>The type HashMap&lt;K, V&gt; stores a mapping of </a:t>
            </a:r>
            <a:r>
              <a:rPr b="1" lang="en-GB" sz="2000" u="sng">
                <a:latin typeface="Open Sans"/>
                <a:ea typeface="Open Sans"/>
                <a:cs typeface="Open Sans"/>
                <a:sym typeface="Open Sans"/>
              </a:rPr>
              <a:t>keys</a:t>
            </a:r>
            <a:r>
              <a:rPr lang="en-GB" sz="2000">
                <a:latin typeface="Open Sans"/>
                <a:ea typeface="Open Sans"/>
                <a:cs typeface="Open Sans"/>
                <a:sym typeface="Open Sans"/>
              </a:rPr>
              <a:t> of type K to </a:t>
            </a:r>
            <a:r>
              <a:rPr b="1" lang="en-GB" sz="2000" u="sng">
                <a:latin typeface="Open Sans"/>
                <a:ea typeface="Open Sans"/>
                <a:cs typeface="Open Sans"/>
                <a:sym typeface="Open Sans"/>
              </a:rPr>
              <a:t>values</a:t>
            </a:r>
            <a:r>
              <a:rPr lang="en-GB" sz="2000">
                <a:latin typeface="Open Sans"/>
                <a:ea typeface="Open Sans"/>
                <a:cs typeface="Open Sans"/>
                <a:sym typeface="Open Sans"/>
              </a:rPr>
              <a:t> of type V. It does this via a </a:t>
            </a:r>
            <a:r>
              <a:rPr b="1" i="1" lang="en-GB" sz="2000" u="sng">
                <a:latin typeface="Open Sans"/>
                <a:ea typeface="Open Sans"/>
                <a:cs typeface="Open Sans"/>
                <a:sym typeface="Open Sans"/>
              </a:rPr>
              <a:t>hashing function</a:t>
            </a:r>
            <a:r>
              <a:rPr lang="en-GB" sz="2000">
                <a:latin typeface="Open Sans"/>
                <a:ea typeface="Open Sans"/>
                <a:cs typeface="Open Sans"/>
                <a:sym typeface="Open Sans"/>
              </a:rPr>
              <a:t>, which determines how it places these keys and values into memory. Hash maps are useful when you want to look up data not by using an index, as you can with vectors, but by using a key that can be of any type.</a:t>
            </a:r>
            <a:endParaRPr sz="2000">
              <a:latin typeface="Open Sans"/>
              <a:ea typeface="Open Sans"/>
              <a:cs typeface="Open Sans"/>
              <a:sym typeface="Open Sans"/>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18" name="Shape 3418"/>
        <p:cNvGrpSpPr/>
        <p:nvPr/>
      </p:nvGrpSpPr>
      <p:grpSpPr>
        <a:xfrm>
          <a:off x="0" y="0"/>
          <a:ext cx="0" cy="0"/>
          <a:chOff x="0" y="0"/>
          <a:chExt cx="0" cy="0"/>
        </a:xfrm>
      </p:grpSpPr>
      <p:pic>
        <p:nvPicPr>
          <p:cNvPr id="3419" name="Google Shape;3419;p4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20" name="Google Shape;3420;p449"/>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21" name="Google Shape;3421;p449"/>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CREATING NEW HASH MAP</a:t>
            </a:r>
            <a:endParaRPr b="1" sz="2400">
              <a:solidFill>
                <a:srgbClr val="000000"/>
              </a:solidFill>
            </a:endParaRPr>
          </a:p>
        </p:txBody>
      </p:sp>
      <p:sp>
        <p:nvSpPr>
          <p:cNvPr id="3422" name="Google Shape;3422;p449"/>
          <p:cNvSpPr txBox="1"/>
          <p:nvPr/>
        </p:nvSpPr>
        <p:spPr>
          <a:xfrm>
            <a:off x="235500" y="652175"/>
            <a:ext cx="8195700" cy="4543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100">
                <a:latin typeface="Courier New"/>
                <a:ea typeface="Courier New"/>
                <a:cs typeface="Courier New"/>
                <a:sym typeface="Courier New"/>
              </a:rPr>
              <a:t>use std::collections::HashMap;</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fn main() {</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let mut scores = HashMap::new();</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scores.insert(String::from("Blue"), 10);</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scores.insert(String::from("Yellow"), 50);</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for (key, value) in &amp;scores {</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println!("{}: {}", key, value);</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   println!("{:?}", scores);</a:t>
            </a:r>
            <a:endParaRPr sz="2100">
              <a:latin typeface="Courier New"/>
              <a:ea typeface="Courier New"/>
              <a:cs typeface="Courier New"/>
              <a:sym typeface="Courier New"/>
            </a:endParaRPr>
          </a:p>
          <a:p>
            <a:pPr indent="0" lvl="0" marL="0" rtl="0" algn="l">
              <a:lnSpc>
                <a:spcPct val="133333"/>
              </a:lnSpc>
              <a:spcBef>
                <a:spcPts val="0"/>
              </a:spcBef>
              <a:spcAft>
                <a:spcPts val="0"/>
              </a:spcAft>
              <a:buNone/>
            </a:pPr>
            <a:r>
              <a:rPr lang="en-GB" sz="2100">
                <a:latin typeface="Courier New"/>
                <a:ea typeface="Courier New"/>
                <a:cs typeface="Courier New"/>
                <a:sym typeface="Courier New"/>
              </a:rPr>
              <a:t>}</a:t>
            </a:r>
            <a:endParaRPr sz="2100">
              <a:latin typeface="Courier New"/>
              <a:ea typeface="Courier New"/>
              <a:cs typeface="Courier New"/>
              <a:sym typeface="Courier New"/>
            </a:endParaRPr>
          </a:p>
        </p:txBody>
      </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26" name="Shape 3426"/>
        <p:cNvGrpSpPr/>
        <p:nvPr/>
      </p:nvGrpSpPr>
      <p:grpSpPr>
        <a:xfrm>
          <a:off x="0" y="0"/>
          <a:ext cx="0" cy="0"/>
          <a:chOff x="0" y="0"/>
          <a:chExt cx="0" cy="0"/>
        </a:xfrm>
      </p:grpSpPr>
      <p:pic>
        <p:nvPicPr>
          <p:cNvPr id="3427" name="Google Shape;3427;p4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28" name="Google Shape;3428;p450"/>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29" name="Google Shape;3429;p450"/>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ANOTHER WAY TO CREATING NEW HASH MAP</a:t>
            </a:r>
            <a:endParaRPr sz="2400">
              <a:solidFill>
                <a:srgbClr val="000000"/>
              </a:solidFill>
            </a:endParaRPr>
          </a:p>
        </p:txBody>
      </p:sp>
      <p:sp>
        <p:nvSpPr>
          <p:cNvPr id="3430" name="Google Shape;3430;p450"/>
          <p:cNvSpPr txBox="1"/>
          <p:nvPr/>
        </p:nvSpPr>
        <p:spPr>
          <a:xfrm>
            <a:off x="235500" y="652175"/>
            <a:ext cx="8683500" cy="4543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000"/>
              <a:t>use std::collections::HashMap;</a:t>
            </a:r>
            <a:endParaRPr sz="2000"/>
          </a:p>
          <a:p>
            <a:pPr indent="0" lvl="0" marL="0" rtl="0" algn="l">
              <a:lnSpc>
                <a:spcPct val="133333"/>
              </a:lnSpc>
              <a:spcBef>
                <a:spcPts val="0"/>
              </a:spcBef>
              <a:spcAft>
                <a:spcPts val="0"/>
              </a:spcAft>
              <a:buNone/>
            </a:pPr>
            <a:r>
              <a:rPr lang="en-GB" sz="2000"/>
              <a:t>fn main() {</a:t>
            </a:r>
            <a:endParaRPr sz="2000"/>
          </a:p>
          <a:p>
            <a:pPr indent="0" lvl="0" marL="0" rtl="0" algn="l">
              <a:lnSpc>
                <a:spcPct val="133333"/>
              </a:lnSpc>
              <a:spcBef>
                <a:spcPts val="0"/>
              </a:spcBef>
              <a:spcAft>
                <a:spcPts val="0"/>
              </a:spcAft>
              <a:buNone/>
            </a:pPr>
            <a:r>
              <a:rPr lang="en-GB" sz="2000"/>
              <a:t>  let teams = vec![String::from("Blue"), String::from("Yellow")];</a:t>
            </a:r>
            <a:endParaRPr sz="2000"/>
          </a:p>
          <a:p>
            <a:pPr indent="0" lvl="0" marL="0" rtl="0" algn="l">
              <a:lnSpc>
                <a:spcPct val="133333"/>
              </a:lnSpc>
              <a:spcBef>
                <a:spcPts val="0"/>
              </a:spcBef>
              <a:spcAft>
                <a:spcPts val="0"/>
              </a:spcAft>
              <a:buNone/>
            </a:pPr>
            <a:r>
              <a:rPr lang="en-GB" sz="2000"/>
              <a:t>  let initial_scores = vec![10, 50];</a:t>
            </a:r>
            <a:endParaRPr sz="2000"/>
          </a:p>
          <a:p>
            <a:pPr indent="0" lvl="0" marL="0" rtl="0" algn="l">
              <a:lnSpc>
                <a:spcPct val="133333"/>
              </a:lnSpc>
              <a:spcBef>
                <a:spcPts val="0"/>
              </a:spcBef>
              <a:spcAft>
                <a:spcPts val="0"/>
              </a:spcAft>
              <a:buNone/>
            </a:pPr>
            <a:r>
              <a:rPr lang="en-GB" sz="2000"/>
              <a:t>  let scores: HashMap&lt;_, _&gt; = teams.iter().zip(initial_scores.iter()).collect();</a:t>
            </a:r>
            <a:endParaRPr sz="2000"/>
          </a:p>
          <a:p>
            <a:pPr indent="0" lvl="0" marL="0" rtl="0" algn="l">
              <a:lnSpc>
                <a:spcPct val="133333"/>
              </a:lnSpc>
              <a:spcBef>
                <a:spcPts val="0"/>
              </a:spcBef>
              <a:spcAft>
                <a:spcPts val="0"/>
              </a:spcAft>
              <a:buNone/>
            </a:pPr>
            <a:r>
              <a:rPr lang="en-GB" sz="2000"/>
              <a:t>  for (key, value) in &amp;scores {</a:t>
            </a:r>
            <a:endParaRPr sz="2000"/>
          </a:p>
          <a:p>
            <a:pPr indent="0" lvl="0" marL="0" rtl="0" algn="l">
              <a:lnSpc>
                <a:spcPct val="133333"/>
              </a:lnSpc>
              <a:spcBef>
                <a:spcPts val="0"/>
              </a:spcBef>
              <a:spcAft>
                <a:spcPts val="0"/>
              </a:spcAft>
              <a:buNone/>
            </a:pPr>
            <a:r>
              <a:rPr lang="en-GB" sz="2000"/>
              <a:t>      println!("{}: {}", key, value);</a:t>
            </a:r>
            <a:endParaRPr sz="2000"/>
          </a:p>
          <a:p>
            <a:pPr indent="0" lvl="0" marL="0" rtl="0" algn="l">
              <a:lnSpc>
                <a:spcPct val="133333"/>
              </a:lnSpc>
              <a:spcBef>
                <a:spcPts val="0"/>
              </a:spcBef>
              <a:spcAft>
                <a:spcPts val="0"/>
              </a:spcAft>
              <a:buNone/>
            </a:pPr>
            <a:r>
              <a:rPr lang="en-GB" sz="2000"/>
              <a:t>  }</a:t>
            </a:r>
            <a:endParaRPr sz="2000"/>
          </a:p>
          <a:p>
            <a:pPr indent="0" lvl="0" marL="0" rtl="0" algn="l">
              <a:lnSpc>
                <a:spcPct val="133333"/>
              </a:lnSpc>
              <a:spcBef>
                <a:spcPts val="0"/>
              </a:spcBef>
              <a:spcAft>
                <a:spcPts val="0"/>
              </a:spcAft>
              <a:buNone/>
            </a:pPr>
            <a:r>
              <a:rPr lang="en-GB" sz="2000"/>
              <a:t>  println!("{:?}", scores);</a:t>
            </a:r>
            <a:endParaRPr sz="2000"/>
          </a:p>
          <a:p>
            <a:pPr indent="0" lvl="0" marL="0" rtl="0" algn="l">
              <a:lnSpc>
                <a:spcPct val="133333"/>
              </a:lnSpc>
              <a:spcBef>
                <a:spcPts val="0"/>
              </a:spcBef>
              <a:spcAft>
                <a:spcPts val="0"/>
              </a:spcAft>
              <a:buNone/>
            </a:pPr>
            <a:r>
              <a:rPr lang="en-GB" sz="2000"/>
              <a:t>}</a:t>
            </a:r>
            <a:endParaRPr sz="2000"/>
          </a:p>
        </p:txBody>
      </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34" name="Shape 3434"/>
        <p:cNvGrpSpPr/>
        <p:nvPr/>
      </p:nvGrpSpPr>
      <p:grpSpPr>
        <a:xfrm>
          <a:off x="0" y="0"/>
          <a:ext cx="0" cy="0"/>
          <a:chOff x="0" y="0"/>
          <a:chExt cx="0" cy="0"/>
        </a:xfrm>
      </p:grpSpPr>
      <p:pic>
        <p:nvPicPr>
          <p:cNvPr id="3435" name="Google Shape;3435;p4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36" name="Google Shape;3436;p451"/>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37" name="Google Shape;3437;p451"/>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HASH MAP AND OWNERSHIP</a:t>
            </a:r>
            <a:endParaRPr sz="2400">
              <a:solidFill>
                <a:srgbClr val="000000"/>
              </a:solidFill>
            </a:endParaRPr>
          </a:p>
        </p:txBody>
      </p:sp>
      <p:sp>
        <p:nvSpPr>
          <p:cNvPr id="3438" name="Google Shape;3438;p451"/>
          <p:cNvSpPr txBox="1"/>
          <p:nvPr/>
        </p:nvSpPr>
        <p:spPr>
          <a:xfrm>
            <a:off x="235500" y="652175"/>
            <a:ext cx="8683500" cy="4543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200"/>
              <a:t>use std::collections::HashMap;</a:t>
            </a:r>
            <a:endParaRPr sz="2200"/>
          </a:p>
          <a:p>
            <a:pPr indent="0" lvl="0" marL="0" rtl="0" algn="l">
              <a:lnSpc>
                <a:spcPct val="133333"/>
              </a:lnSpc>
              <a:spcBef>
                <a:spcPts val="0"/>
              </a:spcBef>
              <a:spcAft>
                <a:spcPts val="0"/>
              </a:spcAft>
              <a:buNone/>
            </a:pPr>
            <a:r>
              <a:rPr lang="en-GB" sz="2200"/>
              <a:t>fn main() {</a:t>
            </a:r>
            <a:endParaRPr sz="2200"/>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let field_name = String::from("Favorite color");</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let field_value = String::from("Blue");</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let mut map = HashMap::new();</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map.insert(field_name, field_value);</a:t>
            </a:r>
            <a:endParaRPr sz="2200">
              <a:latin typeface="Courier New"/>
              <a:ea typeface="Courier New"/>
              <a:cs typeface="Courier New"/>
              <a:sym typeface="Courier New"/>
            </a:endParaRPr>
          </a:p>
          <a:p>
            <a:pPr indent="0" lvl="0" marL="0" rtl="0" algn="l">
              <a:lnSpc>
                <a:spcPct val="133333"/>
              </a:lnSpc>
              <a:spcBef>
                <a:spcPts val="0"/>
              </a:spcBef>
              <a:spcAft>
                <a:spcPts val="0"/>
              </a:spcAft>
              <a:buNone/>
            </a:pPr>
            <a:r>
              <a:rPr lang="en-GB" sz="2200">
                <a:latin typeface="Courier New"/>
                <a:ea typeface="Courier New"/>
                <a:cs typeface="Courier New"/>
                <a:sym typeface="Courier New"/>
              </a:rPr>
              <a:t>  println!("{:?}", map);</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latin typeface="Courier New"/>
                <a:ea typeface="Courier New"/>
                <a:cs typeface="Courier New"/>
                <a:sym typeface="Courier New"/>
              </a:rPr>
              <a:t>  }</a:t>
            </a:r>
            <a:endParaRPr sz="2200">
              <a:latin typeface="Courier New"/>
              <a:ea typeface="Courier New"/>
              <a:cs typeface="Courier New"/>
              <a:sym typeface="Courier New"/>
            </a:endParaRPr>
          </a:p>
          <a:p>
            <a:pPr indent="0" lvl="0" marL="0" rtl="0" algn="l">
              <a:lnSpc>
                <a:spcPct val="133333"/>
              </a:lnSpc>
              <a:spcBef>
                <a:spcPts val="0"/>
              </a:spcBef>
              <a:spcAft>
                <a:spcPts val="0"/>
              </a:spcAft>
              <a:buNone/>
            </a:pPr>
            <a:r>
              <a:t/>
            </a:r>
            <a:endParaRPr sz="2000"/>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42" name="Shape 3442"/>
        <p:cNvGrpSpPr/>
        <p:nvPr/>
      </p:nvGrpSpPr>
      <p:grpSpPr>
        <a:xfrm>
          <a:off x="0" y="0"/>
          <a:ext cx="0" cy="0"/>
          <a:chOff x="0" y="0"/>
          <a:chExt cx="0" cy="0"/>
        </a:xfrm>
      </p:grpSpPr>
      <p:pic>
        <p:nvPicPr>
          <p:cNvPr id="3443" name="Google Shape;3443;p45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44" name="Google Shape;3444;p452"/>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45" name="Google Shape;3445;p452"/>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rPr>
              <a:t>ACCESSING VALUE IN A HASH MAP</a:t>
            </a:r>
            <a:endParaRPr sz="2400">
              <a:solidFill>
                <a:srgbClr val="000000"/>
              </a:solidFill>
            </a:endParaRPr>
          </a:p>
        </p:txBody>
      </p:sp>
      <p:sp>
        <p:nvSpPr>
          <p:cNvPr id="3446" name="Google Shape;3446;p452"/>
          <p:cNvSpPr txBox="1"/>
          <p:nvPr/>
        </p:nvSpPr>
        <p:spPr>
          <a:xfrm>
            <a:off x="235500" y="652175"/>
            <a:ext cx="8683500" cy="45438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1800"/>
              <a:t>use std::collections::HashMap;</a:t>
            </a:r>
            <a:endParaRPr sz="1800"/>
          </a:p>
          <a:p>
            <a:pPr indent="0" lvl="0" marL="0" rtl="0" algn="l">
              <a:lnSpc>
                <a:spcPct val="133333"/>
              </a:lnSpc>
              <a:spcBef>
                <a:spcPts val="0"/>
              </a:spcBef>
              <a:spcAft>
                <a:spcPts val="0"/>
              </a:spcAft>
              <a:buNone/>
            </a:pPr>
            <a:r>
              <a:rPr lang="en-GB" sz="1800"/>
              <a:t>fn main()</a:t>
            </a:r>
            <a:r>
              <a:rPr lang="en-GB"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let mut scores = HashMap::new();</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scores.insert(String::from("Blue"), 10);</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scores.insert(String::from("Yellow"), 50);</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let team_name = String::from("Blue");</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let score = scores.get(&amp;team_name);</a:t>
            </a:r>
            <a:endParaRPr sz="1800">
              <a:latin typeface="Courier New"/>
              <a:ea typeface="Courier New"/>
              <a:cs typeface="Courier New"/>
              <a:sym typeface="Courier New"/>
            </a:endParaRPr>
          </a:p>
          <a:p>
            <a:pPr indent="0" lvl="0" marL="0" rtl="0" algn="l">
              <a:lnSpc>
                <a:spcPct val="133333"/>
              </a:lnSpc>
              <a:spcBef>
                <a:spcPts val="0"/>
              </a:spcBef>
              <a:spcAft>
                <a:spcPts val="0"/>
              </a:spcAft>
              <a:buNone/>
            </a:pPr>
            <a:r>
              <a:rPr lang="en-GB" sz="1800">
                <a:latin typeface="Courier New"/>
                <a:ea typeface="Courier New"/>
                <a:cs typeface="Courier New"/>
                <a:sym typeface="Courier New"/>
              </a:rPr>
              <a:t>  for (key, value) in &amp;scores {</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println!("{}: {}", key, value);</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println!("{:?}", score);</a:t>
            </a:r>
            <a:endParaRPr sz="18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0" rtl="0" algn="l">
              <a:lnSpc>
                <a:spcPct val="133333"/>
              </a:lnSpc>
              <a:spcBef>
                <a:spcPts val="0"/>
              </a:spcBef>
              <a:spcAft>
                <a:spcPts val="0"/>
              </a:spcAft>
              <a:buNone/>
            </a:pPr>
            <a:r>
              <a:t/>
            </a:r>
            <a:endParaRPr sz="1800"/>
          </a:p>
          <a:p>
            <a:pPr indent="0" lvl="0" marL="0" rtl="0" algn="l">
              <a:lnSpc>
                <a:spcPct val="133333"/>
              </a:lnSpc>
              <a:spcBef>
                <a:spcPts val="0"/>
              </a:spcBef>
              <a:spcAft>
                <a:spcPts val="0"/>
              </a:spcAft>
              <a:buNone/>
            </a:pPr>
            <a:r>
              <a:t/>
            </a:r>
            <a:endParaRPr sz="1800"/>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50" name="Shape 3450"/>
        <p:cNvGrpSpPr/>
        <p:nvPr/>
      </p:nvGrpSpPr>
      <p:grpSpPr>
        <a:xfrm>
          <a:off x="0" y="0"/>
          <a:ext cx="0" cy="0"/>
          <a:chOff x="0" y="0"/>
          <a:chExt cx="0" cy="0"/>
        </a:xfrm>
      </p:grpSpPr>
      <p:pic>
        <p:nvPicPr>
          <p:cNvPr id="3451" name="Google Shape;3451;p45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52" name="Google Shape;3452;p453"/>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53" name="Google Shape;3453;p453"/>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UPDATING A HASH </a:t>
            </a:r>
            <a:r>
              <a:rPr b="1" lang="en-GB" sz="2400">
                <a:solidFill>
                  <a:srgbClr val="000000"/>
                </a:solidFill>
                <a:latin typeface="Open Sans"/>
                <a:ea typeface="Open Sans"/>
                <a:cs typeface="Open Sans"/>
                <a:sym typeface="Open Sans"/>
              </a:rPr>
              <a:t>MAP</a:t>
            </a:r>
            <a:endParaRPr b="1" sz="2400">
              <a:solidFill>
                <a:srgbClr val="000000"/>
              </a:solidFill>
              <a:latin typeface="Open Sans"/>
              <a:ea typeface="Open Sans"/>
              <a:cs typeface="Open Sans"/>
              <a:sym typeface="Open Sans"/>
            </a:endParaRPr>
          </a:p>
        </p:txBody>
      </p:sp>
      <p:sp>
        <p:nvSpPr>
          <p:cNvPr id="3454" name="Google Shape;3454;p453"/>
          <p:cNvSpPr txBox="1"/>
          <p:nvPr/>
        </p:nvSpPr>
        <p:spPr>
          <a:xfrm>
            <a:off x="230250" y="1003075"/>
            <a:ext cx="8683500" cy="4091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200"/>
              <a:t>use std::collections::HashMap;</a:t>
            </a:r>
            <a:endParaRPr sz="2200"/>
          </a:p>
          <a:p>
            <a:pPr indent="0" lvl="0" marL="0" rtl="0" algn="l">
              <a:lnSpc>
                <a:spcPct val="133333"/>
              </a:lnSpc>
              <a:spcBef>
                <a:spcPts val="0"/>
              </a:spcBef>
              <a:spcAft>
                <a:spcPts val="0"/>
              </a:spcAft>
              <a:buNone/>
            </a:pPr>
            <a:r>
              <a:rPr lang="en-GB" sz="2200"/>
              <a:t>fn main()</a:t>
            </a:r>
            <a:endParaRPr sz="2200">
              <a:latin typeface="Courier New"/>
              <a:ea typeface="Courier New"/>
              <a:cs typeface="Courier New"/>
              <a:sym typeface="Courier New"/>
            </a:endParaRPr>
          </a:p>
          <a:p>
            <a:pPr indent="0" lvl="0" marL="0" rtl="0" algn="l">
              <a:lnSpc>
                <a:spcPct val="133333"/>
              </a:lnSpc>
              <a:spcBef>
                <a:spcPts val="0"/>
              </a:spcBef>
              <a:spcAft>
                <a:spcPts val="0"/>
              </a:spcAft>
              <a:buClr>
                <a:schemeClr val="dk1"/>
              </a:buClr>
              <a:buSzPts val="1100"/>
              <a:buFont typeface="Arial"/>
              <a:buNone/>
            </a:pPr>
            <a:r>
              <a:rPr lang="en-GB" sz="2200"/>
              <a:t>{</a:t>
            </a:r>
            <a:endParaRPr sz="2200"/>
          </a:p>
          <a:p>
            <a:pPr indent="0" lvl="0" marL="0" rtl="0" algn="l">
              <a:lnSpc>
                <a:spcPct val="133333"/>
              </a:lnSpc>
              <a:spcBef>
                <a:spcPts val="0"/>
              </a:spcBef>
              <a:spcAft>
                <a:spcPts val="0"/>
              </a:spcAft>
              <a:buClr>
                <a:schemeClr val="dk1"/>
              </a:buClr>
              <a:buSzPts val="1100"/>
              <a:buFont typeface="Arial"/>
              <a:buNone/>
            </a:pPr>
            <a:r>
              <a:rPr lang="en-GB" sz="2200"/>
              <a:t>       let mut scores = HashMap::new();</a:t>
            </a:r>
            <a:endParaRPr sz="2200"/>
          </a:p>
          <a:p>
            <a:pPr indent="0" lvl="0" marL="0" rtl="0" algn="l">
              <a:lnSpc>
                <a:spcPct val="133333"/>
              </a:lnSpc>
              <a:spcBef>
                <a:spcPts val="0"/>
              </a:spcBef>
              <a:spcAft>
                <a:spcPts val="0"/>
              </a:spcAft>
              <a:buClr>
                <a:schemeClr val="dk1"/>
              </a:buClr>
              <a:buSzPts val="1100"/>
              <a:buFont typeface="Arial"/>
              <a:buNone/>
            </a:pPr>
            <a:r>
              <a:rPr lang="en-GB" sz="2200"/>
              <a:t>       scores.insert(String::from("Blue"), 10);</a:t>
            </a:r>
            <a:endParaRPr sz="2200"/>
          </a:p>
          <a:p>
            <a:pPr indent="0" lvl="0" marL="0" rtl="0" algn="l">
              <a:lnSpc>
                <a:spcPct val="133333"/>
              </a:lnSpc>
              <a:spcBef>
                <a:spcPts val="0"/>
              </a:spcBef>
              <a:spcAft>
                <a:spcPts val="0"/>
              </a:spcAft>
              <a:buClr>
                <a:schemeClr val="dk1"/>
              </a:buClr>
              <a:buSzPts val="1100"/>
              <a:buFont typeface="Arial"/>
              <a:buNone/>
            </a:pPr>
            <a:r>
              <a:rPr lang="en-GB" sz="2200"/>
              <a:t>       println!("{:?}", scores);</a:t>
            </a:r>
            <a:endParaRPr sz="2200"/>
          </a:p>
          <a:p>
            <a:pPr indent="0" lvl="0" marL="0" rtl="0" algn="l">
              <a:lnSpc>
                <a:spcPct val="133333"/>
              </a:lnSpc>
              <a:spcBef>
                <a:spcPts val="0"/>
              </a:spcBef>
              <a:spcAft>
                <a:spcPts val="0"/>
              </a:spcAft>
              <a:buClr>
                <a:schemeClr val="dk1"/>
              </a:buClr>
              <a:buSzPts val="1100"/>
              <a:buFont typeface="Arial"/>
              <a:buNone/>
            </a:pPr>
            <a:r>
              <a:rPr lang="en-GB" sz="2200"/>
              <a:t>       scores.insert(String::from("Blue"), 25);</a:t>
            </a:r>
            <a:endParaRPr sz="2200"/>
          </a:p>
          <a:p>
            <a:pPr indent="0" lvl="0" marL="0" rtl="0" algn="l">
              <a:lnSpc>
                <a:spcPct val="133333"/>
              </a:lnSpc>
              <a:spcBef>
                <a:spcPts val="0"/>
              </a:spcBef>
              <a:spcAft>
                <a:spcPts val="0"/>
              </a:spcAft>
              <a:buClr>
                <a:schemeClr val="dk1"/>
              </a:buClr>
              <a:buSzPts val="1100"/>
              <a:buFont typeface="Arial"/>
              <a:buNone/>
            </a:pPr>
            <a:r>
              <a:rPr lang="en-GB" sz="2200"/>
              <a:t>       println!("{:?}", scores);</a:t>
            </a:r>
            <a:endParaRPr sz="2200"/>
          </a:p>
          <a:p>
            <a:pPr indent="0" lvl="0" marL="0" rtl="0" algn="l">
              <a:lnSpc>
                <a:spcPct val="133333"/>
              </a:lnSpc>
              <a:spcBef>
                <a:spcPts val="0"/>
              </a:spcBef>
              <a:spcAft>
                <a:spcPts val="0"/>
              </a:spcAft>
              <a:buClr>
                <a:schemeClr val="dk1"/>
              </a:buClr>
              <a:buSzPts val="1100"/>
              <a:buFont typeface="Arial"/>
              <a:buNone/>
            </a:pPr>
            <a:r>
              <a:rPr lang="en-GB" sz="2200"/>
              <a:t>}</a:t>
            </a:r>
            <a:endParaRPr sz="2200"/>
          </a:p>
          <a:p>
            <a:pPr indent="0" lvl="0" marL="0" rtl="0" algn="l">
              <a:lnSpc>
                <a:spcPct val="133333"/>
              </a:lnSpc>
              <a:spcBef>
                <a:spcPts val="0"/>
              </a:spcBef>
              <a:spcAft>
                <a:spcPts val="0"/>
              </a:spcAft>
              <a:buNone/>
            </a:pPr>
            <a:r>
              <a:t/>
            </a:r>
            <a:endParaRPr sz="2200">
              <a:latin typeface="Courier New"/>
              <a:ea typeface="Courier New"/>
              <a:cs typeface="Courier New"/>
              <a:sym typeface="Courier New"/>
            </a:endParaRPr>
          </a:p>
          <a:p>
            <a:pPr indent="0" lvl="0" marL="0" rtl="0" algn="l">
              <a:lnSpc>
                <a:spcPct val="133333"/>
              </a:lnSpc>
              <a:spcBef>
                <a:spcPts val="0"/>
              </a:spcBef>
              <a:spcAft>
                <a:spcPts val="0"/>
              </a:spcAft>
              <a:buNone/>
            </a:pPr>
            <a:r>
              <a:t/>
            </a:r>
            <a:endParaRPr sz="2000"/>
          </a:p>
        </p:txBody>
      </p:sp>
      <p:sp>
        <p:nvSpPr>
          <p:cNvPr id="3455" name="Google Shape;3455;p453"/>
          <p:cNvSpPr txBox="1"/>
          <p:nvPr>
            <p:ph type="title"/>
          </p:nvPr>
        </p:nvSpPr>
        <p:spPr>
          <a:xfrm>
            <a:off x="235500" y="53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000000"/>
                </a:solidFill>
                <a:latin typeface="Open Sans"/>
                <a:ea typeface="Open Sans"/>
                <a:cs typeface="Open Sans"/>
                <a:sym typeface="Open Sans"/>
              </a:rPr>
              <a:t>OVERWRITING THE VALUE:</a:t>
            </a:r>
            <a:endParaRPr b="1" sz="2000">
              <a:solidFill>
                <a:srgbClr val="000000"/>
              </a:solidFill>
              <a:latin typeface="Open Sans"/>
              <a:ea typeface="Open Sans"/>
              <a:cs typeface="Open Sans"/>
              <a:sym typeface="Open Sans"/>
            </a:endParaRPr>
          </a:p>
        </p:txBody>
      </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59" name="Shape 3459"/>
        <p:cNvGrpSpPr/>
        <p:nvPr/>
      </p:nvGrpSpPr>
      <p:grpSpPr>
        <a:xfrm>
          <a:off x="0" y="0"/>
          <a:ext cx="0" cy="0"/>
          <a:chOff x="0" y="0"/>
          <a:chExt cx="0" cy="0"/>
        </a:xfrm>
      </p:grpSpPr>
      <p:pic>
        <p:nvPicPr>
          <p:cNvPr id="3460" name="Google Shape;3460;p4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61" name="Google Shape;3461;p454"/>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62" name="Google Shape;3462;p454"/>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UPDATING A HASH MAP</a:t>
            </a:r>
            <a:endParaRPr sz="2400">
              <a:solidFill>
                <a:srgbClr val="000000"/>
              </a:solidFill>
              <a:latin typeface="Open Sans"/>
              <a:ea typeface="Open Sans"/>
              <a:cs typeface="Open Sans"/>
              <a:sym typeface="Open Sans"/>
            </a:endParaRPr>
          </a:p>
        </p:txBody>
      </p:sp>
      <p:sp>
        <p:nvSpPr>
          <p:cNvPr id="3463" name="Google Shape;3463;p454"/>
          <p:cNvSpPr txBox="1"/>
          <p:nvPr/>
        </p:nvSpPr>
        <p:spPr>
          <a:xfrm>
            <a:off x="230250" y="1003075"/>
            <a:ext cx="8683500" cy="4091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200"/>
              <a:t>use std::collections::HashMap;</a:t>
            </a:r>
            <a:endParaRPr sz="2200"/>
          </a:p>
          <a:p>
            <a:pPr indent="0" lvl="0" marL="0" rtl="0" algn="l">
              <a:lnSpc>
                <a:spcPct val="133333"/>
              </a:lnSpc>
              <a:spcBef>
                <a:spcPts val="0"/>
              </a:spcBef>
              <a:spcAft>
                <a:spcPts val="0"/>
              </a:spcAft>
              <a:buNone/>
            </a:pPr>
            <a:r>
              <a:rPr lang="en-GB" sz="2200"/>
              <a:t>fn main(){</a:t>
            </a:r>
            <a:endParaRPr sz="2200"/>
          </a:p>
          <a:p>
            <a:pPr indent="0" lvl="0" marL="0" rtl="0" algn="l">
              <a:lnSpc>
                <a:spcPct val="133333"/>
              </a:lnSpc>
              <a:spcBef>
                <a:spcPts val="0"/>
              </a:spcBef>
              <a:spcAft>
                <a:spcPts val="0"/>
              </a:spcAft>
              <a:buClr>
                <a:schemeClr val="dk1"/>
              </a:buClr>
              <a:buSzPts val="1100"/>
              <a:buFont typeface="Arial"/>
              <a:buNone/>
            </a:pPr>
            <a:r>
              <a:rPr lang="en-GB" sz="2200"/>
              <a:t>  let mut scores = HashMap::new();</a:t>
            </a:r>
            <a:endParaRPr sz="2200"/>
          </a:p>
          <a:p>
            <a:pPr indent="0" lvl="0" marL="0" rtl="0" algn="l">
              <a:lnSpc>
                <a:spcPct val="133333"/>
              </a:lnSpc>
              <a:spcBef>
                <a:spcPts val="0"/>
              </a:spcBef>
              <a:spcAft>
                <a:spcPts val="0"/>
              </a:spcAft>
              <a:buClr>
                <a:schemeClr val="dk1"/>
              </a:buClr>
              <a:buSzPts val="1100"/>
              <a:buFont typeface="Arial"/>
              <a:buNone/>
            </a:pPr>
            <a:r>
              <a:rPr lang="en-GB" sz="2200"/>
              <a:t>  scores.insert(String::from("Blue"), 10);</a:t>
            </a:r>
            <a:endParaRPr sz="2200"/>
          </a:p>
          <a:p>
            <a:pPr indent="0" lvl="0" marL="0" rtl="0" algn="l">
              <a:lnSpc>
                <a:spcPct val="133333"/>
              </a:lnSpc>
              <a:spcBef>
                <a:spcPts val="0"/>
              </a:spcBef>
              <a:spcAft>
                <a:spcPts val="0"/>
              </a:spcAft>
              <a:buClr>
                <a:schemeClr val="dk1"/>
              </a:buClr>
              <a:buSzPts val="1100"/>
              <a:buFont typeface="Arial"/>
              <a:buNone/>
            </a:pPr>
            <a:r>
              <a:rPr lang="en-GB" sz="2200"/>
              <a:t>  scores.entry(String::from("Yellow")).or_insert(50);</a:t>
            </a:r>
            <a:endParaRPr sz="2200"/>
          </a:p>
          <a:p>
            <a:pPr indent="0" lvl="0" marL="0" rtl="0" algn="l">
              <a:lnSpc>
                <a:spcPct val="133333"/>
              </a:lnSpc>
              <a:spcBef>
                <a:spcPts val="0"/>
              </a:spcBef>
              <a:spcAft>
                <a:spcPts val="0"/>
              </a:spcAft>
              <a:buClr>
                <a:schemeClr val="dk1"/>
              </a:buClr>
              <a:buSzPts val="1100"/>
              <a:buFont typeface="Arial"/>
              <a:buNone/>
            </a:pPr>
            <a:r>
              <a:rPr lang="en-GB" sz="2200"/>
              <a:t>  scores.entry(String::from("Blue")).or_insert(50);</a:t>
            </a:r>
            <a:endParaRPr sz="2200"/>
          </a:p>
          <a:p>
            <a:pPr indent="0" lvl="0" marL="0" rtl="0" algn="l">
              <a:lnSpc>
                <a:spcPct val="133333"/>
              </a:lnSpc>
              <a:spcBef>
                <a:spcPts val="0"/>
              </a:spcBef>
              <a:spcAft>
                <a:spcPts val="0"/>
              </a:spcAft>
              <a:buClr>
                <a:schemeClr val="dk1"/>
              </a:buClr>
              <a:buSzPts val="1100"/>
              <a:buFont typeface="Arial"/>
              <a:buNone/>
            </a:pPr>
            <a:r>
              <a:rPr lang="en-GB" sz="2200"/>
              <a:t>  println!("{:?}", scores);</a:t>
            </a:r>
            <a:endParaRPr sz="2200"/>
          </a:p>
          <a:p>
            <a:pPr indent="0" lvl="0" marL="0" rtl="0" algn="l">
              <a:lnSpc>
                <a:spcPct val="133333"/>
              </a:lnSpc>
              <a:spcBef>
                <a:spcPts val="0"/>
              </a:spcBef>
              <a:spcAft>
                <a:spcPts val="0"/>
              </a:spcAft>
              <a:buClr>
                <a:schemeClr val="dk1"/>
              </a:buClr>
              <a:buSzPts val="1100"/>
              <a:buFont typeface="Arial"/>
              <a:buNone/>
            </a:pPr>
            <a:r>
              <a:rPr lang="en-GB" sz="2200"/>
              <a:t>}</a:t>
            </a:r>
            <a:endParaRPr sz="2200"/>
          </a:p>
          <a:p>
            <a:pPr indent="0" lvl="0" marL="0" rtl="0" algn="l">
              <a:lnSpc>
                <a:spcPct val="133333"/>
              </a:lnSpc>
              <a:spcBef>
                <a:spcPts val="0"/>
              </a:spcBef>
              <a:spcAft>
                <a:spcPts val="0"/>
              </a:spcAft>
              <a:buNone/>
            </a:pPr>
            <a:r>
              <a:t/>
            </a:r>
            <a:endParaRPr sz="2200">
              <a:latin typeface="Courier New"/>
              <a:ea typeface="Courier New"/>
              <a:cs typeface="Courier New"/>
              <a:sym typeface="Courier New"/>
            </a:endParaRPr>
          </a:p>
          <a:p>
            <a:pPr indent="0" lvl="0" marL="0" rtl="0" algn="l">
              <a:lnSpc>
                <a:spcPct val="133333"/>
              </a:lnSpc>
              <a:spcBef>
                <a:spcPts val="0"/>
              </a:spcBef>
              <a:spcAft>
                <a:spcPts val="0"/>
              </a:spcAft>
              <a:buNone/>
            </a:pPr>
            <a:r>
              <a:t/>
            </a:r>
            <a:endParaRPr sz="2000"/>
          </a:p>
        </p:txBody>
      </p:sp>
      <p:sp>
        <p:nvSpPr>
          <p:cNvPr id="3464" name="Google Shape;3464;p454"/>
          <p:cNvSpPr txBox="1"/>
          <p:nvPr>
            <p:ph type="title"/>
          </p:nvPr>
        </p:nvSpPr>
        <p:spPr>
          <a:xfrm>
            <a:off x="235500" y="53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INSERTING THE VALUE:</a:t>
            </a:r>
            <a:endParaRPr sz="2000">
              <a:solidFill>
                <a:srgbClr val="000000"/>
              </a:solidFill>
              <a:latin typeface="Open Sans"/>
              <a:ea typeface="Open Sans"/>
              <a:cs typeface="Open Sans"/>
              <a:sym typeface="Open Sans"/>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68" name="Shape 3468"/>
        <p:cNvGrpSpPr/>
        <p:nvPr/>
      </p:nvGrpSpPr>
      <p:grpSpPr>
        <a:xfrm>
          <a:off x="0" y="0"/>
          <a:ext cx="0" cy="0"/>
          <a:chOff x="0" y="0"/>
          <a:chExt cx="0" cy="0"/>
        </a:xfrm>
      </p:grpSpPr>
      <p:pic>
        <p:nvPicPr>
          <p:cNvPr id="3469" name="Google Shape;3469;p4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70" name="Google Shape;3470;p455"/>
          <p:cNvSpPr/>
          <p:nvPr/>
        </p:nvSpPr>
        <p:spPr>
          <a:xfrm>
            <a:off x="7574352" y="64524"/>
            <a:ext cx="1484211" cy="296023"/>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Hash Map</a:t>
            </a:r>
          </a:p>
        </p:txBody>
      </p:sp>
      <p:sp>
        <p:nvSpPr>
          <p:cNvPr id="3471" name="Google Shape;3471;p455"/>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UPDATING A HASH MAP</a:t>
            </a:r>
            <a:endParaRPr sz="2400">
              <a:solidFill>
                <a:srgbClr val="000000"/>
              </a:solidFill>
              <a:latin typeface="Open Sans"/>
              <a:ea typeface="Open Sans"/>
              <a:cs typeface="Open Sans"/>
              <a:sym typeface="Open Sans"/>
            </a:endParaRPr>
          </a:p>
        </p:txBody>
      </p:sp>
      <p:sp>
        <p:nvSpPr>
          <p:cNvPr id="3472" name="Google Shape;3472;p455"/>
          <p:cNvSpPr txBox="1"/>
          <p:nvPr/>
        </p:nvSpPr>
        <p:spPr>
          <a:xfrm>
            <a:off x="230250" y="1003075"/>
            <a:ext cx="8683500" cy="4091400"/>
          </a:xfrm>
          <a:prstGeom prst="rect">
            <a:avLst/>
          </a:prstGeom>
          <a:noFill/>
          <a:ln>
            <a:noFill/>
          </a:ln>
        </p:spPr>
        <p:txBody>
          <a:bodyPr anchorCtr="0" anchor="t" bIns="91425" lIns="91425" spcFirstLastPara="1" rIns="91425" wrap="square" tIns="91425">
            <a:noAutofit/>
          </a:bodyPr>
          <a:lstStyle/>
          <a:p>
            <a:pPr indent="0" lvl="0" marL="0" rtl="0" algn="l">
              <a:lnSpc>
                <a:spcPct val="133333"/>
              </a:lnSpc>
              <a:spcBef>
                <a:spcPts val="0"/>
              </a:spcBef>
              <a:spcAft>
                <a:spcPts val="0"/>
              </a:spcAft>
              <a:buNone/>
            </a:pPr>
            <a:r>
              <a:rPr lang="en-GB" sz="2000">
                <a:latin typeface="Open Sans"/>
                <a:ea typeface="Open Sans"/>
                <a:cs typeface="Open Sans"/>
                <a:sym typeface="Open Sans"/>
              </a:rPr>
              <a:t>use std::collections::HashMap;</a:t>
            </a:r>
            <a:endParaRPr sz="2000">
              <a:latin typeface="Open Sans"/>
              <a:ea typeface="Open Sans"/>
              <a:cs typeface="Open Sans"/>
              <a:sym typeface="Open Sans"/>
            </a:endParaRPr>
          </a:p>
          <a:p>
            <a:pPr indent="0" lvl="0" marL="0" rtl="0" algn="l">
              <a:lnSpc>
                <a:spcPct val="133333"/>
              </a:lnSpc>
              <a:spcBef>
                <a:spcPts val="0"/>
              </a:spcBef>
              <a:spcAft>
                <a:spcPts val="0"/>
              </a:spcAft>
              <a:buNone/>
            </a:pPr>
            <a:r>
              <a:rPr lang="en-GB" sz="2000">
                <a:latin typeface="Open Sans"/>
                <a:ea typeface="Open Sans"/>
                <a:cs typeface="Open Sans"/>
                <a:sym typeface="Open Sans"/>
              </a:rPr>
              <a:t>fn main(){</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let text = "hello world wonderful world";</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let mut map = HashMap::new();</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for word in text.split_whitespace() {</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let count = map.entry(word).or_insert(0);</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    *count += 1;</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println!("{:?}", map);</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rPr lang="en-GB" sz="2000">
                <a:latin typeface="Open Sans"/>
                <a:ea typeface="Open Sans"/>
                <a:cs typeface="Open Sans"/>
                <a:sym typeface="Open Sans"/>
              </a:rPr>
              <a:t>}</a:t>
            </a:r>
            <a:endParaRPr sz="2000">
              <a:latin typeface="Open Sans"/>
              <a:ea typeface="Open Sans"/>
              <a:cs typeface="Open Sans"/>
              <a:sym typeface="Open Sans"/>
            </a:endParaRPr>
          </a:p>
          <a:p>
            <a:pPr indent="0" lvl="0" marL="0" rtl="0" algn="l">
              <a:lnSpc>
                <a:spcPct val="133333"/>
              </a:lnSpc>
              <a:spcBef>
                <a:spcPts val="0"/>
              </a:spcBef>
              <a:spcAft>
                <a:spcPts val="0"/>
              </a:spcAft>
              <a:buClr>
                <a:schemeClr val="dk1"/>
              </a:buClr>
              <a:buSzPts val="1100"/>
              <a:buFont typeface="Arial"/>
              <a:buNone/>
            </a:pPr>
            <a:r>
              <a:t/>
            </a:r>
            <a:endParaRPr sz="2200">
              <a:latin typeface="Open Sans"/>
              <a:ea typeface="Open Sans"/>
              <a:cs typeface="Open Sans"/>
              <a:sym typeface="Open Sans"/>
            </a:endParaRPr>
          </a:p>
          <a:p>
            <a:pPr indent="0" lvl="0" marL="0" rtl="0" algn="l">
              <a:lnSpc>
                <a:spcPct val="133333"/>
              </a:lnSpc>
              <a:spcBef>
                <a:spcPts val="0"/>
              </a:spcBef>
              <a:spcAft>
                <a:spcPts val="0"/>
              </a:spcAft>
              <a:buNone/>
            </a:pPr>
            <a:r>
              <a:t/>
            </a:r>
            <a:endParaRPr sz="2000">
              <a:latin typeface="Open Sans"/>
              <a:ea typeface="Open Sans"/>
              <a:cs typeface="Open Sans"/>
              <a:sym typeface="Open Sans"/>
            </a:endParaRPr>
          </a:p>
        </p:txBody>
      </p:sp>
      <p:sp>
        <p:nvSpPr>
          <p:cNvPr id="3473" name="Google Shape;3473;p455"/>
          <p:cNvSpPr txBox="1"/>
          <p:nvPr>
            <p:ph type="title"/>
          </p:nvPr>
        </p:nvSpPr>
        <p:spPr>
          <a:xfrm>
            <a:off x="235500" y="536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000000"/>
                </a:solidFill>
                <a:latin typeface="Open Sans"/>
                <a:ea typeface="Open Sans"/>
                <a:cs typeface="Open Sans"/>
                <a:sym typeface="Open Sans"/>
              </a:rPr>
              <a:t>UPDATING THE VALUE:</a:t>
            </a:r>
            <a:endParaRPr sz="2000">
              <a:solidFill>
                <a:srgbClr val="000000"/>
              </a:solidFill>
              <a:latin typeface="Open Sans"/>
              <a:ea typeface="Open Sans"/>
              <a:cs typeface="Open Sans"/>
              <a:sym typeface="Open Sans"/>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77" name="Shape 3477"/>
        <p:cNvGrpSpPr/>
        <p:nvPr/>
      </p:nvGrpSpPr>
      <p:grpSpPr>
        <a:xfrm>
          <a:off x="0" y="0"/>
          <a:ext cx="0" cy="0"/>
          <a:chOff x="0" y="0"/>
          <a:chExt cx="0" cy="0"/>
        </a:xfrm>
      </p:grpSpPr>
      <p:pic>
        <p:nvPicPr>
          <p:cNvPr id="3478" name="Google Shape;3478;p4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79" name="Google Shape;3479;p456"/>
          <p:cNvSpPr txBox="1"/>
          <p:nvPr/>
        </p:nvSpPr>
        <p:spPr>
          <a:xfrm>
            <a:off x="230250" y="786600"/>
            <a:ext cx="8683500" cy="357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000">
                <a:latin typeface="Open Sans"/>
                <a:ea typeface="Open Sans"/>
                <a:cs typeface="Open Sans"/>
                <a:sym typeface="Open Sans"/>
              </a:rPr>
              <a:t>By default, HashMap uses a “cryptographically strong”</a:t>
            </a:r>
            <a:endParaRPr sz="2000">
              <a:latin typeface="Open Sans"/>
              <a:ea typeface="Open Sans"/>
              <a:cs typeface="Open Sans"/>
              <a:sym typeface="Open Sans"/>
            </a:endParaRPr>
          </a:p>
          <a:p>
            <a:pPr indent="0" lvl="0" marL="0" rtl="0" algn="just">
              <a:spcBef>
                <a:spcPts val="0"/>
              </a:spcBef>
              <a:spcAft>
                <a:spcPts val="0"/>
              </a:spcAft>
              <a:buNone/>
            </a:pPr>
            <a:r>
              <a:rPr baseline="30000" lang="en-GB" sz="2000">
                <a:latin typeface="Open Sans"/>
                <a:ea typeface="Open Sans"/>
                <a:cs typeface="Open Sans"/>
                <a:sym typeface="Open Sans"/>
              </a:rPr>
              <a:t>1 </a:t>
            </a:r>
            <a:r>
              <a:rPr lang="en-GB" sz="2000">
                <a:latin typeface="Open Sans"/>
                <a:ea typeface="Open Sans"/>
                <a:cs typeface="Open Sans"/>
                <a:sym typeface="Open Sans"/>
              </a:rPr>
              <a:t>hashing function that can provide resistance to Denial of Service (DoS) attacks. This is not the fastest hashing algorithm available, but the trade-off for better security that comes with the drop in performance is worth it. If you profile your code and find that the default hash function is too slow for your purposes, you can switch to another function by specifying a different hasher. A hasher is a type that implements the BuildHasher trait.</a:t>
            </a:r>
            <a:endParaRPr sz="2000">
              <a:latin typeface="Open Sans"/>
              <a:ea typeface="Open Sans"/>
              <a:cs typeface="Open Sans"/>
              <a:sym typeface="Open Sans"/>
            </a:endParaRPr>
          </a:p>
        </p:txBody>
      </p:sp>
      <p:sp>
        <p:nvSpPr>
          <p:cNvPr id="3480" name="Google Shape;3480;p456"/>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HASHING FUNCTION:</a:t>
            </a:r>
            <a:endParaRPr sz="2400">
              <a:solidFill>
                <a:srgbClr val="000000"/>
              </a:solidFill>
              <a:latin typeface="Open Sans"/>
              <a:ea typeface="Open Sans"/>
              <a:cs typeface="Open Sans"/>
              <a:sym typeface="Open Sans"/>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84" name="Shape 3484"/>
        <p:cNvGrpSpPr/>
        <p:nvPr/>
      </p:nvGrpSpPr>
      <p:grpSpPr>
        <a:xfrm>
          <a:off x="0" y="0"/>
          <a:ext cx="0" cy="0"/>
          <a:chOff x="0" y="0"/>
          <a:chExt cx="0" cy="0"/>
        </a:xfrm>
      </p:grpSpPr>
      <p:sp>
        <p:nvSpPr>
          <p:cNvPr id="3485" name="Google Shape;3485;p457"/>
          <p:cNvSpPr txBox="1"/>
          <p:nvPr>
            <p:ph type="title"/>
          </p:nvPr>
        </p:nvSpPr>
        <p:spPr>
          <a:xfrm>
            <a:off x="310950" y="771300"/>
            <a:ext cx="8522100" cy="3600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4200">
                <a:solidFill>
                  <a:srgbClr val="000000"/>
                </a:solidFill>
                <a:latin typeface="Impact"/>
                <a:ea typeface="Impact"/>
                <a:cs typeface="Impact"/>
                <a:sym typeface="Impact"/>
              </a:rPr>
              <a:t>C H A P T E R  #  9</a:t>
            </a:r>
            <a:endParaRPr sz="4200">
              <a:solidFill>
                <a:srgbClr val="000000"/>
              </a:solidFill>
              <a:latin typeface="Impact"/>
              <a:ea typeface="Impact"/>
              <a:cs typeface="Impact"/>
              <a:sym typeface="Impact"/>
            </a:endParaRPr>
          </a:p>
          <a:p>
            <a:pPr indent="0" lvl="0" marL="0" rtl="0" algn="ctr">
              <a:spcBef>
                <a:spcPts val="0"/>
              </a:spcBef>
              <a:spcAft>
                <a:spcPts val="0"/>
              </a:spcAft>
              <a:buNone/>
            </a:pPr>
            <a:r>
              <a:t/>
            </a:r>
            <a:endParaRPr b="1" sz="4200">
              <a:solidFill>
                <a:srgbClr val="000000"/>
              </a:solidFill>
              <a:latin typeface="Impact"/>
              <a:ea typeface="Impact"/>
              <a:cs typeface="Impact"/>
              <a:sym typeface="Impact"/>
            </a:endParaRPr>
          </a:p>
          <a:p>
            <a:pPr indent="0" lvl="0" marL="0" rtl="0" algn="ctr">
              <a:spcBef>
                <a:spcPts val="0"/>
              </a:spcBef>
              <a:spcAft>
                <a:spcPts val="0"/>
              </a:spcAft>
              <a:buNone/>
            </a:pPr>
            <a:r>
              <a:rPr lang="en-GB" sz="4200">
                <a:solidFill>
                  <a:srgbClr val="000000"/>
                </a:solidFill>
                <a:latin typeface="Impact"/>
                <a:ea typeface="Impact"/>
                <a:cs typeface="Impact"/>
                <a:sym typeface="Impact"/>
              </a:rPr>
              <a:t>E R R O R     H A N D L I N G</a:t>
            </a:r>
            <a:endParaRPr sz="4200">
              <a:solidFill>
                <a:srgbClr val="000000"/>
              </a:solidFill>
              <a:latin typeface="Impact"/>
              <a:ea typeface="Impact"/>
              <a:cs typeface="Impact"/>
              <a:sym typeface="Impact"/>
            </a:endParaRPr>
          </a:p>
        </p:txBody>
      </p:sp>
      <p:pic>
        <p:nvPicPr>
          <p:cNvPr id="3486" name="Google Shape;3486;p45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6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t> </a:t>
            </a:r>
            <a:r>
              <a:rPr b="1" lang="en-GB">
                <a:solidFill>
                  <a:srgbClr val="000000"/>
                </a:solidFill>
              </a:rPr>
              <a:t>FUNCTION</a:t>
            </a:r>
            <a:endParaRPr b="1">
              <a:solidFill>
                <a:srgbClr val="000000"/>
              </a:solidFill>
            </a:endParaRPr>
          </a:p>
        </p:txBody>
      </p:sp>
      <p:sp>
        <p:nvSpPr>
          <p:cNvPr id="392" name="Google Shape;392;p62"/>
          <p:cNvSpPr txBox="1"/>
          <p:nvPr>
            <p:ph idx="1" type="body"/>
          </p:nvPr>
        </p:nvSpPr>
        <p:spPr>
          <a:xfrm>
            <a:off x="311700" y="1322625"/>
            <a:ext cx="8520600" cy="34164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Char char="●"/>
            </a:pPr>
            <a:r>
              <a:rPr lang="en-GB" sz="2400">
                <a:solidFill>
                  <a:srgbClr val="000000"/>
                </a:solidFill>
                <a:highlight>
                  <a:srgbClr val="FFFFFF"/>
                </a:highlight>
              </a:rPr>
              <a:t>“fn” keyword allows you to declare new functions.</a:t>
            </a:r>
            <a:endParaRPr sz="2400">
              <a:solidFill>
                <a:srgbClr val="000000"/>
              </a:solidFill>
              <a:highlight>
                <a:srgbClr val="FFFFFF"/>
              </a:highlight>
            </a:endParaRPr>
          </a:p>
          <a:p>
            <a:pPr indent="-381000" lvl="0" marL="457200" rtl="0" algn="l">
              <a:lnSpc>
                <a:spcPct val="115000"/>
              </a:lnSpc>
              <a:spcBef>
                <a:spcPts val="0"/>
              </a:spcBef>
              <a:spcAft>
                <a:spcPts val="0"/>
              </a:spcAft>
              <a:buClr>
                <a:srgbClr val="000000"/>
              </a:buClr>
              <a:buSzPts val="2400"/>
              <a:buChar char="●"/>
            </a:pPr>
            <a:r>
              <a:rPr lang="en-GB" sz="2400">
                <a:solidFill>
                  <a:srgbClr val="000000"/>
                </a:solidFill>
                <a:highlight>
                  <a:srgbClr val="FFFFFF"/>
                </a:highlight>
              </a:rPr>
              <a:t>Rust code uses </a:t>
            </a:r>
            <a:r>
              <a:rPr i="1" lang="en-GB" sz="2400">
                <a:solidFill>
                  <a:srgbClr val="000000"/>
                </a:solidFill>
                <a:highlight>
                  <a:srgbClr val="FFFFFF"/>
                </a:highlight>
              </a:rPr>
              <a:t>snake case</a:t>
            </a:r>
            <a:r>
              <a:rPr lang="en-GB" sz="2400">
                <a:solidFill>
                  <a:srgbClr val="000000"/>
                </a:solidFill>
                <a:highlight>
                  <a:srgbClr val="FFFFFF"/>
                </a:highlight>
              </a:rPr>
              <a:t> as the conventional style for function and variable names. </a:t>
            </a:r>
            <a:endParaRPr sz="2400">
              <a:solidFill>
                <a:srgbClr val="000000"/>
              </a:solidFill>
              <a:highlight>
                <a:srgbClr val="FFFFFF"/>
              </a:highlight>
            </a:endParaRPr>
          </a:p>
          <a:p>
            <a:pPr indent="-381000" lvl="0" marL="457200" rtl="0" algn="l">
              <a:lnSpc>
                <a:spcPct val="100000"/>
              </a:lnSpc>
              <a:spcBef>
                <a:spcPts val="0"/>
              </a:spcBef>
              <a:spcAft>
                <a:spcPts val="0"/>
              </a:spcAft>
              <a:buClr>
                <a:srgbClr val="000000"/>
              </a:buClr>
              <a:buSzPts val="2400"/>
              <a:buChar char="●"/>
            </a:pPr>
            <a:r>
              <a:rPr lang="en-GB" sz="2400">
                <a:solidFill>
                  <a:srgbClr val="000000"/>
                </a:solidFill>
                <a:highlight>
                  <a:srgbClr val="FFFFFF"/>
                </a:highlight>
              </a:rPr>
              <a:t>In snake case, all letters are lowercase and underscores separate the words.</a:t>
            </a:r>
            <a:endParaRPr sz="2400">
              <a:solidFill>
                <a:srgbClr val="000000"/>
              </a:solidFill>
              <a:highlight>
                <a:srgbClr val="FFFFFF"/>
              </a:highlight>
            </a:endParaRPr>
          </a:p>
        </p:txBody>
      </p:sp>
      <p:pic>
        <p:nvPicPr>
          <p:cNvPr id="393" name="Google Shape;393;p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0" name="Shape 3490"/>
        <p:cNvGrpSpPr/>
        <p:nvPr/>
      </p:nvGrpSpPr>
      <p:grpSpPr>
        <a:xfrm>
          <a:off x="0" y="0"/>
          <a:ext cx="0" cy="0"/>
          <a:chOff x="0" y="0"/>
          <a:chExt cx="0" cy="0"/>
        </a:xfrm>
      </p:grpSpPr>
      <p:sp>
        <p:nvSpPr>
          <p:cNvPr id="3491" name="Google Shape;3491;p458"/>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C H A P T E R  #  9</a:t>
            </a:r>
            <a:endParaRPr sz="6000">
              <a:solidFill>
                <a:srgbClr val="000000"/>
              </a:solidFill>
            </a:endParaRPr>
          </a:p>
        </p:txBody>
      </p:sp>
      <p:sp>
        <p:nvSpPr>
          <p:cNvPr id="3492" name="Google Shape;3492;p458"/>
          <p:cNvSpPr txBox="1"/>
          <p:nvPr/>
        </p:nvSpPr>
        <p:spPr>
          <a:xfrm>
            <a:off x="334650" y="2615975"/>
            <a:ext cx="8562900" cy="19716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rPr b="1" lang="en-GB" sz="6000">
                <a:latin typeface="Open Sans"/>
                <a:ea typeface="Open Sans"/>
                <a:cs typeface="Open Sans"/>
                <a:sym typeface="Open Sans"/>
              </a:rPr>
              <a:t>E R R O R </a:t>
            </a:r>
            <a:endParaRPr b="1" sz="6000">
              <a:latin typeface="Open Sans"/>
              <a:ea typeface="Open Sans"/>
              <a:cs typeface="Open Sans"/>
              <a:sym typeface="Open Sans"/>
            </a:endParaRPr>
          </a:p>
          <a:p>
            <a:pPr indent="0" lvl="0" marL="0" rtl="0" algn="ctr">
              <a:spcBef>
                <a:spcPts val="0"/>
              </a:spcBef>
              <a:spcAft>
                <a:spcPts val="0"/>
              </a:spcAft>
              <a:buNone/>
            </a:pPr>
            <a:r>
              <a:rPr b="1" lang="en-GB" sz="6000">
                <a:latin typeface="Open Sans"/>
                <a:ea typeface="Open Sans"/>
                <a:cs typeface="Open Sans"/>
                <a:sym typeface="Open Sans"/>
              </a:rPr>
              <a:t>H A N D L I N G</a:t>
            </a:r>
            <a:endParaRPr b="1" sz="6000">
              <a:latin typeface="Open Sans"/>
              <a:ea typeface="Open Sans"/>
              <a:cs typeface="Open Sans"/>
              <a:sym typeface="Open Sans"/>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96" name="Shape 3496"/>
        <p:cNvGrpSpPr/>
        <p:nvPr/>
      </p:nvGrpSpPr>
      <p:grpSpPr>
        <a:xfrm>
          <a:off x="0" y="0"/>
          <a:ext cx="0" cy="0"/>
          <a:chOff x="0" y="0"/>
          <a:chExt cx="0" cy="0"/>
        </a:xfrm>
      </p:grpSpPr>
      <p:pic>
        <p:nvPicPr>
          <p:cNvPr id="3497" name="Google Shape;3497;p4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498" name="Google Shape;3498;p459"/>
          <p:cNvSpPr txBox="1"/>
          <p:nvPr/>
        </p:nvSpPr>
        <p:spPr>
          <a:xfrm>
            <a:off x="237750" y="217950"/>
            <a:ext cx="8668500" cy="4707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3000">
                <a:latin typeface="Open Sans"/>
                <a:ea typeface="Open Sans"/>
                <a:cs typeface="Open Sans"/>
                <a:sym typeface="Open Sans"/>
              </a:rPr>
              <a:t>ERROR :</a:t>
            </a:r>
            <a:endParaRPr sz="3000">
              <a:latin typeface="Open Sans"/>
              <a:ea typeface="Open Sans"/>
              <a:cs typeface="Open Sans"/>
              <a:sym typeface="Open Sans"/>
            </a:endParaRPr>
          </a:p>
          <a:p>
            <a:pPr indent="0" lvl="0" marL="0" rtl="0" algn="just">
              <a:spcBef>
                <a:spcPts val="0"/>
              </a:spcBef>
              <a:spcAft>
                <a:spcPts val="0"/>
              </a:spcAft>
              <a:buNone/>
            </a:pPr>
            <a:r>
              <a:t/>
            </a:r>
            <a:endParaRPr/>
          </a:p>
          <a:p>
            <a:pPr indent="0" lvl="0" marL="0" rtl="0" algn="just">
              <a:spcBef>
                <a:spcPts val="0"/>
              </a:spcBef>
              <a:spcAft>
                <a:spcPts val="0"/>
              </a:spcAft>
              <a:buNone/>
            </a:pPr>
            <a:r>
              <a:rPr lang="en-GB" sz="2000">
                <a:latin typeface="Open Sans"/>
                <a:ea typeface="Open Sans"/>
                <a:cs typeface="Open Sans"/>
                <a:sym typeface="Open Sans"/>
              </a:rPr>
              <a:t>In computer </a:t>
            </a:r>
            <a:r>
              <a:rPr b="1" lang="en-GB" sz="2000">
                <a:latin typeface="Open Sans"/>
                <a:ea typeface="Open Sans"/>
                <a:cs typeface="Open Sans"/>
                <a:sym typeface="Open Sans"/>
              </a:rPr>
              <a:t>programming</a:t>
            </a:r>
            <a:r>
              <a:rPr lang="en-GB" sz="2000">
                <a:latin typeface="Open Sans"/>
                <a:ea typeface="Open Sans"/>
                <a:cs typeface="Open Sans"/>
                <a:sym typeface="Open Sans"/>
              </a:rPr>
              <a:t>, a logic </a:t>
            </a:r>
            <a:r>
              <a:rPr b="1" lang="en-GB" sz="2000">
                <a:latin typeface="Open Sans"/>
                <a:ea typeface="Open Sans"/>
                <a:cs typeface="Open Sans"/>
                <a:sym typeface="Open Sans"/>
              </a:rPr>
              <a:t>error</a:t>
            </a:r>
            <a:r>
              <a:rPr lang="en-GB" sz="2000">
                <a:latin typeface="Open Sans"/>
                <a:ea typeface="Open Sans"/>
                <a:cs typeface="Open Sans"/>
                <a:sym typeface="Open Sans"/>
              </a:rPr>
              <a:t> is a bug in a </a:t>
            </a:r>
            <a:r>
              <a:rPr b="1" lang="en-GB" sz="2000">
                <a:latin typeface="Open Sans"/>
                <a:ea typeface="Open Sans"/>
                <a:cs typeface="Open Sans"/>
                <a:sym typeface="Open Sans"/>
              </a:rPr>
              <a:t>program</a:t>
            </a:r>
            <a:r>
              <a:rPr lang="en-GB" sz="2000">
                <a:latin typeface="Open Sans"/>
                <a:ea typeface="Open Sans"/>
                <a:cs typeface="Open Sans"/>
                <a:sym typeface="Open Sans"/>
              </a:rPr>
              <a:t> that causes it to operate incorrectly, but not to terminate abnormally (or crash). ... Unlike a </a:t>
            </a:r>
            <a:r>
              <a:rPr b="1" lang="en-GB" sz="2000">
                <a:latin typeface="Open Sans"/>
                <a:ea typeface="Open Sans"/>
                <a:cs typeface="Open Sans"/>
                <a:sym typeface="Open Sans"/>
              </a:rPr>
              <a:t>program </a:t>
            </a:r>
            <a:r>
              <a:rPr lang="en-GB" sz="2000">
                <a:latin typeface="Open Sans"/>
                <a:ea typeface="Open Sans"/>
                <a:cs typeface="Open Sans"/>
                <a:sym typeface="Open Sans"/>
              </a:rPr>
              <a:t>with a syntax </a:t>
            </a:r>
            <a:r>
              <a:rPr b="1" lang="en-GB" sz="2000">
                <a:latin typeface="Open Sans"/>
                <a:ea typeface="Open Sans"/>
                <a:cs typeface="Open Sans"/>
                <a:sym typeface="Open Sans"/>
              </a:rPr>
              <a:t>error</a:t>
            </a:r>
            <a:r>
              <a:rPr lang="en-GB" sz="2000">
                <a:latin typeface="Open Sans"/>
                <a:ea typeface="Open Sans"/>
                <a:cs typeface="Open Sans"/>
                <a:sym typeface="Open Sans"/>
              </a:rPr>
              <a:t>, a </a:t>
            </a:r>
            <a:r>
              <a:rPr b="1" lang="en-GB" sz="2000">
                <a:latin typeface="Open Sans"/>
                <a:ea typeface="Open Sans"/>
                <a:cs typeface="Open Sans"/>
                <a:sym typeface="Open Sans"/>
              </a:rPr>
              <a:t>program</a:t>
            </a:r>
            <a:r>
              <a:rPr lang="en-GB" sz="2000">
                <a:latin typeface="Open Sans"/>
                <a:ea typeface="Open Sans"/>
                <a:cs typeface="Open Sans"/>
                <a:sym typeface="Open Sans"/>
              </a:rPr>
              <a:t> with a logic </a:t>
            </a:r>
            <a:r>
              <a:rPr b="1" lang="en-GB" sz="2000">
                <a:latin typeface="Open Sans"/>
                <a:ea typeface="Open Sans"/>
                <a:cs typeface="Open Sans"/>
                <a:sym typeface="Open Sans"/>
              </a:rPr>
              <a:t>error</a:t>
            </a:r>
            <a:r>
              <a:rPr lang="en-GB" sz="2000">
                <a:latin typeface="Open Sans"/>
                <a:ea typeface="Open Sans"/>
                <a:cs typeface="Open Sans"/>
                <a:sym typeface="Open Sans"/>
              </a:rPr>
              <a:t> is a valid </a:t>
            </a:r>
            <a:r>
              <a:rPr b="1" lang="en-GB" sz="2000">
                <a:latin typeface="Open Sans"/>
                <a:ea typeface="Open Sans"/>
                <a:cs typeface="Open Sans"/>
                <a:sym typeface="Open Sans"/>
              </a:rPr>
              <a:t>program</a:t>
            </a:r>
            <a:r>
              <a:rPr lang="en-GB" sz="2000">
                <a:latin typeface="Open Sans"/>
                <a:ea typeface="Open Sans"/>
                <a:cs typeface="Open Sans"/>
                <a:sym typeface="Open Sans"/>
              </a:rPr>
              <a:t> in the language, though it does not behave as intended.Error resulting from bad code in some program involved in producing the erroneous result.</a:t>
            </a:r>
            <a:endParaRPr sz="2000">
              <a:latin typeface="Open Sans"/>
              <a:ea typeface="Open Sans"/>
              <a:cs typeface="Open Sans"/>
              <a:sym typeface="Open Sans"/>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02" name="Shape 3502"/>
        <p:cNvGrpSpPr/>
        <p:nvPr/>
      </p:nvGrpSpPr>
      <p:grpSpPr>
        <a:xfrm>
          <a:off x="0" y="0"/>
          <a:ext cx="0" cy="0"/>
          <a:chOff x="0" y="0"/>
          <a:chExt cx="0" cy="0"/>
        </a:xfrm>
      </p:grpSpPr>
      <p:pic>
        <p:nvPicPr>
          <p:cNvPr id="3503" name="Google Shape;3503;p4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04" name="Google Shape;3504;p460"/>
          <p:cNvSpPr txBox="1"/>
          <p:nvPr/>
        </p:nvSpPr>
        <p:spPr>
          <a:xfrm>
            <a:off x="186000" y="207000"/>
            <a:ext cx="8772000" cy="472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lang="en-GB" sz="3000" u="sng">
                <a:latin typeface="Open Sans"/>
                <a:ea typeface="Open Sans"/>
                <a:cs typeface="Open Sans"/>
                <a:sym typeface="Open Sans"/>
              </a:rPr>
              <a:t>TYPES OF ERRORS :</a:t>
            </a:r>
            <a:endParaRPr sz="3000" u="sng">
              <a:latin typeface="Open Sans"/>
              <a:ea typeface="Open Sans"/>
              <a:cs typeface="Open Sans"/>
              <a:sym typeface="Open Sans"/>
            </a:endParaRPr>
          </a:p>
          <a:p>
            <a:pPr indent="0" lvl="0" marL="0" rtl="0" algn="l">
              <a:spcBef>
                <a:spcPts val="400"/>
              </a:spcBef>
              <a:spcAft>
                <a:spcPts val="0"/>
              </a:spcAft>
              <a:buClr>
                <a:schemeClr val="dk1"/>
              </a:buClr>
              <a:buSzPts val="1100"/>
              <a:buFont typeface="Arial"/>
              <a:buNone/>
            </a:pPr>
            <a:r>
              <a:rPr lang="en-GB" sz="2000">
                <a:latin typeface="Open Sans"/>
                <a:ea typeface="Open Sans"/>
                <a:cs typeface="Open Sans"/>
                <a:sym typeface="Open Sans"/>
              </a:rPr>
              <a:t>There are basically three types of errors that you must contend with when writing programs:</a:t>
            </a:r>
            <a:endParaRPr sz="2000">
              <a:latin typeface="Open Sans"/>
              <a:ea typeface="Open Sans"/>
              <a:cs typeface="Open Sans"/>
              <a:sym typeface="Open Sans"/>
            </a:endParaRPr>
          </a:p>
          <a:p>
            <a:pPr indent="-355600" lvl="0" marL="457200" rtl="0" algn="l">
              <a:lnSpc>
                <a:spcPct val="115000"/>
              </a:lnSpc>
              <a:spcBef>
                <a:spcPts val="1200"/>
              </a:spcBef>
              <a:spcAft>
                <a:spcPts val="0"/>
              </a:spcAft>
              <a:buClr>
                <a:srgbClr val="000000"/>
              </a:buClr>
              <a:buSzPts val="2000"/>
              <a:buChar char="●"/>
            </a:pPr>
            <a:r>
              <a:rPr lang="en-GB" sz="2000" u="sng">
                <a:latin typeface="Open Sans"/>
                <a:ea typeface="Open Sans"/>
                <a:cs typeface="Open Sans"/>
                <a:sym typeface="Open Sans"/>
              </a:rPr>
              <a:t>Syntax errors</a:t>
            </a:r>
            <a:r>
              <a:rPr lang="en-GB" sz="2000">
                <a:latin typeface="Open Sans"/>
                <a:ea typeface="Open Sans"/>
                <a:cs typeface="Open Sans"/>
                <a:sym typeface="Open Sans"/>
              </a:rPr>
              <a:t> - Syntax errors represent </a:t>
            </a:r>
            <a:r>
              <a:rPr b="1" i="1" lang="en-GB" sz="2000">
                <a:latin typeface="Open Sans"/>
                <a:ea typeface="Open Sans"/>
                <a:cs typeface="Open Sans"/>
                <a:sym typeface="Open Sans"/>
              </a:rPr>
              <a:t>grammar errors</a:t>
            </a:r>
            <a:r>
              <a:rPr lang="en-GB" sz="2000">
                <a:latin typeface="Open Sans"/>
                <a:ea typeface="Open Sans"/>
                <a:cs typeface="Open Sans"/>
                <a:sym typeface="Open Sans"/>
              </a:rPr>
              <a:t> in the use of the programming language</a:t>
            </a:r>
            <a:endParaRPr sz="2000">
              <a:latin typeface="Open Sans"/>
              <a:ea typeface="Open Sans"/>
              <a:cs typeface="Open Sans"/>
              <a:sym typeface="Open Sans"/>
            </a:endParaRPr>
          </a:p>
          <a:p>
            <a:pPr indent="-355600" lvl="0" marL="457200" rtl="0" algn="l">
              <a:lnSpc>
                <a:spcPct val="115000"/>
              </a:lnSpc>
              <a:spcBef>
                <a:spcPts val="0"/>
              </a:spcBef>
              <a:spcAft>
                <a:spcPts val="0"/>
              </a:spcAft>
              <a:buClr>
                <a:srgbClr val="000000"/>
              </a:buClr>
              <a:buSzPts val="2000"/>
              <a:buChar char="●"/>
            </a:pPr>
            <a:r>
              <a:rPr lang="en-GB" sz="2000" u="sng">
                <a:latin typeface="Open Sans"/>
                <a:ea typeface="Open Sans"/>
                <a:cs typeface="Open Sans"/>
                <a:sym typeface="Open Sans"/>
              </a:rPr>
              <a:t>Runtime errors</a:t>
            </a:r>
            <a:r>
              <a:rPr lang="en-GB" sz="2000">
                <a:latin typeface="Open Sans"/>
                <a:ea typeface="Open Sans"/>
                <a:cs typeface="Open Sans"/>
                <a:sym typeface="Open Sans"/>
              </a:rPr>
              <a:t> - Runtime errors occur when a program with </a:t>
            </a:r>
            <a:r>
              <a:rPr b="1" i="1" lang="en-GB" sz="2000">
                <a:latin typeface="Open Sans"/>
                <a:ea typeface="Open Sans"/>
                <a:cs typeface="Open Sans"/>
                <a:sym typeface="Open Sans"/>
              </a:rPr>
              <a:t>no syntax errors</a:t>
            </a:r>
            <a:r>
              <a:rPr lang="en-GB" sz="2000">
                <a:latin typeface="Open Sans"/>
                <a:ea typeface="Open Sans"/>
                <a:cs typeface="Open Sans"/>
                <a:sym typeface="Open Sans"/>
              </a:rPr>
              <a:t> asks the computer to do something that the computer is </a:t>
            </a:r>
            <a:r>
              <a:rPr b="1" i="1" lang="en-GB" sz="2000">
                <a:latin typeface="Open Sans"/>
                <a:ea typeface="Open Sans"/>
                <a:cs typeface="Open Sans"/>
                <a:sym typeface="Open Sans"/>
              </a:rPr>
              <a:t>unable to reliably do</a:t>
            </a:r>
            <a:r>
              <a:rPr lang="en-GB" sz="2000">
                <a:latin typeface="Open Sans"/>
                <a:ea typeface="Open Sans"/>
                <a:cs typeface="Open Sans"/>
                <a:sym typeface="Open Sans"/>
              </a:rPr>
              <a:t>.</a:t>
            </a:r>
            <a:endParaRPr sz="2000">
              <a:latin typeface="Open Sans"/>
              <a:ea typeface="Open Sans"/>
              <a:cs typeface="Open Sans"/>
              <a:sym typeface="Open Sans"/>
            </a:endParaRPr>
          </a:p>
          <a:p>
            <a:pPr indent="-355600" lvl="0" marL="457200" rtl="0" algn="l">
              <a:lnSpc>
                <a:spcPct val="115000"/>
              </a:lnSpc>
              <a:spcBef>
                <a:spcPts val="0"/>
              </a:spcBef>
              <a:spcAft>
                <a:spcPts val="0"/>
              </a:spcAft>
              <a:buClr>
                <a:srgbClr val="000000"/>
              </a:buClr>
              <a:buSzPts val="2000"/>
              <a:buChar char="●"/>
            </a:pPr>
            <a:r>
              <a:rPr lang="en-GB" sz="2000" u="sng">
                <a:latin typeface="Open Sans"/>
                <a:ea typeface="Open Sans"/>
                <a:cs typeface="Open Sans"/>
                <a:sym typeface="Open Sans"/>
              </a:rPr>
              <a:t>Logic errors</a:t>
            </a:r>
            <a:r>
              <a:rPr lang="en-GB" sz="2000">
                <a:latin typeface="Open Sans"/>
                <a:ea typeface="Open Sans"/>
                <a:cs typeface="Open Sans"/>
                <a:sym typeface="Open Sans"/>
              </a:rPr>
              <a:t> - Logic errors occur when there is a </a:t>
            </a:r>
            <a:r>
              <a:rPr b="1" i="1" lang="en-GB" sz="2000">
                <a:latin typeface="Open Sans"/>
                <a:ea typeface="Open Sans"/>
                <a:cs typeface="Open Sans"/>
                <a:sym typeface="Open Sans"/>
              </a:rPr>
              <a:t>design flaw</a:t>
            </a:r>
            <a:r>
              <a:rPr lang="en-GB" sz="2000">
                <a:latin typeface="Open Sans"/>
                <a:ea typeface="Open Sans"/>
                <a:cs typeface="Open Sans"/>
                <a:sym typeface="Open Sans"/>
              </a:rPr>
              <a:t> in your program.</a:t>
            </a:r>
            <a:endParaRPr sz="2000">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08" name="Shape 3508"/>
        <p:cNvGrpSpPr/>
        <p:nvPr/>
      </p:nvGrpSpPr>
      <p:grpSpPr>
        <a:xfrm>
          <a:off x="0" y="0"/>
          <a:ext cx="0" cy="0"/>
          <a:chOff x="0" y="0"/>
          <a:chExt cx="0" cy="0"/>
        </a:xfrm>
      </p:grpSpPr>
      <p:pic>
        <p:nvPicPr>
          <p:cNvPr id="3509" name="Google Shape;3509;p4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10" name="Google Shape;3510;p461"/>
          <p:cNvSpPr txBox="1"/>
          <p:nvPr/>
        </p:nvSpPr>
        <p:spPr>
          <a:xfrm>
            <a:off x="303000" y="295600"/>
            <a:ext cx="8520900" cy="454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3000" u="sng">
                <a:latin typeface="Open Sans"/>
                <a:ea typeface="Open Sans"/>
                <a:cs typeface="Open Sans"/>
                <a:sym typeface="Open Sans"/>
              </a:rPr>
              <a:t>SMART COMPILER :</a:t>
            </a:r>
            <a:endParaRPr sz="3000" u="sng">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1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In Rust - Compiler does the most significant job to prevent errors in Rust programs. It </a:t>
            </a:r>
            <a:r>
              <a:rPr b="1" i="1" lang="en-GB" sz="2000">
                <a:latin typeface="Open Sans"/>
                <a:ea typeface="Open Sans"/>
                <a:cs typeface="Open Sans"/>
                <a:sym typeface="Open Sans"/>
              </a:rPr>
              <a:t>analyzes the code at compile-time</a:t>
            </a:r>
            <a:r>
              <a:rPr i="1" lang="en-GB" sz="2000">
                <a:latin typeface="Open Sans"/>
                <a:ea typeface="Open Sans"/>
                <a:cs typeface="Open Sans"/>
                <a:sym typeface="Open Sans"/>
              </a:rPr>
              <a:t> </a:t>
            </a:r>
            <a:r>
              <a:rPr lang="en-GB" sz="2000">
                <a:latin typeface="Open Sans"/>
                <a:ea typeface="Open Sans"/>
                <a:cs typeface="Open Sans"/>
                <a:sym typeface="Open Sans"/>
              </a:rPr>
              <a:t>and issues warnings, if the code does not follow memory management rules or lifetime annotations correctly.</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Rust compiler checks not only issues related with lifetimes or memory management and also common coding mistakes.</a:t>
            </a:r>
            <a:endParaRPr sz="2000">
              <a:latin typeface="Open Sans"/>
              <a:ea typeface="Open Sans"/>
              <a:cs typeface="Open Sans"/>
              <a:sym typeface="Open Sans"/>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14" name="Shape 3514"/>
        <p:cNvGrpSpPr/>
        <p:nvPr/>
      </p:nvGrpSpPr>
      <p:grpSpPr>
        <a:xfrm>
          <a:off x="0" y="0"/>
          <a:ext cx="0" cy="0"/>
          <a:chOff x="0" y="0"/>
          <a:chExt cx="0" cy="0"/>
        </a:xfrm>
      </p:grpSpPr>
      <p:pic>
        <p:nvPicPr>
          <p:cNvPr id="3515" name="Google Shape;3515;p4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16" name="Google Shape;3516;p462"/>
          <p:cNvSpPr txBox="1"/>
          <p:nvPr/>
        </p:nvSpPr>
        <p:spPr>
          <a:xfrm>
            <a:off x="339950" y="288225"/>
            <a:ext cx="8513400" cy="457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EXPLAIN ERROR CODE :</a:t>
            </a:r>
            <a:endParaRPr sz="3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Error messages are very descriptive and we can easily see where is the error. But while we can not identify the issue via the error message, </a:t>
            </a:r>
            <a:r>
              <a:rPr b="1" i="1" lang="en-GB" sz="2000">
                <a:latin typeface="Open Sans"/>
                <a:ea typeface="Open Sans"/>
                <a:cs typeface="Open Sans"/>
                <a:sym typeface="Open Sans"/>
              </a:rPr>
              <a:t>rustc --explain</a:t>
            </a:r>
            <a:r>
              <a:rPr lang="en-GB" sz="2000">
                <a:latin typeface="Open Sans"/>
                <a:ea typeface="Open Sans"/>
                <a:cs typeface="Open Sans"/>
                <a:sym typeface="Open Sans"/>
              </a:rPr>
              <a:t> commands help us </a:t>
            </a:r>
            <a:r>
              <a:rPr b="1" lang="en-GB" sz="2000">
                <a:latin typeface="Open Sans"/>
                <a:ea typeface="Open Sans"/>
                <a:cs typeface="Open Sans"/>
                <a:sym typeface="Open Sans"/>
              </a:rPr>
              <a:t>to identify the error type and how to solve</a:t>
            </a:r>
            <a:r>
              <a:rPr lang="en-GB" sz="2000">
                <a:latin typeface="Open Sans"/>
                <a:ea typeface="Open Sans"/>
                <a:cs typeface="Open Sans"/>
                <a:sym typeface="Open Sans"/>
              </a:rPr>
              <a:t> it, by showing </a:t>
            </a:r>
            <a:r>
              <a:rPr b="1" lang="en-GB" sz="2000">
                <a:latin typeface="Open Sans"/>
                <a:ea typeface="Open Sans"/>
                <a:cs typeface="Open Sans"/>
                <a:sym typeface="Open Sans"/>
              </a:rPr>
              <a:t>simple code samples</a:t>
            </a:r>
            <a:r>
              <a:rPr lang="en-GB" sz="2000">
                <a:latin typeface="Open Sans"/>
                <a:ea typeface="Open Sans"/>
                <a:cs typeface="Open Sans"/>
                <a:sym typeface="Open Sans"/>
              </a:rPr>
              <a:t> which express the same problem and the solution we have to use.</a:t>
            </a:r>
            <a:endParaRPr sz="20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20" name="Shape 3520"/>
        <p:cNvGrpSpPr/>
        <p:nvPr/>
      </p:nvGrpSpPr>
      <p:grpSpPr>
        <a:xfrm>
          <a:off x="0" y="0"/>
          <a:ext cx="0" cy="0"/>
          <a:chOff x="0" y="0"/>
          <a:chExt cx="0" cy="0"/>
        </a:xfrm>
      </p:grpSpPr>
      <p:pic>
        <p:nvPicPr>
          <p:cNvPr id="3521" name="Google Shape;3521;p4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22" name="Google Shape;3522;p463"/>
          <p:cNvSpPr txBox="1"/>
          <p:nvPr/>
        </p:nvSpPr>
        <p:spPr>
          <a:xfrm>
            <a:off x="381750" y="-198450"/>
            <a:ext cx="8380500" cy="46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 Compile-time error ------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error[E0382]: use of moved value: `a`</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--&gt; src/main.rs:6:22</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3 |     let b = a;</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         - value moved here</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4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5 |     println!("{:?}", a);</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                      ^ value used here after move</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 note: move occurs because `a` has type `std::vec::Vec&lt;i32&gt;`, which does not implement the `Copy` trait</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error: aborting due to previous error</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For more information about this error, try `rustc --explain E0382`.</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instead using #[allow(unused_variables)], consider using "let _b = a;" in line 4. </a:t>
            </a:r>
            <a:endParaRPr sz="1600">
              <a:latin typeface="Courier New"/>
              <a:ea typeface="Courier New"/>
              <a:cs typeface="Courier New"/>
              <a:sym typeface="Courier New"/>
            </a:endParaRPr>
          </a:p>
          <a:p>
            <a:pPr indent="0" lvl="0" marL="0" rtl="0" algn="l">
              <a:spcBef>
                <a:spcPts val="0"/>
              </a:spcBef>
              <a:spcAft>
                <a:spcPts val="0"/>
              </a:spcAft>
              <a:buNone/>
            </a:pPr>
            <a:r>
              <a:rPr lang="en-GB" sz="1600">
                <a:latin typeface="Courier New"/>
                <a:ea typeface="Courier New"/>
                <a:cs typeface="Courier New"/>
                <a:sym typeface="Courier New"/>
              </a:rPr>
              <a:t>// Also you can use "let _ =" to completely ignore return values</a:t>
            </a:r>
            <a:endParaRPr sz="1600"/>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26" name="Shape 3526"/>
        <p:cNvGrpSpPr/>
        <p:nvPr/>
      </p:nvGrpSpPr>
      <p:grpSpPr>
        <a:xfrm>
          <a:off x="0" y="0"/>
          <a:ext cx="0" cy="0"/>
          <a:chOff x="0" y="0"/>
          <a:chExt cx="0" cy="0"/>
        </a:xfrm>
      </p:grpSpPr>
      <p:pic>
        <p:nvPicPr>
          <p:cNvPr id="3527" name="Google Shape;3527;p4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28" name="Google Shape;3528;p464"/>
          <p:cNvSpPr txBox="1"/>
          <p:nvPr/>
        </p:nvSpPr>
        <p:spPr>
          <a:xfrm>
            <a:off x="339950" y="258650"/>
            <a:ext cx="8624100" cy="47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3000" u="sng">
                <a:latin typeface="Open Sans"/>
                <a:ea typeface="Open Sans"/>
                <a:cs typeface="Open Sans"/>
                <a:sym typeface="Open Sans"/>
              </a:rPr>
              <a:t>PANICKING </a:t>
            </a:r>
            <a:r>
              <a:rPr lang="en-GB" sz="2700">
                <a:latin typeface="Open Sans"/>
                <a:ea typeface="Open Sans"/>
                <a:cs typeface="Open Sans"/>
                <a:sym typeface="Open Sans"/>
              </a:rPr>
              <a:t>:</a:t>
            </a:r>
            <a:endParaRPr sz="2700">
              <a:latin typeface="Open Sans"/>
              <a:ea typeface="Open Sans"/>
              <a:cs typeface="Open Sans"/>
              <a:sym typeface="Open Sans"/>
            </a:endParaRPr>
          </a:p>
          <a:p>
            <a:pPr indent="-355600" lvl="0" marL="457200" rtl="0" algn="l">
              <a:lnSpc>
                <a:spcPct val="115000"/>
              </a:lnSpc>
              <a:spcBef>
                <a:spcPts val="0"/>
              </a:spcBef>
              <a:spcAft>
                <a:spcPts val="0"/>
              </a:spcAft>
              <a:buSzPts val="2000"/>
              <a:buChar char="●"/>
            </a:pPr>
            <a:r>
              <a:rPr lang="en-GB" sz="2000">
                <a:latin typeface="Open Sans"/>
                <a:ea typeface="Open Sans"/>
                <a:cs typeface="Open Sans"/>
                <a:sym typeface="Open Sans"/>
              </a:rPr>
              <a:t>In some cases, while an error happens we can not do anything to handle it, </a:t>
            </a:r>
            <a:r>
              <a:rPr b="1" lang="en-GB" sz="2000">
                <a:latin typeface="Open Sans"/>
                <a:ea typeface="Open Sans"/>
                <a:cs typeface="Open Sans"/>
                <a:sym typeface="Open Sans"/>
              </a:rPr>
              <a:t>if the error is something, which should not have happened</a:t>
            </a:r>
            <a:r>
              <a:rPr lang="en-GB" sz="2000">
                <a:latin typeface="Open Sans"/>
                <a:ea typeface="Open Sans"/>
                <a:cs typeface="Open Sans"/>
                <a:sym typeface="Open Sans"/>
              </a:rPr>
              <a:t>. In other words, if it’s an </a:t>
            </a:r>
            <a:r>
              <a:rPr b="1" lang="en-GB" sz="2000">
                <a:latin typeface="Open Sans"/>
                <a:ea typeface="Open Sans"/>
                <a:cs typeface="Open Sans"/>
                <a:sym typeface="Open Sans"/>
              </a:rPr>
              <a:t>unrecoverable error</a:t>
            </a:r>
            <a:r>
              <a:rPr lang="en-GB" sz="2000">
                <a:latin typeface="Open Sans"/>
                <a:ea typeface="Open Sans"/>
                <a:cs typeface="Open Sans"/>
                <a:sym typeface="Open Sans"/>
              </a:rPr>
              <a:t>.</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Char char="●"/>
            </a:pPr>
            <a:r>
              <a:rPr lang="en-GB" sz="2000">
                <a:latin typeface="Open Sans"/>
                <a:ea typeface="Open Sans"/>
                <a:cs typeface="Open Sans"/>
                <a:sym typeface="Open Sans"/>
              </a:rPr>
              <a:t>Also </a:t>
            </a:r>
            <a:r>
              <a:rPr b="1" lang="en-GB" sz="2000">
                <a:latin typeface="Open Sans"/>
                <a:ea typeface="Open Sans"/>
                <a:cs typeface="Open Sans"/>
                <a:sym typeface="Open Sans"/>
              </a:rPr>
              <a:t>when we are not using a feature-rich debugger or proper logs</a:t>
            </a:r>
            <a:r>
              <a:rPr lang="en-GB" sz="2000">
                <a:latin typeface="Open Sans"/>
                <a:ea typeface="Open Sans"/>
                <a:cs typeface="Open Sans"/>
                <a:sym typeface="Open Sans"/>
              </a:rPr>
              <a:t>, sometimes we need to </a:t>
            </a:r>
            <a:r>
              <a:rPr b="1" lang="en-GB" sz="2000">
                <a:latin typeface="Open Sans"/>
                <a:ea typeface="Open Sans"/>
                <a:cs typeface="Open Sans"/>
                <a:sym typeface="Open Sans"/>
              </a:rPr>
              <a:t>debug the code by quitting the program from a specific line of code</a:t>
            </a:r>
            <a:r>
              <a:rPr lang="en-GB" sz="2000">
                <a:latin typeface="Open Sans"/>
                <a:ea typeface="Open Sans"/>
                <a:cs typeface="Open Sans"/>
                <a:sym typeface="Open Sans"/>
              </a:rPr>
              <a:t> by printing out a specific message or a value of a variable binding to understand the current flow of the program.</a:t>
            </a:r>
            <a:br>
              <a:rPr lang="en-GB" sz="2000">
                <a:latin typeface="Open Sans"/>
                <a:ea typeface="Open Sans"/>
                <a:cs typeface="Open Sans"/>
                <a:sym typeface="Open Sans"/>
              </a:rPr>
            </a:br>
            <a:r>
              <a:rPr lang="en-GB" sz="2000">
                <a:latin typeface="Open Sans"/>
                <a:ea typeface="Open Sans"/>
                <a:cs typeface="Open Sans"/>
                <a:sym typeface="Open Sans"/>
              </a:rPr>
              <a:t>For above cases, we can use panic! macro.</a:t>
            </a:r>
            <a:endParaRPr sz="2000">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2700">
              <a:latin typeface="Open Sans"/>
              <a:ea typeface="Open Sans"/>
              <a:cs typeface="Open Sans"/>
              <a:sym typeface="Open Sans"/>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32" name="Shape 3532"/>
        <p:cNvGrpSpPr/>
        <p:nvPr/>
      </p:nvGrpSpPr>
      <p:grpSpPr>
        <a:xfrm>
          <a:off x="0" y="0"/>
          <a:ext cx="0" cy="0"/>
          <a:chOff x="0" y="0"/>
          <a:chExt cx="0" cy="0"/>
        </a:xfrm>
      </p:grpSpPr>
      <p:pic>
        <p:nvPicPr>
          <p:cNvPr id="3533" name="Google Shape;3533;p4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34" name="Google Shape;3534;p465"/>
          <p:cNvSpPr txBox="1"/>
          <p:nvPr/>
        </p:nvSpPr>
        <p:spPr>
          <a:xfrm>
            <a:off x="192150" y="199525"/>
            <a:ext cx="8794200" cy="4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t>PANIC! MACRO :</a:t>
            </a:r>
            <a:endParaRPr sz="3000"/>
          </a:p>
          <a:p>
            <a:pPr indent="0" lvl="0" marL="0" rtl="0" algn="l">
              <a:spcBef>
                <a:spcPts val="0"/>
              </a:spcBef>
              <a:spcAft>
                <a:spcPts val="0"/>
              </a:spcAft>
              <a:buNone/>
            </a:pPr>
            <a:r>
              <a:t/>
            </a:r>
            <a:endParaRPr sz="3000" u="sng"/>
          </a:p>
          <a:p>
            <a:pPr indent="0" lvl="0" marL="0" rtl="0" algn="l">
              <a:spcBef>
                <a:spcPts val="0"/>
              </a:spcBef>
              <a:spcAft>
                <a:spcPts val="0"/>
              </a:spcAft>
              <a:buNone/>
            </a:pPr>
            <a:r>
              <a:rPr lang="en-GB" sz="2000">
                <a:latin typeface="Open Sans"/>
                <a:ea typeface="Open Sans"/>
                <a:cs typeface="Open Sans"/>
                <a:sym typeface="Open Sans"/>
              </a:rPr>
              <a:t>Rust </a:t>
            </a:r>
            <a:r>
              <a:rPr lang="en-GB" sz="2000"/>
              <a:t>has the </a:t>
            </a:r>
            <a:r>
              <a:rPr b="1" lang="en-GB" sz="2000">
                <a:latin typeface="Courier New"/>
                <a:ea typeface="Courier New"/>
                <a:cs typeface="Courier New"/>
                <a:sym typeface="Courier New"/>
              </a:rPr>
              <a:t>panic</a:t>
            </a:r>
            <a:r>
              <a:rPr lang="en-GB" sz="2000">
                <a:latin typeface="Courier New"/>
                <a:ea typeface="Courier New"/>
                <a:cs typeface="Courier New"/>
                <a:sym typeface="Courier New"/>
              </a:rPr>
              <a:t>!</a:t>
            </a:r>
            <a:r>
              <a:rPr lang="en-GB" sz="2000"/>
              <a:t> macro. When the </a:t>
            </a:r>
            <a:r>
              <a:rPr b="1" lang="en-GB" sz="2000">
                <a:latin typeface="Courier New"/>
                <a:ea typeface="Courier New"/>
                <a:cs typeface="Courier New"/>
                <a:sym typeface="Courier New"/>
              </a:rPr>
              <a:t>panic</a:t>
            </a:r>
            <a:r>
              <a:rPr lang="en-GB" sz="2000">
                <a:latin typeface="Courier New"/>
                <a:ea typeface="Courier New"/>
                <a:cs typeface="Courier New"/>
                <a:sym typeface="Courier New"/>
              </a:rPr>
              <a:t>!</a:t>
            </a:r>
            <a:r>
              <a:rPr lang="en-GB" sz="2000"/>
              <a:t> macro executes, your program will print a failure message, unwind and clean up the stack, and then quit. This most commonly occurs when a bug of some kind has been detected and it’s not clear to the programmer how to handle the error.</a:t>
            </a:r>
            <a:endParaRPr sz="2000"/>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38" name="Shape 3538"/>
        <p:cNvGrpSpPr/>
        <p:nvPr/>
      </p:nvGrpSpPr>
      <p:grpSpPr>
        <a:xfrm>
          <a:off x="0" y="0"/>
          <a:ext cx="0" cy="0"/>
          <a:chOff x="0" y="0"/>
          <a:chExt cx="0" cy="0"/>
        </a:xfrm>
      </p:grpSpPr>
      <p:pic>
        <p:nvPicPr>
          <p:cNvPr id="3539" name="Google Shape;3539;p4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40" name="Google Shape;3540;p466"/>
          <p:cNvSpPr txBox="1"/>
          <p:nvPr/>
        </p:nvSpPr>
        <p:spPr>
          <a:xfrm>
            <a:off x="227100" y="169475"/>
            <a:ext cx="8689800" cy="5172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GB" sz="2400"/>
              <a:t>Quit From A Specific Line.</a:t>
            </a:r>
            <a:endParaRPr sz="2400"/>
          </a:p>
        </p:txBody>
      </p:sp>
      <p:sp>
        <p:nvSpPr>
          <p:cNvPr id="3541" name="Google Shape;3541;p466"/>
          <p:cNvSpPr txBox="1"/>
          <p:nvPr/>
        </p:nvSpPr>
        <p:spPr>
          <a:xfrm>
            <a:off x="474050" y="543150"/>
            <a:ext cx="8565000" cy="40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main()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 some code</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 if we need to debug in here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panic!();</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 -------------- Compile-time error --------------</a:t>
            </a:r>
            <a:endParaRPr sz="1800">
              <a:latin typeface="Courier New"/>
              <a:ea typeface="Courier New"/>
              <a:cs typeface="Courier New"/>
              <a:sym typeface="Courier New"/>
            </a:endParaRPr>
          </a:p>
          <a:p>
            <a:pPr indent="0" lvl="0" marL="0" rtl="0" algn="l">
              <a:spcBef>
                <a:spcPts val="0"/>
              </a:spcBef>
              <a:spcAft>
                <a:spcPts val="0"/>
              </a:spcAft>
              <a:buNone/>
            </a:pPr>
            <a:r>
              <a:rPr lang="en-GB" sz="1800">
                <a:latin typeface="Courier New"/>
                <a:ea typeface="Courier New"/>
                <a:cs typeface="Courier New"/>
                <a:sym typeface="Courier New"/>
              </a:rPr>
              <a:t>thread 'main' panicked at 'explicit panic', src/main.rs:5:5</a:t>
            </a:r>
            <a:endParaRPr sz="1800">
              <a:latin typeface="Courier New"/>
              <a:ea typeface="Courier New"/>
              <a:cs typeface="Courier New"/>
              <a:sym typeface="Courier New"/>
            </a:endParaRPr>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45" name="Shape 3545"/>
        <p:cNvGrpSpPr/>
        <p:nvPr/>
      </p:nvGrpSpPr>
      <p:grpSpPr>
        <a:xfrm>
          <a:off x="0" y="0"/>
          <a:ext cx="0" cy="0"/>
          <a:chOff x="0" y="0"/>
          <a:chExt cx="0" cy="0"/>
        </a:xfrm>
      </p:grpSpPr>
      <p:pic>
        <p:nvPicPr>
          <p:cNvPr id="3546" name="Google Shape;3546;p4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47" name="Google Shape;3547;p467"/>
          <p:cNvSpPr txBox="1"/>
          <p:nvPr/>
        </p:nvSpPr>
        <p:spPr>
          <a:xfrm>
            <a:off x="288225" y="169975"/>
            <a:ext cx="8630700" cy="6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t>02. Quit With A Custom Error Message.</a:t>
            </a:r>
            <a:endParaRPr sz="2400"/>
          </a:p>
        </p:txBody>
      </p:sp>
      <p:sp>
        <p:nvSpPr>
          <p:cNvPr id="3548" name="Google Shape;3548;p467"/>
          <p:cNvSpPr txBox="1"/>
          <p:nvPr/>
        </p:nvSpPr>
        <p:spPr>
          <a:xfrm>
            <a:off x="450800" y="768575"/>
            <a:ext cx="8550300" cy="41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latin typeface="Courier New"/>
                <a:ea typeface="Courier New"/>
                <a:cs typeface="Courier New"/>
                <a:sym typeface="Courier New"/>
              </a:rPr>
              <a:t>#[allow(unused_mut)] //A lint attribute used to suppress the warning; username variable does not need to be mutable</a:t>
            </a:r>
            <a:endParaRPr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fn main()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let mut username = String::new();</a:t>
            </a:r>
            <a:endParaRPr b="1" sz="1500">
              <a:latin typeface="Courier New"/>
              <a:ea typeface="Courier New"/>
              <a:cs typeface="Courier New"/>
              <a:sym typeface="Courier New"/>
            </a:endParaRPr>
          </a:p>
          <a:p>
            <a:pPr indent="0" lvl="0" marL="0" rtl="0" algn="l">
              <a:spcBef>
                <a:spcPts val="0"/>
              </a:spcBef>
              <a:spcAft>
                <a:spcPts val="0"/>
              </a:spcAft>
              <a:buNone/>
            </a:pPr>
            <a:r>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 some code to get the name</a:t>
            </a:r>
            <a:endParaRPr b="1" sz="1500">
              <a:latin typeface="Courier New"/>
              <a:ea typeface="Courier New"/>
              <a:cs typeface="Courier New"/>
              <a:sym typeface="Courier New"/>
            </a:endParaRPr>
          </a:p>
          <a:p>
            <a:pPr indent="0" lvl="0" marL="0" rtl="0" algn="l">
              <a:spcBef>
                <a:spcPts val="0"/>
              </a:spcBef>
              <a:spcAft>
                <a:spcPts val="0"/>
              </a:spcAft>
              <a:buNone/>
            </a:pPr>
            <a:r>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if username.is_empty()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panic!("Username is empty!");</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a:t>
            </a:r>
            <a:endParaRPr b="1" sz="1500">
              <a:latin typeface="Courier New"/>
              <a:ea typeface="Courier New"/>
              <a:cs typeface="Courier New"/>
              <a:sym typeface="Courier New"/>
            </a:endParaRPr>
          </a:p>
          <a:p>
            <a:pPr indent="0" lvl="0" marL="0" rtl="0" algn="l">
              <a:spcBef>
                <a:spcPts val="0"/>
              </a:spcBef>
              <a:spcAft>
                <a:spcPts val="0"/>
              </a:spcAft>
              <a:buNone/>
            </a:pPr>
            <a:r>
              <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    println!("{}", username);</a:t>
            </a:r>
            <a:endParaRPr b="1" sz="1500">
              <a:latin typeface="Courier New"/>
              <a:ea typeface="Courier New"/>
              <a:cs typeface="Courier New"/>
              <a:sym typeface="Courier New"/>
            </a:endParaRPr>
          </a:p>
          <a:p>
            <a:pPr indent="0" lvl="0" marL="0" rtl="0" algn="l">
              <a:spcBef>
                <a:spcPts val="0"/>
              </a:spcBef>
              <a:spcAft>
                <a:spcPts val="0"/>
              </a:spcAft>
              <a:buNone/>
            </a:pPr>
            <a:r>
              <a:rPr b="1" lang="en-GB" sz="1500">
                <a:latin typeface="Courier New"/>
                <a:ea typeface="Courier New"/>
                <a:cs typeface="Courier New"/>
                <a:sym typeface="Courier New"/>
              </a:rPr>
              <a:t>}</a:t>
            </a:r>
            <a:endParaRPr b="1" sz="1500">
              <a:latin typeface="Courier New"/>
              <a:ea typeface="Courier New"/>
              <a:cs typeface="Courier New"/>
              <a:sym typeface="Courier New"/>
            </a:endParaRPr>
          </a:p>
          <a:p>
            <a:pPr indent="0" lvl="0" marL="0" rtl="0" algn="l">
              <a:spcBef>
                <a:spcPts val="0"/>
              </a:spcBef>
              <a:spcAft>
                <a:spcPts val="0"/>
              </a:spcAft>
              <a:buNone/>
            </a:pPr>
            <a:r>
              <a:t/>
            </a:r>
            <a:endParaRPr sz="1500">
              <a:latin typeface="Courier New"/>
              <a:ea typeface="Courier New"/>
              <a:cs typeface="Courier New"/>
              <a:sym typeface="Courier New"/>
            </a:endParaRPr>
          </a:p>
          <a:p>
            <a:pPr indent="0" lvl="0" marL="0" rtl="0" algn="l">
              <a:spcBef>
                <a:spcPts val="0"/>
              </a:spcBef>
              <a:spcAft>
                <a:spcPts val="0"/>
              </a:spcAft>
              <a:buNone/>
            </a:pPr>
            <a:r>
              <a:rPr lang="en-GB" sz="1500">
                <a:latin typeface="Courier New"/>
                <a:ea typeface="Courier New"/>
                <a:cs typeface="Courier New"/>
                <a:sym typeface="Courier New"/>
              </a:rPr>
              <a:t>// -------------- Compile-time error --------------</a:t>
            </a:r>
            <a:endParaRPr sz="1500">
              <a:latin typeface="Courier New"/>
              <a:ea typeface="Courier New"/>
              <a:cs typeface="Courier New"/>
              <a:sym typeface="Courier New"/>
            </a:endParaRPr>
          </a:p>
          <a:p>
            <a:pPr indent="0" lvl="0" marL="0" rtl="0" algn="l">
              <a:spcBef>
                <a:spcPts val="0"/>
              </a:spcBef>
              <a:spcAft>
                <a:spcPts val="0"/>
              </a:spcAft>
              <a:buNone/>
            </a:pPr>
            <a:r>
              <a:rPr lang="en-GB" sz="1500">
                <a:latin typeface="Courier New"/>
                <a:ea typeface="Courier New"/>
                <a:cs typeface="Courier New"/>
                <a:sym typeface="Courier New"/>
              </a:rPr>
              <a:t>thread 'main' panicked at 'Username is empty!', src/main.rs:8:9</a:t>
            </a:r>
            <a:endParaRPr sz="15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3"/>
          <p:cNvSpPr txBox="1"/>
          <p:nvPr>
            <p:ph idx="2" type="body"/>
          </p:nvPr>
        </p:nvSpPr>
        <p:spPr>
          <a:xfrm>
            <a:off x="4862800" y="1070975"/>
            <a:ext cx="4161900" cy="1632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2400"/>
              <a:t>Result:</a:t>
            </a:r>
            <a:endParaRPr sz="2400"/>
          </a:p>
          <a:p>
            <a:pPr indent="0" lvl="0" marL="0" rtl="0" algn="l">
              <a:lnSpc>
                <a:spcPct val="100000"/>
              </a:lnSpc>
              <a:spcBef>
                <a:spcPts val="1600"/>
              </a:spcBef>
              <a:spcAft>
                <a:spcPts val="0"/>
              </a:spcAft>
              <a:buNone/>
            </a:pPr>
            <a:r>
              <a:rPr lang="en-GB" sz="2400"/>
              <a:t>Hello, world</a:t>
            </a:r>
            <a:endParaRPr sz="2400"/>
          </a:p>
          <a:p>
            <a:pPr indent="0" lvl="0" marL="0" rtl="0" algn="l">
              <a:lnSpc>
                <a:spcPct val="100000"/>
              </a:lnSpc>
              <a:spcBef>
                <a:spcPts val="400"/>
              </a:spcBef>
              <a:spcAft>
                <a:spcPts val="400"/>
              </a:spcAft>
              <a:buNone/>
            </a:pPr>
            <a:r>
              <a:rPr lang="en-GB" sz="2400"/>
              <a:t>Another function.</a:t>
            </a:r>
            <a:endParaRPr sz="2400"/>
          </a:p>
        </p:txBody>
      </p:sp>
      <p:sp>
        <p:nvSpPr>
          <p:cNvPr id="399" name="Google Shape;399;p63"/>
          <p:cNvSpPr txBox="1"/>
          <p:nvPr/>
        </p:nvSpPr>
        <p:spPr>
          <a:xfrm>
            <a:off x="4946700" y="2839475"/>
            <a:ext cx="4161900" cy="1557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1600"/>
              </a:spcAft>
              <a:buNone/>
            </a:pPr>
            <a:r>
              <a:rPr lang="en-GB" sz="2400">
                <a:solidFill>
                  <a:schemeClr val="lt1"/>
                </a:solidFill>
                <a:latin typeface="Roboto"/>
                <a:ea typeface="Roboto"/>
                <a:cs typeface="Roboto"/>
                <a:sym typeface="Roboto"/>
              </a:rPr>
              <a:t>Note: Rust doesn’t care where you define your functions after or before the main function</a:t>
            </a:r>
            <a:endParaRPr>
              <a:solidFill>
                <a:schemeClr val="lt1"/>
              </a:solidFill>
            </a:endParaRPr>
          </a:p>
        </p:txBody>
      </p:sp>
      <p:sp>
        <p:nvSpPr>
          <p:cNvPr id="400" name="Google Shape;400;p63"/>
          <p:cNvSpPr txBox="1"/>
          <p:nvPr/>
        </p:nvSpPr>
        <p:spPr>
          <a:xfrm>
            <a:off x="156000" y="1070975"/>
            <a:ext cx="4354800" cy="39879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457200" lvl="0" marL="0" rtl="0" algn="l">
              <a:spcBef>
                <a:spcPts val="1000"/>
              </a:spcBef>
              <a:spcAft>
                <a:spcPts val="0"/>
              </a:spcAft>
              <a:buNone/>
            </a:pPr>
            <a:r>
              <a:rPr lang="en-GB" sz="2400">
                <a:solidFill>
                  <a:srgbClr val="B65611"/>
                </a:solidFill>
              </a:rPr>
              <a:t>println!</a:t>
            </a:r>
            <a:r>
              <a:rPr lang="en-GB" sz="2400">
                <a:solidFill>
                  <a:srgbClr val="6E6B5E"/>
                </a:solidFill>
              </a:rPr>
              <a:t>(</a:t>
            </a:r>
            <a:r>
              <a:rPr lang="en-GB" sz="2400">
                <a:solidFill>
                  <a:srgbClr val="60AC39"/>
                </a:solidFill>
              </a:rPr>
              <a:t>"Hello, world!"</a:t>
            </a:r>
            <a:r>
              <a:rPr lang="en-GB" sz="2400">
                <a:solidFill>
                  <a:srgbClr val="6E6B5E"/>
                </a:solidFill>
              </a:rPr>
              <a:t>);</a:t>
            </a:r>
            <a:endParaRPr sz="2400">
              <a:solidFill>
                <a:srgbClr val="6E6B5E"/>
              </a:solidFill>
            </a:endParaRPr>
          </a:p>
          <a:p>
            <a:pPr indent="457200" lvl="0" marL="0" rtl="0" algn="l">
              <a:spcBef>
                <a:spcPts val="1000"/>
              </a:spcBef>
              <a:spcAft>
                <a:spcPts val="0"/>
              </a:spcAft>
              <a:buNone/>
            </a:pPr>
            <a:r>
              <a:rPr lang="en-GB" sz="2400">
                <a:solidFill>
                  <a:srgbClr val="6E6B5E"/>
                </a:solidFill>
              </a:rPr>
              <a:t>another_function();</a:t>
            </a:r>
            <a:endParaRPr sz="2400">
              <a:solidFill>
                <a:srgbClr val="6E6B5E"/>
              </a:solidFill>
            </a:endParaRPr>
          </a:p>
          <a:p>
            <a:pPr indent="0" lvl="0" marL="0" rtl="0" algn="l">
              <a:spcBef>
                <a:spcPts val="1000"/>
              </a:spcBef>
              <a:spcAft>
                <a:spcPts val="0"/>
              </a:spcAft>
              <a:buNone/>
            </a:pPr>
            <a:r>
              <a:rPr lang="en-GB" sz="2400">
                <a:solidFill>
                  <a:srgbClr val="6E6B5E"/>
                </a:solidFill>
              </a:rPr>
              <a:t>}</a:t>
            </a:r>
            <a:endParaRPr sz="2400">
              <a:solidFill>
                <a:srgbClr val="6E6B5E"/>
              </a:solidFill>
            </a:endParaRPr>
          </a:p>
          <a:p>
            <a:pPr indent="0" lvl="0" marL="0" rtl="0" algn="l">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another_function</a:t>
            </a:r>
            <a:r>
              <a:rPr lang="en-GB" sz="2400">
                <a:solidFill>
                  <a:srgbClr val="6E6B5E"/>
                </a:solidFill>
              </a:rPr>
              <a:t>()  {</a:t>
            </a:r>
            <a:endParaRPr sz="2400">
              <a:solidFill>
                <a:srgbClr val="6E6B5E"/>
              </a:solidFill>
            </a:endParaRPr>
          </a:p>
          <a:p>
            <a:pPr indent="457200" lvl="0" marL="0" rtl="0" algn="l">
              <a:spcBef>
                <a:spcPts val="1000"/>
              </a:spcBef>
              <a:spcAft>
                <a:spcPts val="0"/>
              </a:spcAft>
              <a:buNone/>
            </a:pPr>
            <a:r>
              <a:rPr lang="en-GB" sz="2400">
                <a:solidFill>
                  <a:srgbClr val="B65611"/>
                </a:solidFill>
              </a:rPr>
              <a:t>println!</a:t>
            </a:r>
            <a:r>
              <a:rPr lang="en-GB" sz="2400">
                <a:solidFill>
                  <a:srgbClr val="6E6B5E"/>
                </a:solidFill>
              </a:rPr>
              <a:t>(</a:t>
            </a:r>
            <a:r>
              <a:rPr lang="en-GB" sz="2400">
                <a:solidFill>
                  <a:srgbClr val="60AC39"/>
                </a:solidFill>
              </a:rPr>
              <a:t>"Another function."</a:t>
            </a:r>
            <a:r>
              <a:rPr lang="en-GB" sz="2400">
                <a:solidFill>
                  <a:srgbClr val="6E6B5E"/>
                </a:solidFill>
              </a:rPr>
              <a:t>);</a:t>
            </a:r>
            <a:endParaRPr sz="2400">
              <a:solidFill>
                <a:srgbClr val="6E6B5E"/>
              </a:solidFill>
            </a:endParaRPr>
          </a:p>
          <a:p>
            <a:pPr indent="0" lvl="0" marL="0" rtl="0" algn="l">
              <a:lnSpc>
                <a:spcPct val="200000"/>
              </a:lnSpc>
              <a:spcBef>
                <a:spcPts val="1000"/>
              </a:spcBef>
              <a:spcAft>
                <a:spcPts val="0"/>
              </a:spcAft>
              <a:buNone/>
            </a:pP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t/>
            </a:r>
            <a:endParaRPr sz="2400">
              <a:solidFill>
                <a:srgbClr val="B854D4"/>
              </a:solidFill>
              <a:latin typeface="Calibri"/>
              <a:ea typeface="Calibri"/>
              <a:cs typeface="Calibri"/>
              <a:sym typeface="Calibri"/>
            </a:endParaRPr>
          </a:p>
        </p:txBody>
      </p:sp>
      <p:sp>
        <p:nvSpPr>
          <p:cNvPr id="401" name="Google Shape;401;p63"/>
          <p:cNvSpPr txBox="1"/>
          <p:nvPr>
            <p:ph type="title"/>
          </p:nvPr>
        </p:nvSpPr>
        <p:spPr>
          <a:xfrm>
            <a:off x="276550" y="2835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402" name="Google Shape;402;p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52" name="Shape 3552"/>
        <p:cNvGrpSpPr/>
        <p:nvPr/>
      </p:nvGrpSpPr>
      <p:grpSpPr>
        <a:xfrm>
          <a:off x="0" y="0"/>
          <a:ext cx="0" cy="0"/>
          <a:chOff x="0" y="0"/>
          <a:chExt cx="0" cy="0"/>
        </a:xfrm>
      </p:grpSpPr>
      <p:pic>
        <p:nvPicPr>
          <p:cNvPr id="3553" name="Google Shape;3553;p4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54" name="Google Shape;3554;p468"/>
          <p:cNvSpPr txBox="1"/>
          <p:nvPr/>
        </p:nvSpPr>
        <p:spPr>
          <a:xfrm>
            <a:off x="174900" y="443550"/>
            <a:ext cx="8900100" cy="45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Open Sans"/>
                <a:ea typeface="Open Sans"/>
                <a:cs typeface="Open Sans"/>
                <a:sym typeface="Open Sans"/>
              </a:rPr>
              <a:t>USING A PANIC! BACKTRACE :</a:t>
            </a:r>
            <a:endParaRPr b="1" sz="3000">
              <a:latin typeface="Open Sans"/>
              <a:ea typeface="Open Sans"/>
              <a:cs typeface="Open Sans"/>
              <a:sym typeface="Open Sans"/>
            </a:endParaRPr>
          </a:p>
          <a:p>
            <a:pPr indent="0" lvl="0" marL="0" rtl="0" algn="l">
              <a:spcBef>
                <a:spcPts val="0"/>
              </a:spcBef>
              <a:spcAft>
                <a:spcPts val="0"/>
              </a:spcAft>
              <a:buNone/>
            </a:pPr>
            <a:r>
              <a:t/>
            </a:r>
            <a:endParaRPr b="1" sz="2400">
              <a:solidFill>
                <a:srgbClr val="FFFFFF"/>
              </a:solidFill>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Let’s look at another example to see what it’s like when a panic! call comes from a library because of a bug in our code instead of from our code calling the macro directly. Listing 9-1 has some code that attempts to access an element by index in a vector. </a:t>
            </a:r>
            <a:endParaRPr b="1" sz="2000">
              <a:latin typeface="Open Sans"/>
              <a:ea typeface="Open Sans"/>
              <a:cs typeface="Open Sans"/>
              <a:sym typeface="Open Sans"/>
            </a:endParaRPr>
          </a:p>
        </p:txBody>
      </p:sp>
      <p:sp>
        <p:nvSpPr>
          <p:cNvPr id="3555" name="Google Shape;3555;p468"/>
          <p:cNvSpPr txBox="1"/>
          <p:nvPr/>
        </p:nvSpPr>
        <p:spPr>
          <a:xfrm>
            <a:off x="1337600" y="3044725"/>
            <a:ext cx="6244500" cy="17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fn main()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let v = vec![1, 2, 3];</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v[99];</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59" name="Shape 3559"/>
        <p:cNvGrpSpPr/>
        <p:nvPr/>
      </p:nvGrpSpPr>
      <p:grpSpPr>
        <a:xfrm>
          <a:off x="0" y="0"/>
          <a:ext cx="0" cy="0"/>
          <a:chOff x="0" y="0"/>
          <a:chExt cx="0" cy="0"/>
        </a:xfrm>
      </p:grpSpPr>
      <p:pic>
        <p:nvPicPr>
          <p:cNvPr id="3560" name="Google Shape;3560;p4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61" name="Google Shape;3561;p469"/>
          <p:cNvSpPr txBox="1"/>
          <p:nvPr/>
        </p:nvSpPr>
        <p:spPr>
          <a:xfrm>
            <a:off x="212400" y="140375"/>
            <a:ext cx="8719200" cy="4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BACKTRACE :</a:t>
            </a:r>
            <a:endParaRPr sz="30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To protect your program from this sort of vulnerability, if you try to read an element at an index that doesn’t exist, Rust will stop execution and refuse to continue. Let’s try it and see:</a:t>
            </a:r>
            <a:endParaRPr sz="2000">
              <a:latin typeface="Open Sans"/>
              <a:ea typeface="Open Sans"/>
              <a:cs typeface="Open Sans"/>
              <a:sym typeface="Open Sans"/>
            </a:endParaRPr>
          </a:p>
          <a:p>
            <a:pPr indent="0" lvl="0" marL="0" rtl="0" algn="l">
              <a:spcBef>
                <a:spcPts val="0"/>
              </a:spcBef>
              <a:spcAft>
                <a:spcPts val="0"/>
              </a:spcAft>
              <a:buNone/>
            </a:pPr>
            <a:r>
              <a:t/>
            </a:r>
            <a:endParaRPr sz="2400"/>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 cargo run</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   Compiling panic v0.1.0 (file:///projects/panic)</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    Finished dev [unoptimized + debuginfo] target(s) in 0.27s</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     Running `target/debug/panic`</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thread 'main' panicked at 'index out of bounds: the len is 3 but the index is 99', libcore/slice/mod.rs:2448:10</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sz="1800">
                <a:latin typeface="Courier New"/>
                <a:ea typeface="Courier New"/>
                <a:cs typeface="Courier New"/>
                <a:sym typeface="Courier New"/>
              </a:rPr>
              <a:t>note: Run with `RUST_BACKTRACE=1` for a backtrace.</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t/>
            </a:r>
            <a:endParaRPr sz="2400"/>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65" name="Shape 3565"/>
        <p:cNvGrpSpPr/>
        <p:nvPr/>
      </p:nvGrpSpPr>
      <p:grpSpPr>
        <a:xfrm>
          <a:off x="0" y="0"/>
          <a:ext cx="0" cy="0"/>
          <a:chOff x="0" y="0"/>
          <a:chExt cx="0" cy="0"/>
        </a:xfrm>
      </p:grpSpPr>
      <p:pic>
        <p:nvPicPr>
          <p:cNvPr id="3566" name="Google Shape;3566;p4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67" name="Google Shape;3567;p470"/>
          <p:cNvSpPr txBox="1"/>
          <p:nvPr/>
        </p:nvSpPr>
        <p:spPr>
          <a:xfrm>
            <a:off x="212400" y="169950"/>
            <a:ext cx="8719200" cy="4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RECOVERABLE ERRORS WITH RESULTS :</a:t>
            </a:r>
            <a:endParaRPr sz="24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0" lvl="0" marL="0" rtl="0" algn="l">
              <a:spcBef>
                <a:spcPts val="0"/>
              </a:spcBef>
              <a:spcAft>
                <a:spcPts val="0"/>
              </a:spcAft>
              <a:buNone/>
            </a:pPr>
            <a:r>
              <a:t/>
            </a:r>
            <a:endParaRPr sz="22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Most errors aren’t serious enough to require the program to stop entirely. Sometimes, when a function fails, it’s for a reason that you can easily interpret and respond to. For example, if you try to open a file and that operation fails because the file doesn’t exist, you might want to create the file instead of terminating the process.</a:t>
            </a:r>
            <a:endParaRPr sz="2000">
              <a:latin typeface="Open Sans"/>
              <a:ea typeface="Open Sans"/>
              <a:cs typeface="Open Sans"/>
              <a:sym typeface="Open Sans"/>
            </a:endParaRPr>
          </a:p>
        </p:txBody>
      </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71" name="Shape 3571"/>
        <p:cNvGrpSpPr/>
        <p:nvPr/>
      </p:nvGrpSpPr>
      <p:grpSpPr>
        <a:xfrm>
          <a:off x="0" y="0"/>
          <a:ext cx="0" cy="0"/>
          <a:chOff x="0" y="0"/>
          <a:chExt cx="0" cy="0"/>
        </a:xfrm>
      </p:grpSpPr>
      <p:pic>
        <p:nvPicPr>
          <p:cNvPr id="3572" name="Google Shape;3572;p4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73" name="Google Shape;3573;p471"/>
          <p:cNvSpPr txBox="1"/>
          <p:nvPr/>
        </p:nvSpPr>
        <p:spPr>
          <a:xfrm>
            <a:off x="212400" y="169950"/>
            <a:ext cx="8719200" cy="4803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2000">
                <a:latin typeface="Open Sans"/>
                <a:ea typeface="Open Sans"/>
                <a:cs typeface="Open Sans"/>
                <a:sym typeface="Open Sans"/>
              </a:rPr>
              <a:t>Recall from </a:t>
            </a:r>
            <a:r>
              <a:rPr lang="en-GB" sz="2000">
                <a:uFill>
                  <a:noFill/>
                </a:uFill>
                <a:latin typeface="Open Sans"/>
                <a:ea typeface="Open Sans"/>
                <a:cs typeface="Open Sans"/>
                <a:sym typeface="Open Sans"/>
                <a:hlinkClick r:id="rId4"/>
              </a:rPr>
              <a:t>“Handling Potential Failure with the Result Type”</a:t>
            </a:r>
            <a:r>
              <a:rPr lang="en-GB" sz="2000">
                <a:latin typeface="Open Sans"/>
                <a:ea typeface="Open Sans"/>
                <a:cs typeface="Open Sans"/>
                <a:sym typeface="Open Sans"/>
              </a:rPr>
              <a:t> , that the Result enum is defined as having two variants, Ok and Err, as follows:</a:t>
            </a:r>
            <a:endParaRPr sz="2000">
              <a:latin typeface="Open Sans"/>
              <a:ea typeface="Open Sans"/>
              <a:cs typeface="Open Sans"/>
              <a:sym typeface="Open Sans"/>
            </a:endParaRPr>
          </a:p>
        </p:txBody>
      </p:sp>
      <p:sp>
        <p:nvSpPr>
          <p:cNvPr id="3574" name="Google Shape;3574;p471"/>
          <p:cNvSpPr txBox="1"/>
          <p:nvPr/>
        </p:nvSpPr>
        <p:spPr>
          <a:xfrm>
            <a:off x="578850" y="1715950"/>
            <a:ext cx="7723500" cy="2564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i="1" lang="en-GB" sz="2200">
                <a:latin typeface="Courier New"/>
                <a:ea typeface="Courier New"/>
                <a:cs typeface="Courier New"/>
                <a:sym typeface="Courier New"/>
              </a:rPr>
              <a:t>#![allow(unused_variables)]</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fn main() {</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enum Result&lt;T, E&gt; {</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    Ok(T),</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    Err(E),</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a:t>
            </a:r>
            <a:endParaRPr b="1" sz="2200">
              <a:latin typeface="Courier New"/>
              <a:ea typeface="Courier New"/>
              <a:cs typeface="Courier New"/>
              <a:sym typeface="Courier New"/>
            </a:endParaRPr>
          </a:p>
          <a:p>
            <a:pPr indent="0" lvl="0" marL="0" rtl="0" algn="just">
              <a:spcBef>
                <a:spcPts val="0"/>
              </a:spcBef>
              <a:spcAft>
                <a:spcPts val="0"/>
              </a:spcAft>
              <a:buNone/>
            </a:pPr>
            <a:r>
              <a:rPr b="1" lang="en-GB" sz="2200">
                <a:latin typeface="Courier New"/>
                <a:ea typeface="Courier New"/>
                <a:cs typeface="Courier New"/>
                <a:sym typeface="Courier New"/>
              </a:rPr>
              <a:t>}</a:t>
            </a:r>
            <a:endParaRPr b="1" sz="2200"/>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78" name="Shape 3578"/>
        <p:cNvGrpSpPr/>
        <p:nvPr/>
      </p:nvGrpSpPr>
      <p:grpSpPr>
        <a:xfrm>
          <a:off x="0" y="0"/>
          <a:ext cx="0" cy="0"/>
          <a:chOff x="0" y="0"/>
          <a:chExt cx="0" cy="0"/>
        </a:xfrm>
      </p:grpSpPr>
      <p:pic>
        <p:nvPicPr>
          <p:cNvPr id="3579" name="Google Shape;3579;p4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80" name="Google Shape;3580;p472"/>
          <p:cNvSpPr txBox="1"/>
          <p:nvPr/>
        </p:nvSpPr>
        <p:spPr>
          <a:xfrm>
            <a:off x="212400" y="169950"/>
            <a:ext cx="8719200" cy="48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How do we know File::open returns a Result? </a:t>
            </a:r>
            <a:endParaRPr b="1" sz="2400">
              <a:latin typeface="Open Sans"/>
              <a:ea typeface="Open Sans"/>
              <a:cs typeface="Open Sans"/>
              <a:sym typeface="Open Sans"/>
            </a:endParaRPr>
          </a:p>
          <a:p>
            <a:pPr indent="0" lvl="0" marL="0" rtl="0" algn="l">
              <a:spcBef>
                <a:spcPts val="0"/>
              </a:spcBef>
              <a:spcAft>
                <a:spcPts val="0"/>
              </a:spcAft>
              <a:buNone/>
            </a:pPr>
            <a:r>
              <a:t/>
            </a:r>
            <a:endParaRPr b="1" sz="2400">
              <a:latin typeface="Open Sans"/>
              <a:ea typeface="Open Sans"/>
              <a:cs typeface="Open Sans"/>
              <a:sym typeface="Open Sans"/>
            </a:endParaRPr>
          </a:p>
          <a:p>
            <a:pPr indent="0" lvl="0" marL="457200" rtl="0" algn="l">
              <a:spcBef>
                <a:spcPts val="0"/>
              </a:spcBef>
              <a:spcAft>
                <a:spcPts val="0"/>
              </a:spcAft>
              <a:buNone/>
            </a:pPr>
            <a:r>
              <a:rPr lang="en-GB" sz="2000">
                <a:latin typeface="Open Sans"/>
                <a:ea typeface="Open Sans"/>
                <a:cs typeface="Open Sans"/>
                <a:sym typeface="Open Sans"/>
              </a:rPr>
              <a:t>Let’s try it! We know that the return type of File::open isn’t of type u32, so let’s change the let f statement to this:</a:t>
            </a:r>
            <a:endParaRPr sz="2000">
              <a:latin typeface="Open Sans"/>
              <a:ea typeface="Open Sans"/>
              <a:cs typeface="Open Sans"/>
              <a:sym typeface="Open Sans"/>
            </a:endParaRPr>
          </a:p>
          <a:p>
            <a:pPr indent="0" lvl="0" marL="0" rtl="0" algn="l">
              <a:spcBef>
                <a:spcPts val="0"/>
              </a:spcBef>
              <a:spcAft>
                <a:spcPts val="0"/>
              </a:spcAft>
              <a:buNone/>
            </a:pPr>
            <a:r>
              <a:t/>
            </a:r>
            <a:endParaRPr sz="2400">
              <a:latin typeface="Comfortaa"/>
              <a:ea typeface="Comfortaa"/>
              <a:cs typeface="Comfortaa"/>
              <a:sym typeface="Comfortaa"/>
            </a:endParaRPr>
          </a:p>
        </p:txBody>
      </p:sp>
      <p:sp>
        <p:nvSpPr>
          <p:cNvPr id="3581" name="Google Shape;3581;p472"/>
          <p:cNvSpPr txBox="1"/>
          <p:nvPr/>
        </p:nvSpPr>
        <p:spPr>
          <a:xfrm>
            <a:off x="808425" y="2681575"/>
            <a:ext cx="7345200" cy="5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Courier New"/>
                <a:ea typeface="Courier New"/>
                <a:cs typeface="Courier New"/>
                <a:sym typeface="Courier New"/>
              </a:rPr>
              <a:t>let f: u32 = File::open("hello.txt");</a:t>
            </a:r>
            <a:endParaRPr b="1" sz="2200"/>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85" name="Shape 3585"/>
        <p:cNvGrpSpPr/>
        <p:nvPr/>
      </p:nvGrpSpPr>
      <p:grpSpPr>
        <a:xfrm>
          <a:off x="0" y="0"/>
          <a:ext cx="0" cy="0"/>
          <a:chOff x="0" y="0"/>
          <a:chExt cx="0" cy="0"/>
        </a:xfrm>
      </p:grpSpPr>
      <p:pic>
        <p:nvPicPr>
          <p:cNvPr id="3586" name="Google Shape;3586;p4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87" name="Google Shape;3587;p473"/>
          <p:cNvSpPr txBox="1"/>
          <p:nvPr/>
        </p:nvSpPr>
        <p:spPr>
          <a:xfrm>
            <a:off x="125625" y="251275"/>
            <a:ext cx="87204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Open Sans"/>
                <a:ea typeface="Open Sans"/>
                <a:cs typeface="Open Sans"/>
                <a:sym typeface="Open Sans"/>
              </a:rPr>
              <a:t>Using a match expression to handle the Result variants that might be returned</a:t>
            </a:r>
            <a:endParaRPr sz="2400">
              <a:latin typeface="Open Sans"/>
              <a:ea typeface="Open Sans"/>
              <a:cs typeface="Open Sans"/>
              <a:sym typeface="Open Sans"/>
            </a:endParaRPr>
          </a:p>
        </p:txBody>
      </p:sp>
      <p:sp>
        <p:nvSpPr>
          <p:cNvPr id="3588" name="Google Shape;3588;p473"/>
          <p:cNvSpPr txBox="1"/>
          <p:nvPr/>
        </p:nvSpPr>
        <p:spPr>
          <a:xfrm>
            <a:off x="727400" y="1112400"/>
            <a:ext cx="6739800" cy="31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use std::fs::File;</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fn main()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let f = File::open("hello.txt");</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let f = match f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Ok(file) =&gt; file,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Err(error) =&gt;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panic!("There was a problem opening the file: {:?}", error)</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92" name="Shape 3592"/>
        <p:cNvGrpSpPr/>
        <p:nvPr/>
      </p:nvGrpSpPr>
      <p:grpSpPr>
        <a:xfrm>
          <a:off x="0" y="0"/>
          <a:ext cx="0" cy="0"/>
          <a:chOff x="0" y="0"/>
          <a:chExt cx="0" cy="0"/>
        </a:xfrm>
      </p:grpSpPr>
      <p:pic>
        <p:nvPicPr>
          <p:cNvPr id="3593" name="Google Shape;3593;p4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594" name="Google Shape;3594;p474"/>
          <p:cNvSpPr txBox="1"/>
          <p:nvPr/>
        </p:nvSpPr>
        <p:spPr>
          <a:xfrm>
            <a:off x="402488" y="647175"/>
            <a:ext cx="8277000" cy="993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GB" sz="2400">
                <a:latin typeface="Open Sans"/>
                <a:ea typeface="Open Sans"/>
                <a:cs typeface="Open Sans"/>
                <a:sym typeface="Open Sans"/>
              </a:rPr>
              <a:t> Output from the panic! macro:</a:t>
            </a:r>
            <a:endParaRPr sz="2400">
              <a:latin typeface="Open Sans"/>
              <a:ea typeface="Open Sans"/>
              <a:cs typeface="Open Sans"/>
              <a:sym typeface="Open Sans"/>
            </a:endParaRPr>
          </a:p>
        </p:txBody>
      </p:sp>
      <p:sp>
        <p:nvSpPr>
          <p:cNvPr id="3595" name="Google Shape;3595;p474"/>
          <p:cNvSpPr txBox="1"/>
          <p:nvPr/>
        </p:nvSpPr>
        <p:spPr>
          <a:xfrm>
            <a:off x="307725" y="1640475"/>
            <a:ext cx="8277000" cy="1507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200">
                <a:latin typeface="Courier New"/>
                <a:ea typeface="Courier New"/>
                <a:cs typeface="Courier New"/>
                <a:sym typeface="Courier New"/>
              </a:rPr>
              <a:t>thread 'main' panicked at 'There was a problem opening the file: Error { repr:</a:t>
            </a:r>
            <a:endParaRPr sz="2200">
              <a:latin typeface="Courier New"/>
              <a:ea typeface="Courier New"/>
              <a:cs typeface="Courier New"/>
              <a:sym typeface="Courier New"/>
            </a:endParaRPr>
          </a:p>
          <a:p>
            <a:pPr indent="0" lvl="0" marL="0" rtl="0" algn="just">
              <a:spcBef>
                <a:spcPts val="0"/>
              </a:spcBef>
              <a:spcAft>
                <a:spcPts val="0"/>
              </a:spcAft>
              <a:buNone/>
            </a:pPr>
            <a:r>
              <a:rPr lang="en-GB" sz="2200">
                <a:latin typeface="Courier New"/>
                <a:ea typeface="Courier New"/>
                <a:cs typeface="Courier New"/>
                <a:sym typeface="Courier New"/>
              </a:rPr>
              <a:t>Os { code: 2, message: "No such file or directory" } }', src/main.rs:9:12</a:t>
            </a:r>
            <a:endParaRPr sz="2200"/>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9" name="Shape 3599"/>
        <p:cNvGrpSpPr/>
        <p:nvPr/>
      </p:nvGrpSpPr>
      <p:grpSpPr>
        <a:xfrm>
          <a:off x="0" y="0"/>
          <a:ext cx="0" cy="0"/>
          <a:chOff x="0" y="0"/>
          <a:chExt cx="0" cy="0"/>
        </a:xfrm>
      </p:grpSpPr>
      <p:sp>
        <p:nvSpPr>
          <p:cNvPr id="3600" name="Google Shape;3600;p475"/>
          <p:cNvSpPr txBox="1"/>
          <p:nvPr>
            <p:ph type="title"/>
          </p:nvPr>
        </p:nvSpPr>
        <p:spPr>
          <a:xfrm>
            <a:off x="286350" y="858475"/>
            <a:ext cx="8571300" cy="172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MATCHING ON DIFFERENT ERRORS</a:t>
            </a:r>
            <a:endParaRPr sz="6000">
              <a:solidFill>
                <a:srgbClr val="000000"/>
              </a:solidFill>
            </a:endParaRPr>
          </a:p>
        </p:txBody>
      </p:sp>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04" name="Shape 3604"/>
        <p:cNvGrpSpPr/>
        <p:nvPr/>
      </p:nvGrpSpPr>
      <p:grpSpPr>
        <a:xfrm>
          <a:off x="0" y="0"/>
          <a:ext cx="0" cy="0"/>
          <a:chOff x="0" y="0"/>
          <a:chExt cx="0" cy="0"/>
        </a:xfrm>
      </p:grpSpPr>
      <p:sp>
        <p:nvSpPr>
          <p:cNvPr id="3605" name="Google Shape;3605;p476"/>
          <p:cNvSpPr txBox="1"/>
          <p:nvPr>
            <p:ph idx="1" type="body"/>
          </p:nvPr>
        </p:nvSpPr>
        <p:spPr>
          <a:xfrm>
            <a:off x="195925" y="18192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std::fs::File;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std::io::ErrorKind;</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main()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f = File::open("hello.txt");</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f = match f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Ok(file) =&gt; file,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Err(error) =&gt; match error.kind()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ErrorKind::NotFound =&gt; match File::create("hello.txt")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Ok(fc) =&gt; fc,</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Err(e) =&gt; panic!("Tried to create file but there was a problem: {:?}", 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other_error =&gt; panic!("There was a problem opening the file: {:?}", other_error),</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endParaRPr>
          </a:p>
          <a:p>
            <a:pPr indent="0" lvl="0" marL="0" rtl="0" algn="l">
              <a:spcBef>
                <a:spcPts val="0"/>
              </a:spcBef>
              <a:spcAft>
                <a:spcPts val="1600"/>
              </a:spcAft>
              <a:buNone/>
            </a:pPr>
            <a:r>
              <a:t/>
            </a:r>
            <a:endParaRPr b="1">
              <a:solidFill>
                <a:srgbClr val="000000"/>
              </a:solidFill>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09" name="Shape 3609"/>
        <p:cNvGrpSpPr/>
        <p:nvPr/>
      </p:nvGrpSpPr>
      <p:grpSpPr>
        <a:xfrm>
          <a:off x="0" y="0"/>
          <a:ext cx="0" cy="0"/>
          <a:chOff x="0" y="0"/>
          <a:chExt cx="0" cy="0"/>
        </a:xfrm>
      </p:grpSpPr>
      <p:pic>
        <p:nvPicPr>
          <p:cNvPr id="3610" name="Google Shape;3610;p4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11" name="Google Shape;3611;p477"/>
          <p:cNvSpPr txBox="1"/>
          <p:nvPr/>
        </p:nvSpPr>
        <p:spPr>
          <a:xfrm>
            <a:off x="69050" y="1011675"/>
            <a:ext cx="8542800" cy="2209800"/>
          </a:xfrm>
          <a:prstGeom prst="rect">
            <a:avLst/>
          </a:prstGeom>
          <a:noFill/>
          <a:ln>
            <a:noFill/>
          </a:ln>
        </p:spPr>
        <p:txBody>
          <a:bodyPr anchorCtr="0" anchor="t" bIns="91425" lIns="91425" spcFirstLastPara="1" rIns="91425" wrap="square" tIns="91425">
            <a:noAutofit/>
          </a:bodyPr>
          <a:lstStyle/>
          <a:p>
            <a:pPr indent="0" lvl="0" marL="457200" rtl="0" algn="just">
              <a:spcBef>
                <a:spcPts val="0"/>
              </a:spcBef>
              <a:spcAft>
                <a:spcPts val="0"/>
              </a:spcAft>
              <a:buNone/>
            </a:pPr>
            <a:r>
              <a:rPr lang="en-GB" sz="2000">
                <a:latin typeface="Open Sans"/>
                <a:ea typeface="Open Sans"/>
                <a:cs typeface="Open Sans"/>
                <a:sym typeface="Open Sans"/>
              </a:rPr>
              <a:t>The next code has the same behavior as the last code but doesn't contain any match expressions and look up the unwrap_or_else method in the standard library documentation. There’s many more of these methods that can clean up huge nested match expressions when dealing with errors.</a:t>
            </a:r>
            <a:endParaRPr sz="2000">
              <a:latin typeface="Open Sans"/>
              <a:ea typeface="Open Sans"/>
              <a:cs typeface="Open Sans"/>
              <a:sym typeface="Open Sans"/>
            </a:endParaRPr>
          </a:p>
        </p:txBody>
      </p:sp>
      <p:sp>
        <p:nvSpPr>
          <p:cNvPr id="3612" name="Google Shape;3612;p477"/>
          <p:cNvSpPr txBox="1"/>
          <p:nvPr/>
        </p:nvSpPr>
        <p:spPr>
          <a:xfrm>
            <a:off x="716850" y="2143125"/>
            <a:ext cx="7094400" cy="26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1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311700" y="49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000000"/>
                </a:solidFill>
              </a:rPr>
              <a:t>Function Parameters</a:t>
            </a:r>
            <a:endParaRPr b="1" sz="2400">
              <a:solidFill>
                <a:srgbClr val="000000"/>
              </a:solidFill>
            </a:endParaRPr>
          </a:p>
        </p:txBody>
      </p:sp>
      <p:sp>
        <p:nvSpPr>
          <p:cNvPr id="408" name="Google Shape;408;p64"/>
          <p:cNvSpPr txBox="1"/>
          <p:nvPr>
            <p:ph idx="1" type="body"/>
          </p:nvPr>
        </p:nvSpPr>
        <p:spPr>
          <a:xfrm>
            <a:off x="311700" y="1492775"/>
            <a:ext cx="8520600" cy="2347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GB" sz="2400">
                <a:solidFill>
                  <a:srgbClr val="000000"/>
                </a:solidFill>
                <a:highlight>
                  <a:srgbClr val="FFFFFF"/>
                </a:highlight>
              </a:rPr>
              <a:t>These are the special variables that are part of a function’s signature.</a:t>
            </a:r>
            <a:endParaRPr sz="2400">
              <a:solidFill>
                <a:srgbClr val="000000"/>
              </a:solidFill>
              <a:highlight>
                <a:srgbClr val="FFFFFF"/>
              </a:highlight>
            </a:endParaRPr>
          </a:p>
          <a:p>
            <a:pPr indent="-381000" lvl="0" marL="457200" rtl="0" algn="l">
              <a:spcBef>
                <a:spcPts val="0"/>
              </a:spcBef>
              <a:spcAft>
                <a:spcPts val="0"/>
              </a:spcAft>
              <a:buClr>
                <a:srgbClr val="000000"/>
              </a:buClr>
              <a:buSzPts val="2400"/>
              <a:buChar char="●"/>
            </a:pPr>
            <a:r>
              <a:rPr lang="en-GB" sz="2400">
                <a:solidFill>
                  <a:srgbClr val="000000"/>
                </a:solidFill>
                <a:highlight>
                  <a:srgbClr val="FFFFFF"/>
                </a:highlight>
              </a:rPr>
              <a:t>When a function has parameters, you can provide it with concrete values for those parameters</a:t>
            </a:r>
            <a:endParaRPr sz="2400">
              <a:solidFill>
                <a:srgbClr val="000000"/>
              </a:solidFill>
              <a:highlight>
                <a:srgbClr val="FFFFFF"/>
              </a:highlight>
            </a:endParaRPr>
          </a:p>
          <a:p>
            <a:pPr indent="0" lvl="0" marL="457200" rtl="0" algn="l">
              <a:spcBef>
                <a:spcPts val="1600"/>
              </a:spcBef>
              <a:spcAft>
                <a:spcPts val="1600"/>
              </a:spcAft>
              <a:buNone/>
            </a:pPr>
            <a:r>
              <a:t/>
            </a:r>
            <a:endParaRPr i="1" sz="2400">
              <a:highlight>
                <a:srgbClr val="FFFFFF"/>
              </a:highlight>
            </a:endParaRPr>
          </a:p>
        </p:txBody>
      </p:sp>
      <p:pic>
        <p:nvPicPr>
          <p:cNvPr id="409" name="Google Shape;409;p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16" name="Shape 3616"/>
        <p:cNvGrpSpPr/>
        <p:nvPr/>
      </p:nvGrpSpPr>
      <p:grpSpPr>
        <a:xfrm>
          <a:off x="0" y="0"/>
          <a:ext cx="0" cy="0"/>
          <a:chOff x="0" y="0"/>
          <a:chExt cx="0" cy="0"/>
        </a:xfrm>
      </p:grpSpPr>
      <p:sp>
        <p:nvSpPr>
          <p:cNvPr id="3617" name="Google Shape;3617;p478"/>
          <p:cNvSpPr txBox="1"/>
          <p:nvPr>
            <p:ph idx="1" type="body"/>
          </p:nvPr>
        </p:nvSpPr>
        <p:spPr>
          <a:xfrm>
            <a:off x="311700" y="17675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use std::fs::File;</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use std::io::ErrorKind;</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fn main()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let f = File::open("hello.txt").unwrap_or_else(|error|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if error.kind() == ErrorKind::NotFound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File::create("hello.txt").unwrap_or_else(|error|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panic!("Tried to create file but there was a problem: {:?}", error);</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 else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panic!("There was a problem opening the file: {:?}", error);</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    });</a:t>
            </a:r>
            <a:endParaRPr b="1">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a:solidFill>
                  <a:srgbClr val="000000"/>
                </a:solidFill>
                <a:latin typeface="Courier New"/>
                <a:ea typeface="Courier New"/>
                <a:cs typeface="Courier New"/>
                <a:sym typeface="Courier New"/>
              </a:rPr>
              <a:t>}</a:t>
            </a:r>
            <a:endParaRPr b="1">
              <a:solidFill>
                <a:srgbClr val="000000"/>
              </a:solidFill>
            </a:endParaRPr>
          </a:p>
        </p:txBody>
      </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21" name="Shape 3621"/>
        <p:cNvGrpSpPr/>
        <p:nvPr/>
      </p:nvGrpSpPr>
      <p:grpSpPr>
        <a:xfrm>
          <a:off x="0" y="0"/>
          <a:ext cx="0" cy="0"/>
          <a:chOff x="0" y="0"/>
          <a:chExt cx="0" cy="0"/>
        </a:xfrm>
      </p:grpSpPr>
      <p:pic>
        <p:nvPicPr>
          <p:cNvPr id="3622" name="Google Shape;3622;p4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23" name="Google Shape;3623;p479"/>
          <p:cNvSpPr txBox="1"/>
          <p:nvPr/>
        </p:nvSpPr>
        <p:spPr>
          <a:xfrm>
            <a:off x="229100" y="258650"/>
            <a:ext cx="8689800" cy="6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Open Sans"/>
                <a:ea typeface="Open Sans"/>
                <a:cs typeface="Open Sans"/>
                <a:sym typeface="Open Sans"/>
              </a:rPr>
              <a:t>Shortcut for PANIC on ERROR</a:t>
            </a:r>
            <a:r>
              <a:rPr lang="en-GB">
                <a:latin typeface="Open Sans"/>
                <a:ea typeface="Open Sans"/>
                <a:cs typeface="Open Sans"/>
                <a:sym typeface="Open Sans"/>
              </a:rPr>
              <a:t> :</a:t>
            </a:r>
            <a:endParaRPr>
              <a:latin typeface="Open Sans"/>
              <a:ea typeface="Open Sans"/>
              <a:cs typeface="Open Sans"/>
              <a:sym typeface="Open Sans"/>
            </a:endParaRPr>
          </a:p>
        </p:txBody>
      </p:sp>
      <p:sp>
        <p:nvSpPr>
          <p:cNvPr id="3624" name="Google Shape;3624;p479"/>
          <p:cNvSpPr txBox="1"/>
          <p:nvPr/>
        </p:nvSpPr>
        <p:spPr>
          <a:xfrm>
            <a:off x="229100" y="1108475"/>
            <a:ext cx="2786100" cy="1071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Unwrap</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Expect</a:t>
            </a:r>
            <a:endParaRPr sz="2000">
              <a:latin typeface="Open Sans"/>
              <a:ea typeface="Open Sans"/>
              <a:cs typeface="Open Sans"/>
              <a:sym typeface="Open Sans"/>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28" name="Shape 3628"/>
        <p:cNvGrpSpPr/>
        <p:nvPr/>
      </p:nvGrpSpPr>
      <p:grpSpPr>
        <a:xfrm>
          <a:off x="0" y="0"/>
          <a:ext cx="0" cy="0"/>
          <a:chOff x="0" y="0"/>
          <a:chExt cx="0" cy="0"/>
        </a:xfrm>
      </p:grpSpPr>
      <p:pic>
        <p:nvPicPr>
          <p:cNvPr id="3629" name="Google Shape;3629;p4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30" name="Google Shape;3630;p480"/>
          <p:cNvSpPr txBox="1"/>
          <p:nvPr/>
        </p:nvSpPr>
        <p:spPr>
          <a:xfrm>
            <a:off x="266050" y="280825"/>
            <a:ext cx="8535600" cy="5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t>UNWRAP</a:t>
            </a:r>
            <a:r>
              <a:rPr lang="en-GB"/>
              <a:t> </a:t>
            </a:r>
            <a:endParaRPr sz="2400"/>
          </a:p>
        </p:txBody>
      </p:sp>
      <p:sp>
        <p:nvSpPr>
          <p:cNvPr id="3631" name="Google Shape;3631;p480"/>
          <p:cNvSpPr txBox="1"/>
          <p:nvPr/>
        </p:nvSpPr>
        <p:spPr>
          <a:xfrm>
            <a:off x="348600" y="1205075"/>
            <a:ext cx="8446800" cy="3229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000">
                <a:latin typeface="Open Sans"/>
                <a:ea typeface="Open Sans"/>
                <a:cs typeface="Open Sans"/>
                <a:sym typeface="Open Sans"/>
              </a:rPr>
              <a:t>If the Result value is the Ok variant, unwrap will return the value inside the Ok. If the Result is the Err variant, unwrap will call the panic! macro for us. Here is an example of unwrap in action:</a:t>
            </a:r>
            <a:endParaRPr sz="2000">
              <a:latin typeface="Open Sans"/>
              <a:ea typeface="Open Sans"/>
              <a:cs typeface="Open Sans"/>
              <a:sym typeface="Open Sans"/>
            </a:endParaRPr>
          </a:p>
        </p:txBody>
      </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35" name="Shape 3635"/>
        <p:cNvGrpSpPr/>
        <p:nvPr/>
      </p:nvGrpSpPr>
      <p:grpSpPr>
        <a:xfrm>
          <a:off x="0" y="0"/>
          <a:ext cx="0" cy="0"/>
          <a:chOff x="0" y="0"/>
          <a:chExt cx="0" cy="0"/>
        </a:xfrm>
      </p:grpSpPr>
      <p:sp>
        <p:nvSpPr>
          <p:cNvPr id="3636" name="Google Shape;3636;p481"/>
          <p:cNvSpPr txBox="1"/>
          <p:nvPr>
            <p:ph idx="1" type="body"/>
          </p:nvPr>
        </p:nvSpPr>
        <p:spPr>
          <a:xfrm>
            <a:off x="311700" y="1819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use std::fs::File;</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fn main() {</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    let f = File::open("hello.txt").unwrap();</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None/>
            </a:pPr>
            <a:r>
              <a:rPr b="1" lang="en-GB" sz="2200">
                <a:solidFill>
                  <a:srgbClr val="000000"/>
                </a:solidFill>
                <a:latin typeface="Courier New"/>
                <a:ea typeface="Courier New"/>
                <a:cs typeface="Courier New"/>
                <a:sym typeface="Courier New"/>
              </a:rPr>
              <a:t>}</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Open Sans"/>
                <a:ea typeface="Open Sans"/>
                <a:cs typeface="Open Sans"/>
                <a:sym typeface="Open Sans"/>
              </a:rPr>
              <a:t>Output</a:t>
            </a:r>
            <a:endParaRPr b="1" sz="2200">
              <a:solidFill>
                <a:srgbClr val="000000"/>
              </a:solidFill>
              <a:latin typeface="Open Sans"/>
              <a:ea typeface="Open Sans"/>
              <a:cs typeface="Open Sans"/>
              <a:sym typeface="Open Sans"/>
            </a:endParaRPr>
          </a:p>
          <a:p>
            <a:pPr indent="0" lvl="0" marL="0" rtl="0" algn="l">
              <a:spcBef>
                <a:spcPts val="1600"/>
              </a:spcBef>
              <a:spcAft>
                <a:spcPts val="0"/>
              </a:spcAft>
              <a:buClr>
                <a:schemeClr val="dk1"/>
              </a:buClr>
              <a:buSzPts val="1100"/>
              <a:buFont typeface="Arial"/>
              <a:buNone/>
            </a:pPr>
            <a:r>
              <a:rPr i="1" lang="en-GB" sz="2000">
                <a:solidFill>
                  <a:srgbClr val="000000"/>
                </a:solidFill>
                <a:latin typeface="Courier New"/>
                <a:ea typeface="Courier New"/>
                <a:cs typeface="Courier New"/>
                <a:sym typeface="Courier New"/>
              </a:rPr>
              <a:t>thread 'main' panicked at 'called `Result::unwrap()` on an `Err` value: Error {</a:t>
            </a:r>
            <a:endParaRPr i="1" sz="2000">
              <a:solidFill>
                <a:srgbClr val="000000"/>
              </a:solidFill>
              <a:latin typeface="Courier New"/>
              <a:ea typeface="Courier New"/>
              <a:cs typeface="Courier New"/>
              <a:sym typeface="Courier New"/>
            </a:endParaRPr>
          </a:p>
          <a:p>
            <a:pPr indent="0" lvl="0" marL="0" rtl="0" algn="l">
              <a:spcBef>
                <a:spcPts val="1600"/>
              </a:spcBef>
              <a:spcAft>
                <a:spcPts val="1600"/>
              </a:spcAft>
              <a:buNone/>
            </a:pPr>
            <a:r>
              <a:rPr i="1" lang="en-GB" sz="2000">
                <a:solidFill>
                  <a:srgbClr val="000000"/>
                </a:solidFill>
                <a:latin typeface="Courier New"/>
                <a:ea typeface="Courier New"/>
                <a:cs typeface="Courier New"/>
                <a:sym typeface="Courier New"/>
              </a:rPr>
              <a:t>repr: Os { code: 2, message: "No such file or directory" } }',</a:t>
            </a:r>
            <a:endParaRPr i="1" sz="2000">
              <a:solidFill>
                <a:srgbClr val="000000"/>
              </a:solidFill>
              <a:latin typeface="Courier New"/>
              <a:ea typeface="Courier New"/>
              <a:cs typeface="Courier New"/>
              <a:sym typeface="Courier New"/>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40" name="Shape 3640"/>
        <p:cNvGrpSpPr/>
        <p:nvPr/>
      </p:nvGrpSpPr>
      <p:grpSpPr>
        <a:xfrm>
          <a:off x="0" y="0"/>
          <a:ext cx="0" cy="0"/>
          <a:chOff x="0" y="0"/>
          <a:chExt cx="0" cy="0"/>
        </a:xfrm>
      </p:grpSpPr>
      <p:sp>
        <p:nvSpPr>
          <p:cNvPr id="3641" name="Google Shape;3641;p4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2200">
                <a:solidFill>
                  <a:srgbClr val="000000"/>
                </a:solidFill>
                <a:latin typeface="Open Sans"/>
                <a:ea typeface="Open Sans"/>
                <a:cs typeface="Open Sans"/>
                <a:sym typeface="Open Sans"/>
              </a:rPr>
              <a:t>Another method, expect, which is similar to unwrap, lets us also choose the panic! error message. Using expect instead of unwrap and providing good error messages can convey your intent and make tracking down the source of a panic easier. The syntax of expect looks like this:</a:t>
            </a:r>
            <a:endParaRPr sz="2200">
              <a:solidFill>
                <a:srgbClr val="000000"/>
              </a:solidFill>
              <a:latin typeface="Open Sans"/>
              <a:ea typeface="Open Sans"/>
              <a:cs typeface="Open Sans"/>
              <a:sym typeface="Open Sans"/>
            </a:endParaRPr>
          </a:p>
        </p:txBody>
      </p:sp>
      <p:sp>
        <p:nvSpPr>
          <p:cNvPr id="3642" name="Google Shape;3642;p482"/>
          <p:cNvSpPr txBox="1"/>
          <p:nvPr/>
        </p:nvSpPr>
        <p:spPr>
          <a:xfrm>
            <a:off x="311700" y="545775"/>
            <a:ext cx="32913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000">
                <a:latin typeface="Open Sans"/>
                <a:ea typeface="Open Sans"/>
                <a:cs typeface="Open Sans"/>
                <a:sym typeface="Open Sans"/>
              </a:rPr>
              <a:t>EXPECT</a:t>
            </a:r>
            <a:endParaRPr b="1" sz="3000">
              <a:latin typeface="Open Sans"/>
              <a:ea typeface="Open Sans"/>
              <a:cs typeface="Open Sans"/>
              <a:sym typeface="Open Sans"/>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46" name="Shape 3646"/>
        <p:cNvGrpSpPr/>
        <p:nvPr/>
      </p:nvGrpSpPr>
      <p:grpSpPr>
        <a:xfrm>
          <a:off x="0" y="0"/>
          <a:ext cx="0" cy="0"/>
          <a:chOff x="0" y="0"/>
          <a:chExt cx="0" cy="0"/>
        </a:xfrm>
      </p:grpSpPr>
      <p:sp>
        <p:nvSpPr>
          <p:cNvPr id="3647" name="Google Shape;3647;p483"/>
          <p:cNvSpPr txBox="1"/>
          <p:nvPr>
            <p:ph idx="1" type="body"/>
          </p:nvPr>
        </p:nvSpPr>
        <p:spPr>
          <a:xfrm>
            <a:off x="311700" y="755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use std::fs::File;</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fn main() {</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    let f = File::open("hello.txt").expect("Failed to open hello.txt");</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rPr b="1" lang="en-GB" sz="2200">
                <a:solidFill>
                  <a:srgbClr val="000000"/>
                </a:solidFill>
                <a:latin typeface="Courier New"/>
                <a:ea typeface="Courier New"/>
                <a:cs typeface="Courier New"/>
                <a:sym typeface="Courier New"/>
              </a:rPr>
              <a:t>}</a:t>
            </a:r>
            <a:endParaRPr b="1" sz="2200">
              <a:solidFill>
                <a:srgbClr val="000000"/>
              </a:solidFill>
              <a:latin typeface="Courier New"/>
              <a:ea typeface="Courier New"/>
              <a:cs typeface="Courier New"/>
              <a:sym typeface="Courier New"/>
            </a:endParaRPr>
          </a:p>
          <a:p>
            <a:pPr indent="0" lvl="0" marL="0" rtl="0" algn="l">
              <a:spcBef>
                <a:spcPts val="1600"/>
              </a:spcBef>
              <a:spcAft>
                <a:spcPts val="0"/>
              </a:spcAft>
              <a:buClr>
                <a:schemeClr val="dk1"/>
              </a:buClr>
              <a:buSzPts val="1100"/>
              <a:buFont typeface="Arial"/>
              <a:buNone/>
            </a:pPr>
            <a:r>
              <a:t/>
            </a:r>
            <a:endParaRPr b="1" sz="2200">
              <a:solidFill>
                <a:srgbClr val="000000"/>
              </a:solidFill>
              <a:latin typeface="Courier New"/>
              <a:ea typeface="Courier New"/>
              <a:cs typeface="Courier New"/>
              <a:sym typeface="Courier New"/>
            </a:endParaRPr>
          </a:p>
          <a:p>
            <a:pPr indent="0" lvl="0" marL="0" rtl="0" algn="l">
              <a:spcBef>
                <a:spcPts val="1600"/>
              </a:spcBef>
              <a:spcAft>
                <a:spcPts val="1600"/>
              </a:spcAft>
              <a:buNone/>
            </a:pPr>
            <a:r>
              <a:t/>
            </a:r>
            <a:endParaRPr b="1" sz="2200">
              <a:solidFill>
                <a:srgbClr val="000000"/>
              </a:solidFill>
              <a:latin typeface="Courier New"/>
              <a:ea typeface="Courier New"/>
              <a:cs typeface="Courier New"/>
              <a:sym typeface="Courier New"/>
            </a:endParaRPr>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51" name="Shape 3651"/>
        <p:cNvGrpSpPr/>
        <p:nvPr/>
      </p:nvGrpSpPr>
      <p:grpSpPr>
        <a:xfrm>
          <a:off x="0" y="0"/>
          <a:ext cx="0" cy="0"/>
          <a:chOff x="0" y="0"/>
          <a:chExt cx="0" cy="0"/>
        </a:xfrm>
      </p:grpSpPr>
      <p:pic>
        <p:nvPicPr>
          <p:cNvPr id="3652" name="Google Shape;3652;p4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53" name="Google Shape;3653;p484"/>
          <p:cNvSpPr txBox="1"/>
          <p:nvPr/>
        </p:nvSpPr>
        <p:spPr>
          <a:xfrm>
            <a:off x="242625" y="0"/>
            <a:ext cx="7500300" cy="951600"/>
          </a:xfrm>
          <a:prstGeom prst="rect">
            <a:avLst/>
          </a:prstGeom>
          <a:noFill/>
          <a:ln>
            <a:noFill/>
          </a:ln>
        </p:spPr>
        <p:txBody>
          <a:bodyPr anchorCtr="0" anchor="t" bIns="91425" lIns="91425" spcFirstLastPara="1" rIns="91425" wrap="square" tIns="91425">
            <a:noAutofit/>
          </a:bodyPr>
          <a:lstStyle/>
          <a:p>
            <a:pPr indent="0" lvl="0" marL="0" rtl="0" algn="l">
              <a:spcBef>
                <a:spcPts val="2700"/>
              </a:spcBef>
              <a:spcAft>
                <a:spcPts val="0"/>
              </a:spcAft>
              <a:buClr>
                <a:schemeClr val="dk1"/>
              </a:buClr>
              <a:buSzPts val="1100"/>
              <a:buFont typeface="Arial"/>
              <a:buNone/>
            </a:pPr>
            <a:r>
              <a:rPr b="1" lang="en-GB" sz="2600">
                <a:latin typeface="Open Sans"/>
                <a:ea typeface="Open Sans"/>
                <a:cs typeface="Open Sans"/>
                <a:sym typeface="Open Sans"/>
              </a:rPr>
              <a:t>U</a:t>
            </a:r>
            <a:r>
              <a:rPr b="1" lang="en-GB" sz="2600">
                <a:latin typeface="Open Sans"/>
                <a:ea typeface="Open Sans"/>
                <a:cs typeface="Open Sans"/>
                <a:sym typeface="Open Sans"/>
              </a:rPr>
              <a:t>nwrap_err() for Result types</a:t>
            </a:r>
            <a:endParaRPr b="1" sz="2600">
              <a:latin typeface="Open Sans"/>
              <a:ea typeface="Open Sans"/>
              <a:cs typeface="Open Sans"/>
              <a:sym typeface="Open Sans"/>
            </a:endParaRPr>
          </a:p>
          <a:p>
            <a:pPr indent="0" lvl="0" marL="0" rtl="0" algn="l">
              <a:spcBef>
                <a:spcPts val="200"/>
              </a:spcBef>
              <a:spcAft>
                <a:spcPts val="0"/>
              </a:spcAft>
              <a:buNone/>
            </a:pPr>
            <a:r>
              <a:t/>
            </a:r>
            <a:endParaRPr b="1" sz="2600" u="sng"/>
          </a:p>
        </p:txBody>
      </p:sp>
      <p:sp>
        <p:nvSpPr>
          <p:cNvPr id="3654" name="Google Shape;3654;p484"/>
          <p:cNvSpPr txBox="1"/>
          <p:nvPr/>
        </p:nvSpPr>
        <p:spPr>
          <a:xfrm>
            <a:off x="617625" y="1467575"/>
            <a:ext cx="6609600" cy="24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Courier New"/>
                <a:ea typeface="Courier New"/>
                <a:cs typeface="Courier New"/>
                <a:sym typeface="Courier New"/>
              </a:rPr>
              <a:t>// 01. unwrap_err error message for Ok</a:t>
            </a:r>
            <a:endParaRPr b="1" sz="2200">
              <a:latin typeface="Courier New"/>
              <a:ea typeface="Courier New"/>
              <a:cs typeface="Courier New"/>
              <a:sym typeface="Courier New"/>
            </a:endParaRPr>
          </a:p>
          <a:p>
            <a:pPr indent="0" lvl="0" marL="0" rtl="0" algn="l">
              <a:spcBef>
                <a:spcPts val="0"/>
              </a:spcBef>
              <a:spcAft>
                <a:spcPts val="0"/>
              </a:spcAft>
              <a:buNone/>
            </a:pPr>
            <a:r>
              <a:rPr b="1" lang="en-GB" sz="2200">
                <a:latin typeface="Courier New"/>
                <a:ea typeface="Courier New"/>
                <a:cs typeface="Courier New"/>
                <a:sym typeface="Courier New"/>
              </a:rPr>
              <a:t>fn main() {</a:t>
            </a:r>
            <a:endParaRPr b="1" sz="2200">
              <a:latin typeface="Courier New"/>
              <a:ea typeface="Courier New"/>
              <a:cs typeface="Courier New"/>
              <a:sym typeface="Courier New"/>
            </a:endParaRPr>
          </a:p>
          <a:p>
            <a:pPr indent="0" lvl="0" marL="0" rtl="0" algn="l">
              <a:spcBef>
                <a:spcPts val="0"/>
              </a:spcBef>
              <a:spcAft>
                <a:spcPts val="0"/>
              </a:spcAft>
              <a:buNone/>
            </a:pPr>
            <a:r>
              <a:rPr b="1" lang="en-GB" sz="2200">
                <a:latin typeface="Courier New"/>
                <a:ea typeface="Courier New"/>
                <a:cs typeface="Courier New"/>
                <a:sym typeface="Courier New"/>
              </a:rPr>
              <a:t>    let o: Result&lt;i8, &amp;str&gt; = Ok(8);</a:t>
            </a:r>
            <a:endParaRPr b="1" sz="2200">
              <a:latin typeface="Courier New"/>
              <a:ea typeface="Courier New"/>
              <a:cs typeface="Courier New"/>
              <a:sym typeface="Courier New"/>
            </a:endParaRPr>
          </a:p>
          <a:p>
            <a:pPr indent="0" lvl="0" marL="0" rtl="0" algn="l">
              <a:spcBef>
                <a:spcPts val="0"/>
              </a:spcBef>
              <a:spcAft>
                <a:spcPts val="0"/>
              </a:spcAft>
              <a:buNone/>
            </a:pPr>
            <a:r>
              <a:t/>
            </a:r>
            <a:endParaRPr b="1" sz="2200">
              <a:latin typeface="Courier New"/>
              <a:ea typeface="Courier New"/>
              <a:cs typeface="Courier New"/>
              <a:sym typeface="Courier New"/>
            </a:endParaRPr>
          </a:p>
          <a:p>
            <a:pPr indent="0" lvl="0" marL="0" rtl="0" algn="l">
              <a:spcBef>
                <a:spcPts val="0"/>
              </a:spcBef>
              <a:spcAft>
                <a:spcPts val="0"/>
              </a:spcAft>
              <a:buNone/>
            </a:pPr>
            <a:r>
              <a:rPr b="1" lang="en-GB" sz="2200">
                <a:latin typeface="Courier New"/>
                <a:ea typeface="Courier New"/>
                <a:cs typeface="Courier New"/>
                <a:sym typeface="Courier New"/>
              </a:rPr>
              <a:t>    o.unwrap_err();</a:t>
            </a:r>
            <a:endParaRPr b="1" sz="2200">
              <a:latin typeface="Courier New"/>
              <a:ea typeface="Courier New"/>
              <a:cs typeface="Courier New"/>
              <a:sym typeface="Courier New"/>
            </a:endParaRPr>
          </a:p>
          <a:p>
            <a:pPr indent="0" lvl="0" marL="0" rtl="0" algn="l">
              <a:spcBef>
                <a:spcPts val="0"/>
              </a:spcBef>
              <a:spcAft>
                <a:spcPts val="0"/>
              </a:spcAft>
              <a:buNone/>
            </a:pPr>
            <a:r>
              <a:rPr b="1" lang="en-GB" sz="2200">
                <a:latin typeface="Courier New"/>
                <a:ea typeface="Courier New"/>
                <a:cs typeface="Courier New"/>
                <a:sym typeface="Courier New"/>
              </a:rPr>
              <a:t>}</a:t>
            </a:r>
            <a:endParaRPr b="1" sz="2200"/>
          </a:p>
        </p:txBody>
      </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58" name="Shape 3658"/>
        <p:cNvGrpSpPr/>
        <p:nvPr/>
      </p:nvGrpSpPr>
      <p:grpSpPr>
        <a:xfrm>
          <a:off x="0" y="0"/>
          <a:ext cx="0" cy="0"/>
          <a:chOff x="0" y="0"/>
          <a:chExt cx="0" cy="0"/>
        </a:xfrm>
      </p:grpSpPr>
      <p:pic>
        <p:nvPicPr>
          <p:cNvPr id="3659" name="Google Shape;3659;p4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60" name="Google Shape;3660;p485"/>
          <p:cNvSpPr txBox="1"/>
          <p:nvPr/>
        </p:nvSpPr>
        <p:spPr>
          <a:xfrm>
            <a:off x="422950" y="105750"/>
            <a:ext cx="7824600" cy="959100"/>
          </a:xfrm>
          <a:prstGeom prst="rect">
            <a:avLst/>
          </a:prstGeom>
          <a:noFill/>
          <a:ln>
            <a:noFill/>
          </a:ln>
        </p:spPr>
        <p:txBody>
          <a:bodyPr anchorCtr="0" anchor="t" bIns="91425" lIns="91425" spcFirstLastPara="1" rIns="91425" wrap="square" tIns="91425">
            <a:noAutofit/>
          </a:bodyPr>
          <a:lstStyle/>
          <a:p>
            <a:pPr indent="0" lvl="0" marL="0" rtl="0" algn="l">
              <a:spcBef>
                <a:spcPts val="2700"/>
              </a:spcBef>
              <a:spcAft>
                <a:spcPts val="200"/>
              </a:spcAft>
              <a:buClr>
                <a:schemeClr val="dk1"/>
              </a:buClr>
              <a:buSzPts val="1100"/>
              <a:buFont typeface="Arial"/>
              <a:buNone/>
            </a:pPr>
            <a:r>
              <a:rPr b="1" lang="en-GB" sz="2600" u="sng">
                <a:latin typeface="Open Sans"/>
                <a:ea typeface="Open Sans"/>
                <a:cs typeface="Open Sans"/>
                <a:sym typeface="Open Sans"/>
              </a:rPr>
              <a:t>Expect_err</a:t>
            </a:r>
            <a:r>
              <a:rPr b="1" lang="en-GB" sz="2600">
                <a:latin typeface="Open Sans"/>
                <a:ea typeface="Open Sans"/>
                <a:cs typeface="Open Sans"/>
                <a:sym typeface="Open Sans"/>
              </a:rPr>
              <a:t>() </a:t>
            </a:r>
            <a:r>
              <a:rPr b="1" lang="en-GB" sz="2600" u="sng">
                <a:latin typeface="Open Sans"/>
                <a:ea typeface="Open Sans"/>
                <a:cs typeface="Open Sans"/>
                <a:sym typeface="Open Sans"/>
              </a:rPr>
              <a:t>for Result types</a:t>
            </a:r>
            <a:r>
              <a:rPr b="1" lang="en-GB" sz="2600">
                <a:latin typeface="Open Sans"/>
                <a:ea typeface="Open Sans"/>
                <a:cs typeface="Open Sans"/>
                <a:sym typeface="Open Sans"/>
              </a:rPr>
              <a:t> ;</a:t>
            </a:r>
            <a:endParaRPr b="1" sz="2600">
              <a:latin typeface="Open Sans"/>
              <a:ea typeface="Open Sans"/>
              <a:cs typeface="Open Sans"/>
              <a:sym typeface="Open Sans"/>
            </a:endParaRPr>
          </a:p>
        </p:txBody>
      </p:sp>
      <p:sp>
        <p:nvSpPr>
          <p:cNvPr id="3661" name="Google Shape;3661;p485"/>
          <p:cNvSpPr txBox="1"/>
          <p:nvPr/>
        </p:nvSpPr>
        <p:spPr>
          <a:xfrm>
            <a:off x="731625" y="1234150"/>
            <a:ext cx="6821100" cy="30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latin typeface="Courier New"/>
                <a:ea typeface="Courier New"/>
                <a:cs typeface="Courier New"/>
                <a:sym typeface="Courier New"/>
              </a:rPr>
              <a:t>// 02. expect_err error message for Ok</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fn main()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let o: Result&lt;i8, &amp;str&gt; = Ok(8);</a:t>
            </a:r>
            <a:endParaRPr b="1" sz="1800">
              <a:latin typeface="Courier New"/>
              <a:ea typeface="Courier New"/>
              <a:cs typeface="Courier New"/>
              <a:sym typeface="Courier New"/>
            </a:endParaRPr>
          </a:p>
          <a:p>
            <a:pPr indent="0" lvl="0" marL="0" rtl="0" algn="l">
              <a:spcBef>
                <a:spcPts val="0"/>
              </a:spcBef>
              <a:spcAft>
                <a:spcPts val="0"/>
              </a:spcAft>
              <a:buNone/>
            </a:pPr>
            <a:r>
              <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    o.expect_err("Should not get Ok value");</a:t>
            </a:r>
            <a:endParaRPr b="1" sz="1800">
              <a:latin typeface="Courier New"/>
              <a:ea typeface="Courier New"/>
              <a:cs typeface="Courier New"/>
              <a:sym typeface="Courier New"/>
            </a:endParaRPr>
          </a:p>
          <a:p>
            <a:pPr indent="0" lvl="0" marL="0" rtl="0" algn="l">
              <a:spcBef>
                <a:spcPts val="0"/>
              </a:spcBef>
              <a:spcAft>
                <a:spcPts val="0"/>
              </a:spcAft>
              <a:buNone/>
            </a:pPr>
            <a:r>
              <a:rPr b="1" lang="en-GB" sz="1800">
                <a:latin typeface="Courier New"/>
                <a:ea typeface="Courier New"/>
                <a:cs typeface="Courier New"/>
                <a:sym typeface="Courier New"/>
              </a:rPr>
              <a:t>}</a:t>
            </a:r>
            <a:endParaRPr b="1"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000">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65" name="Shape 3665"/>
        <p:cNvGrpSpPr/>
        <p:nvPr/>
      </p:nvGrpSpPr>
      <p:grpSpPr>
        <a:xfrm>
          <a:off x="0" y="0"/>
          <a:ext cx="0" cy="0"/>
          <a:chOff x="0" y="0"/>
          <a:chExt cx="0" cy="0"/>
        </a:xfrm>
      </p:grpSpPr>
      <p:pic>
        <p:nvPicPr>
          <p:cNvPr id="3666" name="Google Shape;3666;p4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67" name="Google Shape;3667;p486"/>
          <p:cNvSpPr txBox="1"/>
          <p:nvPr/>
        </p:nvSpPr>
        <p:spPr>
          <a:xfrm>
            <a:off x="203825" y="-167425"/>
            <a:ext cx="8678100" cy="1113900"/>
          </a:xfrm>
          <a:prstGeom prst="rect">
            <a:avLst/>
          </a:prstGeom>
          <a:noFill/>
          <a:ln>
            <a:noFill/>
          </a:ln>
        </p:spPr>
        <p:txBody>
          <a:bodyPr anchorCtr="0" anchor="t" bIns="91425" lIns="91425" spcFirstLastPara="1" rIns="91425" wrap="square" tIns="91425">
            <a:noAutofit/>
          </a:bodyPr>
          <a:lstStyle/>
          <a:p>
            <a:pPr indent="0" lvl="0" marL="101600" rtl="0" algn="l">
              <a:spcBef>
                <a:spcPts val="2700"/>
              </a:spcBef>
              <a:spcAft>
                <a:spcPts val="0"/>
              </a:spcAft>
              <a:buClr>
                <a:schemeClr val="dk1"/>
              </a:buClr>
              <a:buSzPts val="1100"/>
              <a:buFont typeface="Arial"/>
              <a:buNone/>
            </a:pPr>
            <a:r>
              <a:rPr lang="en-GB" sz="2400">
                <a:latin typeface="Open Sans"/>
                <a:ea typeface="Open Sans"/>
                <a:cs typeface="Open Sans"/>
                <a:sym typeface="Open Sans"/>
              </a:rPr>
              <a:t>unwrap_or() ;</a:t>
            </a:r>
            <a:endParaRPr sz="2400">
              <a:latin typeface="Open Sans"/>
              <a:ea typeface="Open Sans"/>
              <a:cs typeface="Open Sans"/>
              <a:sym typeface="Open Sans"/>
            </a:endParaRPr>
          </a:p>
          <a:p>
            <a:pPr indent="0" lvl="0" marL="0" rtl="0" algn="l">
              <a:spcBef>
                <a:spcPts val="200"/>
              </a:spcBef>
              <a:spcAft>
                <a:spcPts val="0"/>
              </a:spcAft>
              <a:buNone/>
            </a:pPr>
            <a:r>
              <a:t/>
            </a:r>
            <a:endParaRPr/>
          </a:p>
        </p:txBody>
      </p:sp>
      <p:sp>
        <p:nvSpPr>
          <p:cNvPr id="3668" name="Google Shape;3668;p486"/>
          <p:cNvSpPr txBox="1"/>
          <p:nvPr/>
        </p:nvSpPr>
        <p:spPr>
          <a:xfrm>
            <a:off x="605975" y="805525"/>
            <a:ext cx="7101900" cy="3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fn main()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v1 = 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v2 = 16;</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s_v1 = Some(8);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n = None;</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assert_eq!(s_v1.unwrap_or(v2), v1); // Some(v1) unwrap_or v2 = v1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assert_eq!(n.unwrap_or(v2), v2);    // None unwrap_or v2 = v2</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o_v1: Result&lt;i8, &amp;str&gt; = Ok(8);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e: Result&lt;i8, &amp;str&gt; = Err("error");</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assert_eq!(o_v1.unwrap_or(v2), v1); // Ok(v1) unwrap_or v2 = v1</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assert_eq!(e.unwrap_or(v2), v2);    // Err unwrap_or v2 = v2</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72" name="Shape 3672"/>
        <p:cNvGrpSpPr/>
        <p:nvPr/>
      </p:nvGrpSpPr>
      <p:grpSpPr>
        <a:xfrm>
          <a:off x="0" y="0"/>
          <a:ext cx="0" cy="0"/>
          <a:chOff x="0" y="0"/>
          <a:chExt cx="0" cy="0"/>
        </a:xfrm>
      </p:grpSpPr>
      <p:pic>
        <p:nvPicPr>
          <p:cNvPr id="3673" name="Google Shape;3673;p4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74" name="Google Shape;3674;p487"/>
          <p:cNvSpPr txBox="1"/>
          <p:nvPr/>
        </p:nvSpPr>
        <p:spPr>
          <a:xfrm>
            <a:off x="374875" y="-189300"/>
            <a:ext cx="8481600" cy="924600"/>
          </a:xfrm>
          <a:prstGeom prst="rect">
            <a:avLst/>
          </a:prstGeom>
          <a:noFill/>
          <a:ln>
            <a:noFill/>
          </a:ln>
        </p:spPr>
        <p:txBody>
          <a:bodyPr anchorCtr="0" anchor="t" bIns="91425" lIns="91425" spcFirstLastPara="1" rIns="91425" wrap="square" tIns="91425">
            <a:noAutofit/>
          </a:bodyPr>
          <a:lstStyle/>
          <a:p>
            <a:pPr indent="0" lvl="0" marL="0" rtl="0" algn="l">
              <a:spcBef>
                <a:spcPts val="2700"/>
              </a:spcBef>
              <a:spcAft>
                <a:spcPts val="200"/>
              </a:spcAft>
              <a:buClr>
                <a:schemeClr val="dk1"/>
              </a:buClr>
              <a:buSzPts val="1100"/>
              <a:buFont typeface="Arial"/>
              <a:buNone/>
            </a:pPr>
            <a:r>
              <a:rPr lang="en-GB" sz="2400">
                <a:latin typeface="Open Sans"/>
                <a:ea typeface="Open Sans"/>
                <a:cs typeface="Open Sans"/>
                <a:sym typeface="Open Sans"/>
              </a:rPr>
              <a:t>unwrap_or_default() ;</a:t>
            </a:r>
            <a:endParaRPr sz="2400">
              <a:latin typeface="Open Sans"/>
              <a:ea typeface="Open Sans"/>
              <a:cs typeface="Open Sans"/>
              <a:sym typeface="Open Sans"/>
            </a:endParaRPr>
          </a:p>
        </p:txBody>
      </p:sp>
      <p:sp>
        <p:nvSpPr>
          <p:cNvPr id="3675" name="Google Shape;3675;p487"/>
          <p:cNvSpPr txBox="1"/>
          <p:nvPr/>
        </p:nvSpPr>
        <p:spPr>
          <a:xfrm>
            <a:off x="480350" y="753750"/>
            <a:ext cx="7345800" cy="43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fn main()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v = 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v_default = 0;</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s_v: Option&lt;i8&gt; = Some(8);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n: Option&lt;i8&gt; = None;</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assert_eq!(s_v.unwrap_or_default(), v);       // Some(v) unwrap_or_default = v</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assert_eq!(n.unwrap_or_default(), v_default); // None unwrap_or_default = default value of v</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o_v: Result&lt;i8, &amp;str&gt; = Ok(8);</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e: Result&lt;i8, &amp;str&gt; = Err("error");</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assert_eq!(o_v.unwrap_or_default(), v);       // Ok(v) unwrap_or_default = v</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assert_eq!(e.unwrap_or_default(), v_default); // Err unwrap_or_default = default value of v</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6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highlight>
                  <a:schemeClr val="lt1"/>
                </a:highlight>
              </a:rPr>
              <a:t>Technically, the concrete values are called </a:t>
            </a:r>
            <a:r>
              <a:rPr i="1" lang="en-GB" sz="2400">
                <a:highlight>
                  <a:schemeClr val="lt1"/>
                </a:highlight>
              </a:rPr>
              <a:t>arguments</a:t>
            </a:r>
            <a:endParaRPr i="1" sz="2400">
              <a:highlight>
                <a:schemeClr val="lt1"/>
              </a:highlight>
            </a:endParaRPr>
          </a:p>
          <a:p>
            <a:pPr indent="-381000" lvl="0" marL="457200" rtl="0" algn="l">
              <a:spcBef>
                <a:spcPts val="0"/>
              </a:spcBef>
              <a:spcAft>
                <a:spcPts val="0"/>
              </a:spcAft>
              <a:buSzPts val="2400"/>
              <a:buChar char="●"/>
            </a:pPr>
            <a:r>
              <a:rPr lang="en-GB" sz="2400">
                <a:highlight>
                  <a:schemeClr val="lt1"/>
                </a:highlight>
              </a:rPr>
              <a:t>But in casual conversation, you can use both i.e parameter or argument</a:t>
            </a:r>
            <a:endParaRPr sz="2400">
              <a:highlight>
                <a:schemeClr val="lt1"/>
              </a:highlight>
            </a:endParaRPr>
          </a:p>
          <a:p>
            <a:pPr indent="-381000" lvl="0" marL="457200" rtl="0" algn="l">
              <a:spcBef>
                <a:spcPts val="0"/>
              </a:spcBef>
              <a:spcAft>
                <a:spcPts val="0"/>
              </a:spcAft>
              <a:buSzPts val="2400"/>
              <a:buChar char="●"/>
            </a:pPr>
            <a:r>
              <a:rPr lang="en-GB" sz="2400">
                <a:highlight>
                  <a:schemeClr val="lt1"/>
                </a:highlight>
              </a:rPr>
              <a:t>While calling a function, function’s parameter value has to be set.</a:t>
            </a:r>
            <a:endParaRPr sz="2400">
              <a:highlight>
                <a:schemeClr val="lt1"/>
              </a:highlight>
            </a:endParaRPr>
          </a:p>
          <a:p>
            <a:pPr indent="0" lvl="0" marL="457200" rtl="0" algn="l">
              <a:spcBef>
                <a:spcPts val="1600"/>
              </a:spcBef>
              <a:spcAft>
                <a:spcPts val="0"/>
              </a:spcAft>
              <a:buNone/>
            </a:pPr>
            <a:r>
              <a:t/>
            </a:r>
            <a:endParaRPr sz="2400">
              <a:highlight>
                <a:schemeClr val="lt1"/>
              </a:highlight>
            </a:endParaRPr>
          </a:p>
          <a:p>
            <a:pPr indent="0" lvl="0" marL="0" rtl="0" algn="l">
              <a:spcBef>
                <a:spcPts val="1600"/>
              </a:spcBef>
              <a:spcAft>
                <a:spcPts val="1600"/>
              </a:spcAft>
              <a:buNone/>
            </a:pPr>
            <a:r>
              <a:t/>
            </a:r>
            <a:endParaRPr/>
          </a:p>
        </p:txBody>
      </p:sp>
      <p:pic>
        <p:nvPicPr>
          <p:cNvPr id="415" name="Google Shape;415;p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79" name="Shape 3679"/>
        <p:cNvGrpSpPr/>
        <p:nvPr/>
      </p:nvGrpSpPr>
      <p:grpSpPr>
        <a:xfrm>
          <a:off x="0" y="0"/>
          <a:ext cx="0" cy="0"/>
          <a:chOff x="0" y="0"/>
          <a:chExt cx="0" cy="0"/>
        </a:xfrm>
      </p:grpSpPr>
      <p:pic>
        <p:nvPicPr>
          <p:cNvPr id="3680" name="Google Shape;3680;p4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81" name="Google Shape;3681;p488"/>
          <p:cNvSpPr txBox="1"/>
          <p:nvPr/>
        </p:nvSpPr>
        <p:spPr>
          <a:xfrm>
            <a:off x="553275" y="-131025"/>
            <a:ext cx="3886200" cy="1026600"/>
          </a:xfrm>
          <a:prstGeom prst="rect">
            <a:avLst/>
          </a:prstGeom>
          <a:noFill/>
          <a:ln>
            <a:noFill/>
          </a:ln>
        </p:spPr>
        <p:txBody>
          <a:bodyPr anchorCtr="0" anchor="t" bIns="91425" lIns="91425" spcFirstLastPara="1" rIns="91425" wrap="square" tIns="91425">
            <a:noAutofit/>
          </a:bodyPr>
          <a:lstStyle/>
          <a:p>
            <a:pPr indent="0" lvl="0" marL="101600" rtl="0" algn="l">
              <a:spcBef>
                <a:spcPts val="2700"/>
              </a:spcBef>
              <a:spcAft>
                <a:spcPts val="0"/>
              </a:spcAft>
              <a:buNone/>
            </a:pPr>
            <a:r>
              <a:rPr lang="en-GB" sz="2400">
                <a:latin typeface="Comfortaa"/>
                <a:ea typeface="Comfortaa"/>
                <a:cs typeface="Comfortaa"/>
                <a:sym typeface="Comfortaa"/>
              </a:rPr>
              <a:t>UNWRAP_OR_ELSE() ;</a:t>
            </a:r>
            <a:endParaRPr sz="2400">
              <a:latin typeface="Comfortaa"/>
              <a:ea typeface="Comfortaa"/>
              <a:cs typeface="Comfortaa"/>
              <a:sym typeface="Comfortaa"/>
            </a:endParaRPr>
          </a:p>
          <a:p>
            <a:pPr indent="0" lvl="0" marL="0" rtl="0" algn="l">
              <a:spcBef>
                <a:spcPts val="200"/>
              </a:spcBef>
              <a:spcAft>
                <a:spcPts val="0"/>
              </a:spcAft>
              <a:buNone/>
            </a:pPr>
            <a:r>
              <a:t/>
            </a:r>
            <a:endParaRPr/>
          </a:p>
        </p:txBody>
      </p:sp>
      <p:sp>
        <p:nvSpPr>
          <p:cNvPr id="3682" name="Google Shape;3682;p488"/>
          <p:cNvSpPr txBox="1"/>
          <p:nvPr/>
        </p:nvSpPr>
        <p:spPr>
          <a:xfrm>
            <a:off x="628250" y="827700"/>
            <a:ext cx="7297500" cy="42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Courier New"/>
                <a:ea typeface="Courier New"/>
                <a:cs typeface="Courier New"/>
                <a:sym typeface="Courier New"/>
              </a:rPr>
              <a:t>fn main()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v1 = 8;</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v2 = 16;</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s_v1 = Some(8);</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n = None;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fn_v2_for_option = || 16;</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assert_eq!(s_v1.unwrap_or_else(fn_v2_for_option), v1); // Some(v1) unwrap_or_else fn_v2 = v1</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assert_eq!(n.unwrap_or_else(fn_v2_for_option), v2);    // None unwrap_or_else fn_v2 = v2</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o_v1: Result&lt;i8, &amp;str&gt; = Ok(8);</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e: Result&lt;i8, &amp;str&gt; = Err("error");</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fn_v2_for_result = |_| 16;</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assert_eq!(o_v1.unwrap_or_else(fn_v2_for_result), v1); // Ok(v1) unwrap_or_else fn_v2 = v1</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assert_eq!(e.unwrap_or_else(fn_v2_for_result), v2);    // Err unwrap_or_else fn_v2 = v2</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p>
        </p:txBody>
      </p:sp>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86" name="Shape 3686"/>
        <p:cNvGrpSpPr/>
        <p:nvPr/>
      </p:nvGrpSpPr>
      <p:grpSpPr>
        <a:xfrm>
          <a:off x="0" y="0"/>
          <a:ext cx="0" cy="0"/>
          <a:chOff x="0" y="0"/>
          <a:chExt cx="0" cy="0"/>
        </a:xfrm>
      </p:grpSpPr>
      <p:pic>
        <p:nvPicPr>
          <p:cNvPr id="3687" name="Google Shape;3687;p4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88" name="Google Shape;3688;p489"/>
          <p:cNvSpPr txBox="1"/>
          <p:nvPr/>
        </p:nvSpPr>
        <p:spPr>
          <a:xfrm>
            <a:off x="359175" y="201150"/>
            <a:ext cx="7880400" cy="68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3000">
                <a:latin typeface="Open Sans"/>
                <a:ea typeface="Open Sans"/>
                <a:cs typeface="Open Sans"/>
                <a:sym typeface="Open Sans"/>
              </a:rPr>
              <a:t>PROPAGATING ERRORS</a:t>
            </a:r>
            <a:r>
              <a:rPr lang="en-GB" sz="2400">
                <a:latin typeface="Open Sans"/>
                <a:ea typeface="Open Sans"/>
                <a:cs typeface="Open Sans"/>
                <a:sym typeface="Open Sans"/>
              </a:rPr>
              <a:t> :</a:t>
            </a:r>
            <a:endParaRPr sz="2400">
              <a:latin typeface="Open Sans"/>
              <a:ea typeface="Open Sans"/>
              <a:cs typeface="Open Sans"/>
              <a:sym typeface="Open Sans"/>
            </a:endParaRPr>
          </a:p>
        </p:txBody>
      </p:sp>
      <p:sp>
        <p:nvSpPr>
          <p:cNvPr id="3689" name="Google Shape;3689;p489"/>
          <p:cNvSpPr txBox="1"/>
          <p:nvPr/>
        </p:nvSpPr>
        <p:spPr>
          <a:xfrm>
            <a:off x="359175" y="739925"/>
            <a:ext cx="8495100" cy="40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000">
                <a:latin typeface="Open Sans"/>
                <a:ea typeface="Open Sans"/>
                <a:cs typeface="Open Sans"/>
                <a:sym typeface="Open Sans"/>
              </a:rPr>
              <a:t>When you’re writing a function whose implementation calls something that might fail, instead of handling the error within this function, you can return the error to the calling code so that it can decide what to do.</a:t>
            </a:r>
            <a:endParaRPr sz="2000">
              <a:latin typeface="Open Sans"/>
              <a:ea typeface="Open Sans"/>
              <a:cs typeface="Open Sans"/>
              <a:sym typeface="Open Sans"/>
            </a:endParaRPr>
          </a:p>
          <a:p>
            <a:pPr indent="-355600" lvl="0" marL="647700" rtl="0" algn="l">
              <a:lnSpc>
                <a:spcPct val="115000"/>
              </a:lnSpc>
              <a:spcBef>
                <a:spcPts val="3600"/>
              </a:spcBef>
              <a:spcAft>
                <a:spcPts val="0"/>
              </a:spcAft>
              <a:buClr>
                <a:srgbClr val="000000"/>
              </a:buClr>
              <a:buSzPts val="2000"/>
              <a:buFont typeface="Open Sans"/>
              <a:buChar char="●"/>
            </a:pPr>
            <a:r>
              <a:rPr lang="en-GB" sz="2000">
                <a:latin typeface="Open Sans"/>
                <a:ea typeface="Open Sans"/>
                <a:cs typeface="Open Sans"/>
                <a:sym typeface="Open Sans"/>
              </a:rPr>
              <a:t>we can handle them inside the same function. Or,</a:t>
            </a:r>
            <a:endParaRPr sz="2000">
              <a:latin typeface="Open Sans"/>
              <a:ea typeface="Open Sans"/>
              <a:cs typeface="Open Sans"/>
              <a:sym typeface="Open Sans"/>
            </a:endParaRPr>
          </a:p>
          <a:p>
            <a:pPr indent="-355600" lvl="0" marL="647700" rtl="0" algn="l">
              <a:lnSpc>
                <a:spcPct val="115000"/>
              </a:lnSpc>
              <a:spcBef>
                <a:spcPts val="0"/>
              </a:spcBef>
              <a:spcAft>
                <a:spcPts val="0"/>
              </a:spcAft>
              <a:buClr>
                <a:srgbClr val="000000"/>
              </a:buClr>
              <a:buSzPts val="2000"/>
              <a:buChar char="●"/>
            </a:pPr>
            <a:r>
              <a:rPr lang="en-GB" sz="2000">
                <a:latin typeface="Open Sans"/>
                <a:ea typeface="Open Sans"/>
                <a:cs typeface="Open Sans"/>
                <a:sym typeface="Open Sans"/>
              </a:rPr>
              <a:t>we can return </a:t>
            </a:r>
            <a:r>
              <a:rPr b="1" i="1" lang="en-GB" sz="2000">
                <a:latin typeface="Open Sans"/>
                <a:ea typeface="Open Sans"/>
                <a:cs typeface="Open Sans"/>
                <a:sym typeface="Open Sans"/>
              </a:rPr>
              <a:t>None </a:t>
            </a:r>
            <a:r>
              <a:rPr lang="en-GB" sz="2000">
                <a:latin typeface="Open Sans"/>
                <a:ea typeface="Open Sans"/>
                <a:cs typeface="Open Sans"/>
                <a:sym typeface="Open Sans"/>
              </a:rPr>
              <a:t>and </a:t>
            </a:r>
            <a:r>
              <a:rPr b="1" i="1" lang="en-GB" sz="2000">
                <a:latin typeface="Open Sans"/>
                <a:ea typeface="Open Sans"/>
                <a:cs typeface="Open Sans"/>
                <a:sym typeface="Open Sans"/>
              </a:rPr>
              <a:t>Err </a:t>
            </a:r>
            <a:r>
              <a:rPr lang="en-GB" sz="2000">
                <a:latin typeface="Open Sans"/>
                <a:ea typeface="Open Sans"/>
                <a:cs typeface="Open Sans"/>
                <a:sym typeface="Open Sans"/>
              </a:rPr>
              <a:t>types immediately to the caller. So the caller can decide how to handle them.</a:t>
            </a:r>
            <a:endParaRPr sz="2000">
              <a:latin typeface="Open Sans"/>
              <a:ea typeface="Open Sans"/>
              <a:cs typeface="Open Sans"/>
              <a:sym typeface="Open Sans"/>
            </a:endParaRPr>
          </a:p>
          <a:p>
            <a:pPr indent="0" lvl="0" marL="0" rtl="0" algn="l">
              <a:spcBef>
                <a:spcPts val="20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93" name="Shape 3693"/>
        <p:cNvGrpSpPr/>
        <p:nvPr/>
      </p:nvGrpSpPr>
      <p:grpSpPr>
        <a:xfrm>
          <a:off x="0" y="0"/>
          <a:ext cx="0" cy="0"/>
          <a:chOff x="0" y="0"/>
          <a:chExt cx="0" cy="0"/>
        </a:xfrm>
      </p:grpSpPr>
      <p:pic>
        <p:nvPicPr>
          <p:cNvPr id="3694" name="Google Shape;3694;p49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695" name="Google Shape;3695;p490"/>
          <p:cNvSpPr txBox="1"/>
          <p:nvPr/>
        </p:nvSpPr>
        <p:spPr>
          <a:xfrm>
            <a:off x="373200" y="1972950"/>
            <a:ext cx="8397600" cy="9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Open Sans"/>
                <a:ea typeface="Open Sans"/>
                <a:cs typeface="Open Sans"/>
                <a:sym typeface="Open Sans"/>
              </a:rPr>
              <a:t>A function that returns errors to the calling code using match:</a:t>
            </a:r>
            <a:endParaRPr sz="2400">
              <a:latin typeface="Open Sans"/>
              <a:ea typeface="Open Sans"/>
              <a:cs typeface="Open Sans"/>
              <a:sym typeface="Open Sans"/>
            </a:endParaRPr>
          </a:p>
        </p:txBody>
      </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699" name="Shape 3699"/>
        <p:cNvGrpSpPr/>
        <p:nvPr/>
      </p:nvGrpSpPr>
      <p:grpSpPr>
        <a:xfrm>
          <a:off x="0" y="0"/>
          <a:ext cx="0" cy="0"/>
          <a:chOff x="0" y="0"/>
          <a:chExt cx="0" cy="0"/>
        </a:xfrm>
      </p:grpSpPr>
      <p:sp>
        <p:nvSpPr>
          <p:cNvPr id="3700" name="Google Shape;3700;p491"/>
          <p:cNvSpPr txBox="1"/>
          <p:nvPr>
            <p:ph idx="1" type="body"/>
          </p:nvPr>
        </p:nvSpPr>
        <p:spPr>
          <a:xfrm>
            <a:off x="311700" y="181925"/>
            <a:ext cx="8520600" cy="449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std::io;</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std::io::Read;</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use std::fs::File;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fn read_username_from_file() -&gt; Result&lt;String, io::Error&gt;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f = File::open("hello.txt");</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mut f = match f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Ok(file) =&gt; file,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Err(e) =&gt; return Err(e),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let mut s = String::new();</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match f.read_to_string(&amp;mut s)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Ok(_) =&gt; Ok(s),</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Err(e) =&gt; Err(e),</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    }</a:t>
            </a:r>
            <a:endParaRPr b="1" sz="16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b="1" lang="en-GB" sz="1600">
                <a:solidFill>
                  <a:srgbClr val="000000"/>
                </a:solidFill>
                <a:latin typeface="Courier New"/>
                <a:ea typeface="Courier New"/>
                <a:cs typeface="Courier New"/>
                <a:sym typeface="Courier New"/>
              </a:rPr>
              <a:t>}</a:t>
            </a:r>
            <a:endParaRPr b="1" sz="1600">
              <a:solidFill>
                <a:srgbClr val="000000"/>
              </a:solidFill>
            </a:endParaRPr>
          </a:p>
        </p:txBody>
      </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04" name="Shape 3704"/>
        <p:cNvGrpSpPr/>
        <p:nvPr/>
      </p:nvGrpSpPr>
      <p:grpSpPr>
        <a:xfrm>
          <a:off x="0" y="0"/>
          <a:ext cx="0" cy="0"/>
          <a:chOff x="0" y="0"/>
          <a:chExt cx="0" cy="0"/>
        </a:xfrm>
      </p:grpSpPr>
      <p:pic>
        <p:nvPicPr>
          <p:cNvPr id="3705" name="Google Shape;3705;p4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06" name="Google Shape;3706;p492"/>
          <p:cNvSpPr txBox="1"/>
          <p:nvPr/>
        </p:nvSpPr>
        <p:spPr>
          <a:xfrm>
            <a:off x="399075" y="184750"/>
            <a:ext cx="6215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Open Sans"/>
                <a:ea typeface="Open Sans"/>
                <a:cs typeface="Open Sans"/>
                <a:sym typeface="Open Sans"/>
              </a:rPr>
              <a:t>OPERATORS</a:t>
            </a:r>
            <a:endParaRPr sz="2400">
              <a:latin typeface="Open Sans"/>
              <a:ea typeface="Open Sans"/>
              <a:cs typeface="Open Sans"/>
              <a:sym typeface="Open Sans"/>
            </a:endParaRPr>
          </a:p>
        </p:txBody>
      </p:sp>
      <p:sp>
        <p:nvSpPr>
          <p:cNvPr id="3707" name="Google Shape;3707;p492"/>
          <p:cNvSpPr txBox="1"/>
          <p:nvPr/>
        </p:nvSpPr>
        <p:spPr>
          <a:xfrm>
            <a:off x="399075" y="1002425"/>
            <a:ext cx="8143800" cy="3643200"/>
          </a:xfrm>
          <a:prstGeom prst="rect">
            <a:avLst/>
          </a:prstGeom>
          <a:noFill/>
          <a:ln>
            <a:noFill/>
          </a:ln>
        </p:spPr>
        <p:txBody>
          <a:bodyPr anchorCtr="0" anchor="t" bIns="91425" lIns="91425" spcFirstLastPara="1" rIns="91425" wrap="square" tIns="91425">
            <a:noAutofit/>
          </a:bodyPr>
          <a:lstStyle/>
          <a:p>
            <a:pPr indent="-355600" lvl="0" marL="647700" rtl="0" algn="l">
              <a:lnSpc>
                <a:spcPct val="115000"/>
              </a:lnSpc>
              <a:spcBef>
                <a:spcPts val="3600"/>
              </a:spcBef>
              <a:spcAft>
                <a:spcPts val="0"/>
              </a:spcAft>
              <a:buClr>
                <a:srgbClr val="000000"/>
              </a:buClr>
              <a:buSzPts val="2000"/>
              <a:buChar char="●"/>
            </a:pPr>
            <a:r>
              <a:rPr lang="en-GB" sz="2000">
                <a:latin typeface="Open Sans"/>
                <a:ea typeface="Open Sans"/>
                <a:cs typeface="Open Sans"/>
                <a:sym typeface="Open Sans"/>
              </a:rPr>
              <a:t>If an Option type has </a:t>
            </a:r>
            <a:r>
              <a:rPr b="1" lang="en-GB" sz="2000">
                <a:latin typeface="Open Sans"/>
                <a:ea typeface="Open Sans"/>
                <a:cs typeface="Open Sans"/>
                <a:sym typeface="Open Sans"/>
              </a:rPr>
              <a:t>Some</a:t>
            </a:r>
            <a:r>
              <a:rPr lang="en-GB" sz="2000">
                <a:latin typeface="Open Sans"/>
                <a:ea typeface="Open Sans"/>
                <a:cs typeface="Open Sans"/>
                <a:sym typeface="Open Sans"/>
              </a:rPr>
              <a:t> value or a Result type has a </a:t>
            </a:r>
            <a:r>
              <a:rPr b="1" lang="en-GB" sz="2000">
                <a:latin typeface="Open Sans"/>
                <a:ea typeface="Open Sans"/>
                <a:cs typeface="Open Sans"/>
                <a:sym typeface="Open Sans"/>
              </a:rPr>
              <a:t>Ok</a:t>
            </a:r>
            <a:r>
              <a:rPr lang="en-GB" sz="2000">
                <a:latin typeface="Open Sans"/>
                <a:ea typeface="Open Sans"/>
                <a:cs typeface="Open Sans"/>
                <a:sym typeface="Open Sans"/>
              </a:rPr>
              <a:t> value, </a:t>
            </a:r>
            <a:r>
              <a:rPr b="1" lang="en-GB" sz="2000">
                <a:latin typeface="Open Sans"/>
                <a:ea typeface="Open Sans"/>
                <a:cs typeface="Open Sans"/>
                <a:sym typeface="Open Sans"/>
              </a:rPr>
              <a:t>the value inside them</a:t>
            </a:r>
            <a:r>
              <a:rPr lang="en-GB" sz="2000">
                <a:latin typeface="Open Sans"/>
                <a:ea typeface="Open Sans"/>
                <a:cs typeface="Open Sans"/>
                <a:sym typeface="Open Sans"/>
              </a:rPr>
              <a:t> passes to the next step.</a:t>
            </a:r>
            <a:endParaRPr sz="2000">
              <a:latin typeface="Open Sans"/>
              <a:ea typeface="Open Sans"/>
              <a:cs typeface="Open Sans"/>
              <a:sym typeface="Open Sans"/>
            </a:endParaRPr>
          </a:p>
          <a:p>
            <a:pPr indent="-355600" lvl="0" marL="647700" rtl="0" algn="l">
              <a:lnSpc>
                <a:spcPct val="115000"/>
              </a:lnSpc>
              <a:spcBef>
                <a:spcPts val="0"/>
              </a:spcBef>
              <a:spcAft>
                <a:spcPts val="0"/>
              </a:spcAft>
              <a:buClr>
                <a:srgbClr val="000000"/>
              </a:buClr>
              <a:buSzPts val="2000"/>
              <a:buChar char="●"/>
            </a:pPr>
            <a:r>
              <a:rPr lang="en-GB" sz="2000">
                <a:latin typeface="Open Sans"/>
                <a:ea typeface="Open Sans"/>
                <a:cs typeface="Open Sans"/>
                <a:sym typeface="Open Sans"/>
              </a:rPr>
              <a:t>If the Option type has </a:t>
            </a:r>
            <a:r>
              <a:rPr b="1" lang="en-GB" sz="2000">
                <a:latin typeface="Open Sans"/>
                <a:ea typeface="Open Sans"/>
                <a:cs typeface="Open Sans"/>
                <a:sym typeface="Open Sans"/>
              </a:rPr>
              <a:t>None</a:t>
            </a:r>
            <a:r>
              <a:rPr lang="en-GB" sz="2000">
                <a:latin typeface="Open Sans"/>
                <a:ea typeface="Open Sans"/>
                <a:cs typeface="Open Sans"/>
                <a:sym typeface="Open Sans"/>
              </a:rPr>
              <a:t> value or the Result type has </a:t>
            </a:r>
            <a:r>
              <a:rPr b="1" lang="en-GB" sz="2000">
                <a:latin typeface="Open Sans"/>
                <a:ea typeface="Open Sans"/>
                <a:cs typeface="Open Sans"/>
                <a:sym typeface="Open Sans"/>
              </a:rPr>
              <a:t>Err</a:t>
            </a:r>
            <a:r>
              <a:rPr lang="en-GB" sz="2000">
                <a:latin typeface="Open Sans"/>
                <a:ea typeface="Open Sans"/>
                <a:cs typeface="Open Sans"/>
                <a:sym typeface="Open Sans"/>
              </a:rPr>
              <a:t> value, it </a:t>
            </a:r>
            <a:r>
              <a:rPr b="1" lang="en-GB" sz="2000">
                <a:latin typeface="Open Sans"/>
                <a:ea typeface="Open Sans"/>
                <a:cs typeface="Open Sans"/>
                <a:sym typeface="Open Sans"/>
              </a:rPr>
              <a:t>returns them immediately </a:t>
            </a:r>
            <a:r>
              <a:rPr lang="en-GB" sz="2000">
                <a:latin typeface="Open Sans"/>
                <a:ea typeface="Open Sans"/>
                <a:cs typeface="Open Sans"/>
                <a:sym typeface="Open Sans"/>
              </a:rPr>
              <a:t>to the caller of the function.</a:t>
            </a:r>
            <a:endParaRPr sz="2000">
              <a:latin typeface="Open Sans"/>
              <a:ea typeface="Open Sans"/>
              <a:cs typeface="Open Sans"/>
              <a:sym typeface="Open Sans"/>
            </a:endParaRPr>
          </a:p>
        </p:txBody>
      </p:sp>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11" name="Shape 3711"/>
        <p:cNvGrpSpPr/>
        <p:nvPr/>
      </p:nvGrpSpPr>
      <p:grpSpPr>
        <a:xfrm>
          <a:off x="0" y="0"/>
          <a:ext cx="0" cy="0"/>
          <a:chOff x="0" y="0"/>
          <a:chExt cx="0" cy="0"/>
        </a:xfrm>
      </p:grpSpPr>
      <p:pic>
        <p:nvPicPr>
          <p:cNvPr id="3712" name="Google Shape;3712;p49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13" name="Google Shape;3713;p493"/>
          <p:cNvSpPr txBox="1"/>
          <p:nvPr/>
        </p:nvSpPr>
        <p:spPr>
          <a:xfrm>
            <a:off x="325175" y="96075"/>
            <a:ext cx="5616600" cy="4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Example with Option type,</a:t>
            </a:r>
            <a:endParaRPr b="1" sz="2400">
              <a:latin typeface="Open Sans"/>
              <a:ea typeface="Open Sans"/>
              <a:cs typeface="Open Sans"/>
              <a:sym typeface="Open Sans"/>
            </a:endParaRPr>
          </a:p>
        </p:txBody>
      </p:sp>
      <p:sp>
        <p:nvSpPr>
          <p:cNvPr id="3714" name="Google Shape;3714;p493"/>
          <p:cNvSpPr txBox="1"/>
          <p:nvPr/>
        </p:nvSpPr>
        <p:spPr>
          <a:xfrm>
            <a:off x="472975" y="709425"/>
            <a:ext cx="7331100" cy="41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100">
                <a:latin typeface="Courier New"/>
                <a:ea typeface="Courier New"/>
                <a:cs typeface="Courier New"/>
                <a:sym typeface="Courier New"/>
              </a:rPr>
              <a:t>fn main()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if complex_function().is_none()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println!("X not exists!");</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fn complex_function() -&gt; Option&lt;&amp;'static str&gt;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let x = get_an_optional_value()?; // if None, returns immidiately; if Some("abc"), set x to "abc"</a:t>
            </a:r>
            <a:endParaRPr b="1" sz="1100">
              <a:latin typeface="Courier New"/>
              <a:ea typeface="Courier New"/>
              <a:cs typeface="Courier New"/>
              <a:sym typeface="Courier New"/>
            </a:endParaRPr>
          </a:p>
          <a:p>
            <a:pPr indent="0" lvl="0" marL="0" rtl="0" algn="l">
              <a:spcBef>
                <a:spcPts val="0"/>
              </a:spcBef>
              <a:spcAft>
                <a:spcPts val="0"/>
              </a:spcAft>
              <a:buNone/>
            </a:pPr>
            <a:r>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 some more code example</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println!("{}", x); // "abc" ; if you change line 19 `false` to `true` </a:t>
            </a:r>
            <a:endParaRPr b="1" sz="1100">
              <a:latin typeface="Courier New"/>
              <a:ea typeface="Courier New"/>
              <a:cs typeface="Courier New"/>
              <a:sym typeface="Courier New"/>
            </a:endParaRPr>
          </a:p>
          <a:p>
            <a:pPr indent="0" lvl="0" marL="0" rtl="0" algn="l">
              <a:spcBef>
                <a:spcPts val="0"/>
              </a:spcBef>
              <a:spcAft>
                <a:spcPts val="0"/>
              </a:spcAft>
              <a:buNone/>
            </a:pPr>
            <a:r>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Some("")</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fn get_an_optional_value() -&gt; Option&lt;&amp;'static str&gt; {</a:t>
            </a:r>
            <a:endParaRPr b="1" sz="1100">
              <a:latin typeface="Courier New"/>
              <a:ea typeface="Courier New"/>
              <a:cs typeface="Courier New"/>
              <a:sym typeface="Courier New"/>
            </a:endParaRPr>
          </a:p>
          <a:p>
            <a:pPr indent="0" lvl="0" marL="0" rtl="0" algn="l">
              <a:spcBef>
                <a:spcPts val="0"/>
              </a:spcBef>
              <a:spcAft>
                <a:spcPts val="0"/>
              </a:spcAft>
              <a:buNone/>
            </a:pPr>
            <a:r>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//if the optional value is not empty</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if false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return Some("abc");</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//else</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    None</a:t>
            </a:r>
            <a:endParaRPr b="1" sz="1100">
              <a:latin typeface="Courier New"/>
              <a:ea typeface="Courier New"/>
              <a:cs typeface="Courier New"/>
              <a:sym typeface="Courier New"/>
            </a:endParaRPr>
          </a:p>
          <a:p>
            <a:pPr indent="0" lvl="0" marL="0" rtl="0" algn="l">
              <a:spcBef>
                <a:spcPts val="0"/>
              </a:spcBef>
              <a:spcAft>
                <a:spcPts val="0"/>
              </a:spcAft>
              <a:buNone/>
            </a:pPr>
            <a:r>
              <a:rPr b="1" lang="en-GB" sz="1100">
                <a:latin typeface="Courier New"/>
                <a:ea typeface="Courier New"/>
                <a:cs typeface="Courier New"/>
                <a:sym typeface="Courier New"/>
              </a:rPr>
              <a:t>}</a:t>
            </a:r>
            <a:endParaRPr b="1" sz="1100"/>
          </a:p>
        </p:txBody>
      </p:sp>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18" name="Shape 3718"/>
        <p:cNvGrpSpPr/>
        <p:nvPr/>
      </p:nvGrpSpPr>
      <p:grpSpPr>
        <a:xfrm>
          <a:off x="0" y="0"/>
          <a:ext cx="0" cy="0"/>
          <a:chOff x="0" y="0"/>
          <a:chExt cx="0" cy="0"/>
        </a:xfrm>
      </p:grpSpPr>
      <p:pic>
        <p:nvPicPr>
          <p:cNvPr id="3719" name="Google Shape;3719;p49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20" name="Google Shape;3720;p494"/>
          <p:cNvSpPr txBox="1"/>
          <p:nvPr/>
        </p:nvSpPr>
        <p:spPr>
          <a:xfrm>
            <a:off x="131050" y="87375"/>
            <a:ext cx="6443100" cy="6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Example with Result Type,</a:t>
            </a:r>
            <a:endParaRPr b="1" sz="2400">
              <a:latin typeface="Open Sans"/>
              <a:ea typeface="Open Sans"/>
              <a:cs typeface="Open Sans"/>
              <a:sym typeface="Open Sans"/>
            </a:endParaRPr>
          </a:p>
        </p:txBody>
      </p:sp>
      <p:sp>
        <p:nvSpPr>
          <p:cNvPr id="3721" name="Google Shape;3721;p494"/>
          <p:cNvSpPr txBox="1"/>
          <p:nvPr/>
        </p:nvSpPr>
        <p:spPr>
          <a:xfrm>
            <a:off x="303000" y="768575"/>
            <a:ext cx="7567500" cy="42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Courier New"/>
                <a:ea typeface="Courier New"/>
                <a:cs typeface="Courier New"/>
                <a:sym typeface="Courier New"/>
              </a:rPr>
              <a:t>fn main()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 `main` function is the caller of `complex_function` function</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 So we handle errors of complex_function(), inside main()</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if complex_function().is_err()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println!("Can not calculate X!");</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fn complex_function() -&gt; Result&lt;u64, String&gt;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x = function_with_error()?; // if Err, returns immediately; if Ok(255), set x to 255</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 some more code example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println!("{}", x); // 255 ; if you change line 20 `true` to `false`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Ok(0)</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fn function_with_error() -&gt; Result&lt;u64, String&gt;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//if error happens</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if true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return Err("some message".to_string());</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 else, return valid output</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Ok(255)</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25" name="Shape 3725"/>
        <p:cNvGrpSpPr/>
        <p:nvPr/>
      </p:nvGrpSpPr>
      <p:grpSpPr>
        <a:xfrm>
          <a:off x="0" y="0"/>
          <a:ext cx="0" cy="0"/>
          <a:chOff x="0" y="0"/>
          <a:chExt cx="0" cy="0"/>
        </a:xfrm>
      </p:grpSpPr>
      <p:pic>
        <p:nvPicPr>
          <p:cNvPr id="3726" name="Google Shape;3726;p4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27" name="Google Shape;3727;p495"/>
          <p:cNvSpPr txBox="1"/>
          <p:nvPr/>
        </p:nvSpPr>
        <p:spPr>
          <a:xfrm>
            <a:off x="480500" y="0"/>
            <a:ext cx="7637100" cy="134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lang="en-GB" sz="2400">
                <a:latin typeface="Open Sans"/>
                <a:ea typeface="Open Sans"/>
                <a:cs typeface="Open Sans"/>
                <a:sym typeface="Open Sans"/>
              </a:rPr>
              <a:t>The </a:t>
            </a:r>
            <a:r>
              <a:rPr i="1" lang="en-GB" sz="2400">
                <a:latin typeface="Open Sans"/>
                <a:ea typeface="Open Sans"/>
                <a:cs typeface="Open Sans"/>
                <a:sym typeface="Open Sans"/>
              </a:rPr>
              <a:t>?  </a:t>
            </a:r>
            <a:r>
              <a:rPr lang="en-GB" sz="2400">
                <a:latin typeface="Open Sans"/>
                <a:ea typeface="Open Sans"/>
                <a:cs typeface="Open Sans"/>
                <a:sym typeface="Open Sans"/>
              </a:rPr>
              <a:t>Operator Can Only Be Used in Functions That Return Result :</a:t>
            </a:r>
            <a:endParaRPr sz="2400">
              <a:latin typeface="Open Sans"/>
              <a:ea typeface="Open Sans"/>
              <a:cs typeface="Open Sans"/>
              <a:sym typeface="Open Sans"/>
            </a:endParaRPr>
          </a:p>
          <a:p>
            <a:pPr indent="0" lvl="0" marL="0" rtl="0" algn="l">
              <a:spcBef>
                <a:spcPts val="200"/>
              </a:spcBef>
              <a:spcAft>
                <a:spcPts val="0"/>
              </a:spcAft>
              <a:buNone/>
            </a:pPr>
            <a:r>
              <a:t/>
            </a:r>
            <a:endParaRPr/>
          </a:p>
        </p:txBody>
      </p:sp>
      <p:sp>
        <p:nvSpPr>
          <p:cNvPr id="3728" name="Google Shape;3728;p495"/>
          <p:cNvSpPr txBox="1"/>
          <p:nvPr/>
        </p:nvSpPr>
        <p:spPr>
          <a:xfrm>
            <a:off x="633375" y="1361400"/>
            <a:ext cx="7418700" cy="2926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The ? operator can only be used in functions that have a return type of Result</a:t>
            </a:r>
            <a:endParaRPr sz="2000">
              <a:latin typeface="Open Sans"/>
              <a:ea typeface="Open Sans"/>
              <a:cs typeface="Open Sans"/>
              <a:sym typeface="Open Sans"/>
            </a:endParaRPr>
          </a:p>
        </p:txBody>
      </p:sp>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32" name="Shape 3732"/>
        <p:cNvGrpSpPr/>
        <p:nvPr/>
      </p:nvGrpSpPr>
      <p:grpSpPr>
        <a:xfrm>
          <a:off x="0" y="0"/>
          <a:ext cx="0" cy="0"/>
          <a:chOff x="0" y="0"/>
          <a:chExt cx="0" cy="0"/>
        </a:xfrm>
      </p:grpSpPr>
      <p:pic>
        <p:nvPicPr>
          <p:cNvPr id="3733" name="Google Shape;3733;p49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34" name="Google Shape;3734;p496"/>
          <p:cNvSpPr txBox="1"/>
          <p:nvPr/>
        </p:nvSpPr>
        <p:spPr>
          <a:xfrm>
            <a:off x="250350" y="201625"/>
            <a:ext cx="8473800" cy="682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omfortaa"/>
              <a:buChar char="●"/>
            </a:pPr>
            <a:r>
              <a:rPr lang="en-GB" sz="2000">
                <a:latin typeface="Open Sans"/>
                <a:ea typeface="Open Sans"/>
                <a:cs typeface="Open Sans"/>
                <a:sym typeface="Open Sans"/>
              </a:rPr>
              <a:t>Let’s look at what happens if we use the </a:t>
            </a:r>
            <a:r>
              <a:rPr b="1" lang="en-GB" sz="2000">
                <a:latin typeface="Open Sans"/>
                <a:ea typeface="Open Sans"/>
                <a:cs typeface="Open Sans"/>
                <a:sym typeface="Open Sans"/>
              </a:rPr>
              <a:t>?</a:t>
            </a:r>
            <a:r>
              <a:rPr lang="en-GB" sz="2000">
                <a:latin typeface="Open Sans"/>
                <a:ea typeface="Open Sans"/>
                <a:cs typeface="Open Sans"/>
                <a:sym typeface="Open Sans"/>
              </a:rPr>
              <a:t> operator in the main function ;</a:t>
            </a:r>
            <a:endParaRPr sz="2000">
              <a:latin typeface="Open Sans"/>
              <a:ea typeface="Open Sans"/>
              <a:cs typeface="Open Sans"/>
              <a:sym typeface="Open Sans"/>
            </a:endParaRPr>
          </a:p>
        </p:txBody>
      </p:sp>
      <p:sp>
        <p:nvSpPr>
          <p:cNvPr id="3735" name="Google Shape;3735;p496"/>
          <p:cNvSpPr txBox="1"/>
          <p:nvPr/>
        </p:nvSpPr>
        <p:spPr>
          <a:xfrm>
            <a:off x="409650" y="2204400"/>
            <a:ext cx="7768500" cy="8649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When we compile this code, we get the following error message:</a:t>
            </a:r>
            <a:endParaRPr sz="2000">
              <a:latin typeface="Open Sans"/>
              <a:ea typeface="Open Sans"/>
              <a:cs typeface="Open Sans"/>
              <a:sym typeface="Open Sans"/>
            </a:endParaRPr>
          </a:p>
        </p:txBody>
      </p:sp>
      <p:sp>
        <p:nvSpPr>
          <p:cNvPr id="3736" name="Google Shape;3736;p496"/>
          <p:cNvSpPr txBox="1"/>
          <p:nvPr/>
        </p:nvSpPr>
        <p:spPr>
          <a:xfrm>
            <a:off x="1204575" y="1130675"/>
            <a:ext cx="4426800" cy="10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latin typeface="Courier New"/>
                <a:ea typeface="Courier New"/>
                <a:cs typeface="Courier New"/>
                <a:sym typeface="Courier New"/>
              </a:rPr>
              <a:t>use std::fs::File;</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fn main()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let f = File::open("hello.txt").unwrap();</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p>
        </p:txBody>
      </p:sp>
      <p:sp>
        <p:nvSpPr>
          <p:cNvPr id="3737" name="Google Shape;3737;p496"/>
          <p:cNvSpPr txBox="1"/>
          <p:nvPr/>
        </p:nvSpPr>
        <p:spPr>
          <a:xfrm>
            <a:off x="1374550" y="3258600"/>
            <a:ext cx="4884900" cy="10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Courier New"/>
                <a:ea typeface="Courier New"/>
                <a:cs typeface="Courier New"/>
                <a:sym typeface="Courier New"/>
              </a:rPr>
              <a:t>thread 'main' panicked at 'called `Result::unwrap()` on an `Err` value: Error {</a:t>
            </a:r>
            <a:endParaRPr sz="1200">
              <a:latin typeface="Courier New"/>
              <a:ea typeface="Courier New"/>
              <a:cs typeface="Courier New"/>
              <a:sym typeface="Courier New"/>
            </a:endParaRPr>
          </a:p>
          <a:p>
            <a:pPr indent="0" lvl="0" marL="0" rtl="0" algn="l">
              <a:spcBef>
                <a:spcPts val="0"/>
              </a:spcBef>
              <a:spcAft>
                <a:spcPts val="0"/>
              </a:spcAft>
              <a:buNone/>
            </a:pPr>
            <a:r>
              <a:rPr lang="en-GB" sz="1200">
                <a:latin typeface="Courier New"/>
                <a:ea typeface="Courier New"/>
                <a:cs typeface="Courier New"/>
                <a:sym typeface="Courier New"/>
              </a:rPr>
              <a:t>repr: Os { code: 2, message: "No such file or directory" } }',</a:t>
            </a:r>
            <a:endParaRPr sz="1200">
              <a:latin typeface="Courier New"/>
              <a:ea typeface="Courier New"/>
              <a:cs typeface="Courier New"/>
              <a:sym typeface="Courier New"/>
            </a:endParaRPr>
          </a:p>
          <a:p>
            <a:pPr indent="0" lvl="0" marL="0" rtl="0" algn="l">
              <a:spcBef>
                <a:spcPts val="0"/>
              </a:spcBef>
              <a:spcAft>
                <a:spcPts val="0"/>
              </a:spcAft>
              <a:buNone/>
            </a:pPr>
            <a:r>
              <a:rPr lang="en-GB" sz="1200">
                <a:latin typeface="Courier New"/>
                <a:ea typeface="Courier New"/>
                <a:cs typeface="Courier New"/>
                <a:sym typeface="Courier New"/>
              </a:rPr>
              <a:t>src/libcore/result.rs:906:4</a:t>
            </a:r>
            <a:endParaRPr sz="1200"/>
          </a:p>
        </p:txBody>
      </p:sp>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41" name="Shape 3741"/>
        <p:cNvGrpSpPr/>
        <p:nvPr/>
      </p:nvGrpSpPr>
      <p:grpSpPr>
        <a:xfrm>
          <a:off x="0" y="0"/>
          <a:ext cx="0" cy="0"/>
          <a:chOff x="0" y="0"/>
          <a:chExt cx="0" cy="0"/>
        </a:xfrm>
      </p:grpSpPr>
      <p:pic>
        <p:nvPicPr>
          <p:cNvPr id="3742" name="Google Shape;3742;p49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43" name="Google Shape;3743;p497"/>
          <p:cNvSpPr txBox="1"/>
          <p:nvPr/>
        </p:nvSpPr>
        <p:spPr>
          <a:xfrm>
            <a:off x="193525" y="264825"/>
            <a:ext cx="8351700" cy="893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we write the main function so that it does return a Result&lt;T, E&gt; :</a:t>
            </a:r>
            <a:endParaRPr sz="2000">
              <a:latin typeface="Open Sans"/>
              <a:ea typeface="Open Sans"/>
              <a:cs typeface="Open Sans"/>
              <a:sym typeface="Open Sans"/>
            </a:endParaRPr>
          </a:p>
        </p:txBody>
      </p:sp>
      <p:sp>
        <p:nvSpPr>
          <p:cNvPr id="3744" name="Google Shape;3744;p497"/>
          <p:cNvSpPr txBox="1"/>
          <p:nvPr/>
        </p:nvSpPr>
        <p:spPr>
          <a:xfrm>
            <a:off x="820300" y="1758850"/>
            <a:ext cx="6259500" cy="23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latin typeface="Courier New"/>
                <a:ea typeface="Courier New"/>
                <a:cs typeface="Courier New"/>
                <a:sym typeface="Courier New"/>
              </a:rPr>
              <a:t>use std::fs::File;</a:t>
            </a:r>
            <a:endParaRPr b="1">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fn main() {</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    let f = File::open("hello.txt").expect("Failed to open hello.txt");</a:t>
            </a:r>
            <a:endParaRPr b="1">
              <a:latin typeface="Courier New"/>
              <a:ea typeface="Courier New"/>
              <a:cs typeface="Courier New"/>
              <a:sym typeface="Courier New"/>
            </a:endParaRPr>
          </a:p>
          <a:p>
            <a:pPr indent="0" lvl="0" marL="0" rtl="0" algn="l">
              <a:spcBef>
                <a:spcPts val="0"/>
              </a:spcBef>
              <a:spcAft>
                <a:spcPts val="0"/>
              </a:spcAft>
              <a:buNone/>
            </a:pPr>
            <a:r>
              <a:rPr b="1" lang="en-GB">
                <a:latin typeface="Courier New"/>
                <a:ea typeface="Courier New"/>
                <a:cs typeface="Courier New"/>
                <a:sym typeface="Courier New"/>
              </a:rPr>
              <a:t>}</a:t>
            </a:r>
            <a:endParaRPr b="1"/>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6"/>
          <p:cNvSpPr txBox="1"/>
          <p:nvPr>
            <p:ph idx="2" type="body"/>
          </p:nvPr>
        </p:nvSpPr>
        <p:spPr>
          <a:xfrm>
            <a:off x="43500" y="1063050"/>
            <a:ext cx="4458600" cy="3474600"/>
          </a:xfrm>
          <a:prstGeom prst="rect">
            <a:avLst/>
          </a:prstGeom>
          <a:solidFill>
            <a:srgbClr val="F3F3F3"/>
          </a:solidFill>
          <a:ln cap="flat" cmpd="sng" w="19050">
            <a:solidFill>
              <a:srgbClr val="2A39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 another_function(</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a:t>
            </a:r>
            <a:endParaRPr sz="2400">
              <a:solidFill>
                <a:srgbClr val="6E6B5E"/>
              </a:solidFill>
            </a:endParaRPr>
          </a:p>
          <a:p>
            <a:pPr indent="0" lvl="0" marL="0" rtl="0" algn="l">
              <a:lnSpc>
                <a:spcPct val="90000"/>
              </a:lnSpc>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another_function</a:t>
            </a:r>
            <a:r>
              <a:rPr lang="en-GB" sz="2400">
                <a:solidFill>
                  <a:srgbClr val="6E6B5E"/>
                </a:solidFill>
              </a:rPr>
              <a:t>(x: </a:t>
            </a:r>
            <a:r>
              <a:rPr lang="en-GB" sz="2400">
                <a:solidFill>
                  <a:srgbClr val="B65611"/>
                </a:solidFill>
              </a:rPr>
              <a:t>i32</a:t>
            </a:r>
            <a:r>
              <a:rPr lang="en-GB" sz="2400">
                <a:solidFill>
                  <a:srgbClr val="6E6B5E"/>
                </a:solidFill>
              </a:rPr>
              <a:t>) {</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a:t>
            </a:r>
            <a:endParaRPr sz="2400"/>
          </a:p>
        </p:txBody>
      </p:sp>
      <p:sp>
        <p:nvSpPr>
          <p:cNvPr id="421" name="Google Shape;421;p66"/>
          <p:cNvSpPr txBox="1"/>
          <p:nvPr/>
        </p:nvSpPr>
        <p:spPr>
          <a:xfrm>
            <a:off x="4664000" y="2439900"/>
            <a:ext cx="3890700" cy="2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p>
        </p:txBody>
      </p:sp>
      <p:sp>
        <p:nvSpPr>
          <p:cNvPr id="422" name="Google Shape;422;p66"/>
          <p:cNvSpPr txBox="1"/>
          <p:nvPr/>
        </p:nvSpPr>
        <p:spPr>
          <a:xfrm>
            <a:off x="5129950" y="2884500"/>
            <a:ext cx="3527400" cy="14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chemeClr val="lt1"/>
                </a:solidFill>
                <a:latin typeface="Roboto"/>
                <a:ea typeface="Roboto"/>
                <a:cs typeface="Roboto"/>
                <a:sym typeface="Roboto"/>
              </a:rPr>
              <a:t>In function’s signature, you </a:t>
            </a:r>
            <a:r>
              <a:rPr i="1" lang="en-GB" sz="2400">
                <a:solidFill>
                  <a:schemeClr val="lt1"/>
                </a:solidFill>
                <a:latin typeface="Roboto"/>
                <a:ea typeface="Roboto"/>
                <a:cs typeface="Roboto"/>
                <a:sym typeface="Roboto"/>
              </a:rPr>
              <a:t>must</a:t>
            </a:r>
            <a:r>
              <a:rPr lang="en-GB" sz="2400">
                <a:solidFill>
                  <a:schemeClr val="lt1"/>
                </a:solidFill>
                <a:latin typeface="Roboto"/>
                <a:ea typeface="Roboto"/>
                <a:cs typeface="Roboto"/>
                <a:sym typeface="Roboto"/>
              </a:rPr>
              <a:t> declare the type of each parameter.</a:t>
            </a:r>
            <a:endParaRPr sz="2400">
              <a:solidFill>
                <a:schemeClr val="lt1"/>
              </a:solidFill>
              <a:latin typeface="Roboto"/>
              <a:ea typeface="Roboto"/>
              <a:cs typeface="Roboto"/>
              <a:sym typeface="Roboto"/>
            </a:endParaRPr>
          </a:p>
          <a:p>
            <a:pPr indent="0" lvl="0" marL="0" rtl="0" algn="l">
              <a:spcBef>
                <a:spcPts val="1600"/>
              </a:spcBef>
              <a:spcAft>
                <a:spcPts val="0"/>
              </a:spcAft>
              <a:buNone/>
            </a:pPr>
            <a:r>
              <a:t/>
            </a:r>
            <a:endParaRPr>
              <a:solidFill>
                <a:schemeClr val="lt1"/>
              </a:solidFill>
              <a:latin typeface="Roboto"/>
              <a:ea typeface="Roboto"/>
              <a:cs typeface="Roboto"/>
              <a:sym typeface="Roboto"/>
            </a:endParaRPr>
          </a:p>
        </p:txBody>
      </p:sp>
      <p:sp>
        <p:nvSpPr>
          <p:cNvPr id="423" name="Google Shape;423;p66"/>
          <p:cNvSpPr txBox="1"/>
          <p:nvPr>
            <p:ph type="title"/>
          </p:nvPr>
        </p:nvSpPr>
        <p:spPr>
          <a:xfrm>
            <a:off x="276550" y="2835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sp>
        <p:nvSpPr>
          <p:cNvPr id="424" name="Google Shape;424;p66"/>
          <p:cNvSpPr txBox="1"/>
          <p:nvPr/>
        </p:nvSpPr>
        <p:spPr>
          <a:xfrm>
            <a:off x="5195600" y="952500"/>
            <a:ext cx="3527400" cy="148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chemeClr val="lt1"/>
                </a:solidFill>
                <a:latin typeface="Roboto"/>
                <a:ea typeface="Roboto"/>
                <a:cs typeface="Roboto"/>
                <a:sym typeface="Roboto"/>
              </a:rPr>
              <a:t>Result:</a:t>
            </a:r>
            <a:endParaRPr sz="24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GB" sz="2400">
                <a:solidFill>
                  <a:schemeClr val="lt1"/>
                </a:solidFill>
                <a:latin typeface="Roboto"/>
                <a:ea typeface="Roboto"/>
                <a:cs typeface="Roboto"/>
                <a:sym typeface="Roboto"/>
              </a:rPr>
              <a:t>The value of x is: 5</a:t>
            </a:r>
            <a:endParaRPr sz="2400">
              <a:solidFill>
                <a:schemeClr val="lt1"/>
              </a:solidFill>
              <a:latin typeface="Roboto"/>
              <a:ea typeface="Roboto"/>
              <a:cs typeface="Roboto"/>
              <a:sym typeface="Roboto"/>
            </a:endParaRPr>
          </a:p>
          <a:p>
            <a:pPr indent="0" lvl="0" marL="0" rtl="0" algn="l">
              <a:spcBef>
                <a:spcPts val="1600"/>
              </a:spcBef>
              <a:spcAft>
                <a:spcPts val="0"/>
              </a:spcAft>
              <a:buNone/>
            </a:pPr>
            <a:r>
              <a:t/>
            </a:r>
            <a:endParaRPr>
              <a:solidFill>
                <a:schemeClr val="lt1"/>
              </a:solidFill>
              <a:latin typeface="Roboto"/>
              <a:ea typeface="Roboto"/>
              <a:cs typeface="Roboto"/>
              <a:sym typeface="Roboto"/>
            </a:endParaRPr>
          </a:p>
        </p:txBody>
      </p:sp>
      <p:pic>
        <p:nvPicPr>
          <p:cNvPr id="425" name="Google Shape;425;p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48" name="Shape 3748"/>
        <p:cNvGrpSpPr/>
        <p:nvPr/>
      </p:nvGrpSpPr>
      <p:grpSpPr>
        <a:xfrm>
          <a:off x="0" y="0"/>
          <a:ext cx="0" cy="0"/>
          <a:chOff x="0" y="0"/>
          <a:chExt cx="0" cy="0"/>
        </a:xfrm>
      </p:grpSpPr>
      <p:pic>
        <p:nvPicPr>
          <p:cNvPr id="3749" name="Google Shape;3749;p49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50" name="Google Shape;3750;p498"/>
          <p:cNvSpPr txBox="1"/>
          <p:nvPr/>
        </p:nvSpPr>
        <p:spPr>
          <a:xfrm>
            <a:off x="1232100" y="127125"/>
            <a:ext cx="5896500" cy="40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latin typeface="Open Sans"/>
                <a:ea typeface="Open Sans"/>
                <a:cs typeface="Open Sans"/>
                <a:sym typeface="Open Sans"/>
              </a:rPr>
              <a:t> </a:t>
            </a:r>
            <a:r>
              <a:rPr i="1" lang="en-GB" sz="4800" u="sng">
                <a:latin typeface="Open Sans"/>
                <a:ea typeface="Open Sans"/>
                <a:cs typeface="Open Sans"/>
                <a:sym typeface="Open Sans"/>
              </a:rPr>
              <a:t>TIP</a:t>
            </a:r>
            <a:r>
              <a:rPr i="1" lang="en-GB" sz="4800">
                <a:latin typeface="Open Sans"/>
                <a:ea typeface="Open Sans"/>
                <a:cs typeface="Open Sans"/>
                <a:sym typeface="Open Sans"/>
              </a:rPr>
              <a:t> !</a:t>
            </a:r>
            <a:endParaRPr i="1" sz="4800">
              <a:latin typeface="Open Sans"/>
              <a:ea typeface="Open Sans"/>
              <a:cs typeface="Open Sans"/>
              <a:sym typeface="Open Sans"/>
            </a:endParaRPr>
          </a:p>
          <a:p>
            <a:pPr indent="0" lvl="0" marL="0" rtl="0" algn="l">
              <a:spcBef>
                <a:spcPts val="0"/>
              </a:spcBef>
              <a:spcAft>
                <a:spcPts val="0"/>
              </a:spcAft>
              <a:buNone/>
            </a:pPr>
            <a:r>
              <a:t/>
            </a:r>
            <a:endParaRPr sz="3000">
              <a:latin typeface="Open Sans"/>
              <a:ea typeface="Open Sans"/>
              <a:cs typeface="Open Sans"/>
              <a:sym typeface="Open Sans"/>
            </a:endParaRPr>
          </a:p>
          <a:p>
            <a:pPr indent="0" lvl="0" marL="0" rtl="0" algn="ctr">
              <a:spcBef>
                <a:spcPts val="0"/>
              </a:spcBef>
              <a:spcAft>
                <a:spcPts val="0"/>
              </a:spcAft>
              <a:buNone/>
            </a:pPr>
            <a:r>
              <a:rPr lang="en-GB" sz="3000">
                <a:latin typeface="Open Sans"/>
                <a:ea typeface="Open Sans"/>
                <a:cs typeface="Open Sans"/>
                <a:sym typeface="Open Sans"/>
              </a:rPr>
              <a:t>If you want to know about the all kind of errors </a:t>
            </a:r>
            <a:r>
              <a:rPr i="1" lang="en-GB" sz="3000">
                <a:latin typeface="Open Sans"/>
                <a:ea typeface="Open Sans"/>
                <a:cs typeface="Open Sans"/>
                <a:sym typeface="Open Sans"/>
              </a:rPr>
              <a:t>std::fs::File::open</a:t>
            </a:r>
            <a:r>
              <a:rPr lang="en-GB" sz="3000">
                <a:latin typeface="Open Sans"/>
                <a:ea typeface="Open Sans"/>
                <a:cs typeface="Open Sans"/>
                <a:sym typeface="Open Sans"/>
              </a:rPr>
              <a:t>() can produce, check the </a:t>
            </a:r>
            <a:r>
              <a:rPr lang="en-GB" sz="3000">
                <a:uFill>
                  <a:noFill/>
                </a:uFill>
                <a:latin typeface="Open Sans"/>
                <a:ea typeface="Open Sans"/>
                <a:cs typeface="Open Sans"/>
                <a:sym typeface="Open Sans"/>
                <a:hlinkClick r:id="rId4"/>
              </a:rPr>
              <a:t>error list on </a:t>
            </a:r>
            <a:r>
              <a:rPr i="1" lang="en-GB" sz="3000">
                <a:uFill>
                  <a:noFill/>
                </a:uFill>
                <a:latin typeface="Open Sans"/>
                <a:ea typeface="Open Sans"/>
                <a:cs typeface="Open Sans"/>
                <a:sym typeface="Open Sans"/>
                <a:hlinkClick r:id="rId5"/>
              </a:rPr>
              <a:t>std::fs::OpenOptions</a:t>
            </a:r>
            <a:r>
              <a:rPr lang="en-GB" sz="3000">
                <a:latin typeface="Open Sans"/>
                <a:ea typeface="Open Sans"/>
                <a:cs typeface="Open Sans"/>
                <a:sym typeface="Open Sans"/>
              </a:rPr>
              <a:t>.</a:t>
            </a:r>
            <a:endParaRPr sz="3000">
              <a:latin typeface="Open Sans"/>
              <a:ea typeface="Open Sans"/>
              <a:cs typeface="Open Sans"/>
              <a:sym typeface="Open Sans"/>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54" name="Shape 3754"/>
        <p:cNvGrpSpPr/>
        <p:nvPr/>
      </p:nvGrpSpPr>
      <p:grpSpPr>
        <a:xfrm>
          <a:off x="0" y="0"/>
          <a:ext cx="0" cy="0"/>
          <a:chOff x="0" y="0"/>
          <a:chExt cx="0" cy="0"/>
        </a:xfrm>
      </p:grpSpPr>
      <p:pic>
        <p:nvPicPr>
          <p:cNvPr id="3755" name="Google Shape;3755;p4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56" name="Google Shape;3756;p499"/>
          <p:cNvSpPr txBox="1"/>
          <p:nvPr/>
        </p:nvSpPr>
        <p:spPr>
          <a:xfrm>
            <a:off x="235500" y="564325"/>
            <a:ext cx="8683500" cy="435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2000" u="sng">
                <a:latin typeface="Open Sans"/>
                <a:ea typeface="Open Sans"/>
                <a:cs typeface="Open Sans"/>
                <a:sym typeface="Open Sans"/>
              </a:rPr>
              <a:t>To Panic!</a:t>
            </a:r>
            <a:endParaRPr b="1" sz="2000" u="sng">
              <a:latin typeface="Open Sans"/>
              <a:ea typeface="Open Sans"/>
              <a:cs typeface="Open Sans"/>
              <a:sym typeface="Open Sans"/>
            </a:endParaRPr>
          </a:p>
          <a:p>
            <a:pPr indent="0" lvl="0" marL="0" rtl="0" algn="just">
              <a:spcBef>
                <a:spcPts val="0"/>
              </a:spcBef>
              <a:spcAft>
                <a:spcPts val="0"/>
              </a:spcAft>
              <a:buNone/>
            </a:pPr>
            <a:r>
              <a:t/>
            </a:r>
            <a:endParaRPr b="1" sz="2000" u="sng">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So how do we decide when we should call </a:t>
            </a:r>
            <a:r>
              <a:rPr b="1" lang="en-GB" sz="2000" u="sng">
                <a:latin typeface="Open Sans"/>
                <a:ea typeface="Open Sans"/>
                <a:cs typeface="Open Sans"/>
                <a:sym typeface="Open Sans"/>
              </a:rPr>
              <a:t>panic!</a:t>
            </a:r>
            <a:r>
              <a:rPr lang="en-GB" sz="2000" u="sng">
                <a:latin typeface="Open Sans"/>
                <a:ea typeface="Open Sans"/>
                <a:cs typeface="Open Sans"/>
                <a:sym typeface="Open Sans"/>
              </a:rPr>
              <a:t> </a:t>
            </a:r>
            <a:endParaRPr sz="2000" u="sng">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When code </a:t>
            </a:r>
            <a:r>
              <a:rPr b="1" lang="en-GB" sz="2000">
                <a:latin typeface="Open Sans"/>
                <a:ea typeface="Open Sans"/>
                <a:cs typeface="Open Sans"/>
                <a:sym typeface="Open Sans"/>
              </a:rPr>
              <a:t>panics</a:t>
            </a:r>
            <a:r>
              <a:rPr lang="en-GB" sz="2000">
                <a:latin typeface="Open Sans"/>
                <a:ea typeface="Open Sans"/>
                <a:cs typeface="Open Sans"/>
                <a:sym typeface="Open Sans"/>
              </a:rPr>
              <a:t>, there’s no way to recover. We could call </a:t>
            </a:r>
            <a:r>
              <a:rPr b="1" lang="en-GB" sz="2000">
                <a:latin typeface="Open Sans"/>
                <a:ea typeface="Open Sans"/>
                <a:cs typeface="Open Sans"/>
                <a:sym typeface="Open Sans"/>
              </a:rPr>
              <a:t>panic!</a:t>
            </a:r>
            <a:r>
              <a:rPr lang="en-GB" sz="2000">
                <a:latin typeface="Open Sans"/>
                <a:ea typeface="Open Sans"/>
                <a:cs typeface="Open Sans"/>
                <a:sym typeface="Open Sans"/>
              </a:rPr>
              <a:t> for any error situation, whether there’s a possible way to recover or not, but then we’re making the decision on behalf of the code calling our code that a situation is </a:t>
            </a:r>
            <a:r>
              <a:rPr b="1" lang="en-GB" sz="2000">
                <a:latin typeface="Open Sans"/>
                <a:ea typeface="Open Sans"/>
                <a:cs typeface="Open Sans"/>
                <a:sym typeface="Open Sans"/>
              </a:rPr>
              <a:t>unrecoverable.</a:t>
            </a:r>
            <a:endParaRPr b="1" sz="2000">
              <a:latin typeface="Open Sans"/>
              <a:ea typeface="Open Sans"/>
              <a:cs typeface="Open Sans"/>
              <a:sym typeface="Open Sans"/>
            </a:endParaRPr>
          </a:p>
        </p:txBody>
      </p:sp>
      <p:sp>
        <p:nvSpPr>
          <p:cNvPr id="3757" name="Google Shape;3757;p499"/>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TO PANIC! OR NOT TO PANIC! :</a:t>
            </a:r>
            <a:endParaRPr sz="2400">
              <a:solidFill>
                <a:srgbClr val="000000"/>
              </a:solidFill>
              <a:latin typeface="Open Sans"/>
              <a:ea typeface="Open Sans"/>
              <a:cs typeface="Open Sans"/>
              <a:sym typeface="Open Sans"/>
            </a:endParaRPr>
          </a:p>
        </p:txBody>
      </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61" name="Shape 3761"/>
        <p:cNvGrpSpPr/>
        <p:nvPr/>
      </p:nvGrpSpPr>
      <p:grpSpPr>
        <a:xfrm>
          <a:off x="0" y="0"/>
          <a:ext cx="0" cy="0"/>
          <a:chOff x="0" y="0"/>
          <a:chExt cx="0" cy="0"/>
        </a:xfrm>
      </p:grpSpPr>
      <p:pic>
        <p:nvPicPr>
          <p:cNvPr id="3762" name="Google Shape;3762;p50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63" name="Google Shape;3763;p500"/>
          <p:cNvSpPr txBox="1"/>
          <p:nvPr/>
        </p:nvSpPr>
        <p:spPr>
          <a:xfrm>
            <a:off x="235500" y="564325"/>
            <a:ext cx="8683500" cy="43500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GB" sz="2000" u="sng">
                <a:latin typeface="Open Sans"/>
                <a:ea typeface="Open Sans"/>
                <a:cs typeface="Open Sans"/>
                <a:sym typeface="Open Sans"/>
              </a:rPr>
              <a:t>Not To Panic! </a:t>
            </a:r>
            <a:endParaRPr b="1" sz="2000" u="sng">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So how do we decide when we should return </a:t>
            </a:r>
            <a:r>
              <a:rPr b="1" lang="en-GB" sz="2000">
                <a:latin typeface="Open Sans"/>
                <a:ea typeface="Open Sans"/>
                <a:cs typeface="Open Sans"/>
                <a:sym typeface="Open Sans"/>
              </a:rPr>
              <a:t>Result?</a:t>
            </a:r>
            <a:r>
              <a:rPr lang="en-GB" sz="2000">
                <a:latin typeface="Open Sans"/>
                <a:ea typeface="Open Sans"/>
                <a:cs typeface="Open Sans"/>
                <a:sym typeface="Open Sans"/>
              </a:rPr>
              <a:t>  </a:t>
            </a:r>
            <a:endParaRPr sz="2000">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When we choose to return a </a:t>
            </a:r>
            <a:r>
              <a:rPr b="1" lang="en-GB" sz="2000">
                <a:latin typeface="Open Sans"/>
                <a:ea typeface="Open Sans"/>
                <a:cs typeface="Open Sans"/>
                <a:sym typeface="Open Sans"/>
              </a:rPr>
              <a:t>Result</a:t>
            </a:r>
            <a:r>
              <a:rPr lang="en-GB" sz="2000">
                <a:latin typeface="Open Sans"/>
                <a:ea typeface="Open Sans"/>
                <a:cs typeface="Open Sans"/>
                <a:sym typeface="Open Sans"/>
              </a:rPr>
              <a:t> value, we give the calling code options rather than making the decision for it. The calling code could choose to attempt to recover in a way that’s appropriate for its situation.</a:t>
            </a:r>
            <a:endParaRPr b="1" sz="2000">
              <a:latin typeface="Open Sans"/>
              <a:ea typeface="Open Sans"/>
              <a:cs typeface="Open Sans"/>
              <a:sym typeface="Open Sans"/>
            </a:endParaRPr>
          </a:p>
        </p:txBody>
      </p:sp>
      <p:sp>
        <p:nvSpPr>
          <p:cNvPr id="3764" name="Google Shape;3764;p500"/>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latin typeface="Open Sans"/>
                <a:ea typeface="Open Sans"/>
                <a:cs typeface="Open Sans"/>
                <a:sym typeface="Open Sans"/>
              </a:rPr>
              <a:t>TO PANIC! OR NOT TO PANIC!:</a:t>
            </a:r>
            <a:endParaRPr b="1" sz="2400">
              <a:solidFill>
                <a:srgbClr val="000000"/>
              </a:solidFill>
              <a:latin typeface="Open Sans"/>
              <a:ea typeface="Open Sans"/>
              <a:cs typeface="Open Sans"/>
              <a:sym typeface="Open Sans"/>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68" name="Shape 3768"/>
        <p:cNvGrpSpPr/>
        <p:nvPr/>
      </p:nvGrpSpPr>
      <p:grpSpPr>
        <a:xfrm>
          <a:off x="0" y="0"/>
          <a:ext cx="0" cy="0"/>
          <a:chOff x="0" y="0"/>
          <a:chExt cx="0" cy="0"/>
        </a:xfrm>
      </p:grpSpPr>
      <p:pic>
        <p:nvPicPr>
          <p:cNvPr id="3769" name="Google Shape;3769;p50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70" name="Google Shape;3770;p501"/>
          <p:cNvSpPr txBox="1"/>
          <p:nvPr/>
        </p:nvSpPr>
        <p:spPr>
          <a:xfrm>
            <a:off x="212400" y="601100"/>
            <a:ext cx="8719200" cy="43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EXAMPLES:</a:t>
            </a:r>
            <a:endParaRPr b="1" sz="2400">
              <a:latin typeface="Open Sans"/>
              <a:ea typeface="Open Sans"/>
              <a:cs typeface="Open Sans"/>
              <a:sym typeface="Open Sans"/>
            </a:endParaRPr>
          </a:p>
          <a:p>
            <a:pPr indent="0" lvl="0" marL="0" rtl="0" algn="l">
              <a:spcBef>
                <a:spcPts val="0"/>
              </a:spcBef>
              <a:spcAft>
                <a:spcPts val="0"/>
              </a:spcAft>
              <a:buNone/>
            </a:pPr>
            <a:r>
              <a:t/>
            </a:r>
            <a:endParaRPr b="1" sz="2400" u="sng">
              <a:solidFill>
                <a:srgbClr val="FFFFFF"/>
              </a:solidFill>
            </a:endParaRPr>
          </a:p>
          <a:p>
            <a:pPr indent="0" lvl="0" marL="0" rtl="0" algn="l">
              <a:spcBef>
                <a:spcPts val="0"/>
              </a:spcBef>
              <a:spcAft>
                <a:spcPts val="0"/>
              </a:spcAft>
              <a:buNone/>
            </a:pPr>
            <a:r>
              <a:rPr lang="en-GB" sz="2000">
                <a:latin typeface="Open Sans"/>
                <a:ea typeface="Open Sans"/>
                <a:cs typeface="Open Sans"/>
                <a:sym typeface="Open Sans"/>
              </a:rPr>
              <a:t>When you’re writing an example to illustrate some concept, having robust error-handling code in the example as well can make the example less clear. In examples, it’s understood that a call to a method like unwrap that could panic is meant as a placeholder for the way you’d want your application to handle errors, which can differ based on what the rest of your code is doing.</a:t>
            </a:r>
            <a:endParaRPr sz="2000">
              <a:latin typeface="Open Sans"/>
              <a:ea typeface="Open Sans"/>
              <a:cs typeface="Open Sans"/>
              <a:sym typeface="Open Sans"/>
            </a:endParaRPr>
          </a:p>
        </p:txBody>
      </p:sp>
      <p:sp>
        <p:nvSpPr>
          <p:cNvPr id="3771" name="Google Shape;3771;p501"/>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000000"/>
                </a:solidFill>
                <a:latin typeface="Open Sans"/>
                <a:ea typeface="Open Sans"/>
                <a:cs typeface="Open Sans"/>
                <a:sym typeface="Open Sans"/>
              </a:rPr>
              <a:t>EXAMPLES, PROTOTYPE CODE, AND TEST:</a:t>
            </a:r>
            <a:endParaRPr b="1" sz="2400">
              <a:solidFill>
                <a:srgbClr val="000000"/>
              </a:solidFill>
              <a:latin typeface="Open Sans"/>
              <a:ea typeface="Open Sans"/>
              <a:cs typeface="Open Sans"/>
              <a:sym typeface="Open Sans"/>
            </a:endParaRPr>
          </a:p>
        </p:txBody>
      </p:sp>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75" name="Shape 3775"/>
        <p:cNvGrpSpPr/>
        <p:nvPr/>
      </p:nvGrpSpPr>
      <p:grpSpPr>
        <a:xfrm>
          <a:off x="0" y="0"/>
          <a:ext cx="0" cy="0"/>
          <a:chOff x="0" y="0"/>
          <a:chExt cx="0" cy="0"/>
        </a:xfrm>
      </p:grpSpPr>
      <p:pic>
        <p:nvPicPr>
          <p:cNvPr id="3776" name="Google Shape;3776;p5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77" name="Google Shape;3777;p502"/>
          <p:cNvSpPr txBox="1"/>
          <p:nvPr/>
        </p:nvSpPr>
        <p:spPr>
          <a:xfrm>
            <a:off x="212400" y="601100"/>
            <a:ext cx="8719200" cy="43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t>Prototype:</a:t>
            </a:r>
            <a:endParaRPr b="1" sz="2400"/>
          </a:p>
          <a:p>
            <a:pPr indent="0" lvl="0" marL="0" rtl="0" algn="l">
              <a:spcBef>
                <a:spcPts val="0"/>
              </a:spcBef>
              <a:spcAft>
                <a:spcPts val="0"/>
              </a:spcAft>
              <a:buNone/>
            </a:pPr>
            <a:r>
              <a:t/>
            </a:r>
            <a:endParaRPr b="1" sz="2400" u="sng">
              <a:solidFill>
                <a:srgbClr val="FFFFFF"/>
              </a:solidFill>
            </a:endParaRPr>
          </a:p>
          <a:p>
            <a:pPr indent="0" lvl="0" marL="0" rtl="0" algn="l">
              <a:spcBef>
                <a:spcPts val="0"/>
              </a:spcBef>
              <a:spcAft>
                <a:spcPts val="0"/>
              </a:spcAft>
              <a:buNone/>
            </a:pPr>
            <a:r>
              <a:rPr lang="en-GB" sz="2000">
                <a:latin typeface="Open Sans"/>
                <a:ea typeface="Open Sans"/>
                <a:cs typeface="Open Sans"/>
                <a:sym typeface="Open Sans"/>
              </a:rPr>
              <a:t>Similarly, the unwrap and expect methods are very handy when prototyping, before you’re ready to decide how to handle errors. They leave clear markers in your code for when you’re ready to make your program more robust.</a:t>
            </a:r>
            <a:endParaRPr sz="2000">
              <a:latin typeface="Open Sans"/>
              <a:ea typeface="Open Sans"/>
              <a:cs typeface="Open Sans"/>
              <a:sym typeface="Open Sans"/>
            </a:endParaRPr>
          </a:p>
          <a:p>
            <a:pPr indent="0" lvl="0" marL="0" rtl="0" algn="l">
              <a:spcBef>
                <a:spcPts val="0"/>
              </a:spcBef>
              <a:spcAft>
                <a:spcPts val="0"/>
              </a:spcAft>
              <a:buNone/>
            </a:pPr>
            <a:r>
              <a:t/>
            </a:r>
            <a:endParaRPr sz="2400">
              <a:solidFill>
                <a:srgbClr val="FFFFFF"/>
              </a:solidFill>
            </a:endParaRPr>
          </a:p>
          <a:p>
            <a:pPr indent="0" lvl="0" marL="0" rtl="0" algn="l">
              <a:spcBef>
                <a:spcPts val="0"/>
              </a:spcBef>
              <a:spcAft>
                <a:spcPts val="0"/>
              </a:spcAft>
              <a:buNone/>
            </a:pPr>
            <a:r>
              <a:t/>
            </a:r>
            <a:endParaRPr sz="2400">
              <a:solidFill>
                <a:srgbClr val="FFFFFF"/>
              </a:solidFill>
            </a:endParaRPr>
          </a:p>
        </p:txBody>
      </p:sp>
      <p:sp>
        <p:nvSpPr>
          <p:cNvPr id="3778" name="Google Shape;3778;p502"/>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PROTOTYPE CODE</a:t>
            </a:r>
            <a:endParaRPr b="1" sz="2400">
              <a:solidFill>
                <a:srgbClr val="000000"/>
              </a:solidFill>
            </a:endParaRPr>
          </a:p>
        </p:txBody>
      </p:sp>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82" name="Shape 3782"/>
        <p:cNvGrpSpPr/>
        <p:nvPr/>
      </p:nvGrpSpPr>
      <p:grpSpPr>
        <a:xfrm>
          <a:off x="0" y="0"/>
          <a:ext cx="0" cy="0"/>
          <a:chOff x="0" y="0"/>
          <a:chExt cx="0" cy="0"/>
        </a:xfrm>
      </p:grpSpPr>
      <p:pic>
        <p:nvPicPr>
          <p:cNvPr id="3783" name="Google Shape;3783;p50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84" name="Google Shape;3784;p503"/>
          <p:cNvSpPr txBox="1"/>
          <p:nvPr/>
        </p:nvSpPr>
        <p:spPr>
          <a:xfrm>
            <a:off x="212400" y="601100"/>
            <a:ext cx="8719200" cy="222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Open Sans"/>
                <a:ea typeface="Open Sans"/>
                <a:cs typeface="Open Sans"/>
                <a:sym typeface="Open Sans"/>
              </a:rPr>
              <a:t>Test:</a:t>
            </a:r>
            <a:endParaRPr b="1" sz="2400">
              <a:latin typeface="Open Sans"/>
              <a:ea typeface="Open Sans"/>
              <a:cs typeface="Open Sans"/>
              <a:sym typeface="Open Sans"/>
            </a:endParaRPr>
          </a:p>
          <a:p>
            <a:pPr indent="0" lvl="0" marL="0" rtl="0" algn="l">
              <a:spcBef>
                <a:spcPts val="0"/>
              </a:spcBef>
              <a:spcAft>
                <a:spcPts val="0"/>
              </a:spcAft>
              <a:buNone/>
            </a:pPr>
            <a:r>
              <a:t/>
            </a:r>
            <a:endParaRPr b="1" sz="2400" u="sng">
              <a:solidFill>
                <a:srgbClr val="FFFFFF"/>
              </a:solidFill>
            </a:endParaRPr>
          </a:p>
          <a:p>
            <a:pPr indent="0" lvl="0" marL="0" rtl="0" algn="l">
              <a:spcBef>
                <a:spcPts val="0"/>
              </a:spcBef>
              <a:spcAft>
                <a:spcPts val="0"/>
              </a:spcAft>
              <a:buNone/>
            </a:pPr>
            <a:r>
              <a:rPr lang="en-GB" sz="2000">
                <a:latin typeface="Open Sans"/>
                <a:ea typeface="Open Sans"/>
                <a:cs typeface="Open Sans"/>
                <a:sym typeface="Open Sans"/>
              </a:rPr>
              <a:t>If a method call fails in a test, you’d want the whole test to fail, even if that method isn’t the functionality under test. Because panic! is how a test is marked as a failure, calling unwrap or expect is exactly what should happen.</a:t>
            </a:r>
            <a:endParaRPr sz="2000">
              <a:latin typeface="Open Sans"/>
              <a:ea typeface="Open Sans"/>
              <a:cs typeface="Open Sans"/>
              <a:sym typeface="Open Sans"/>
            </a:endParaRPr>
          </a:p>
          <a:p>
            <a:pPr indent="0" lvl="0" marL="0" rtl="0" algn="l">
              <a:spcBef>
                <a:spcPts val="0"/>
              </a:spcBef>
              <a:spcAft>
                <a:spcPts val="0"/>
              </a:spcAft>
              <a:buNone/>
            </a:pPr>
            <a:r>
              <a:t/>
            </a:r>
            <a:endParaRPr sz="2400">
              <a:solidFill>
                <a:srgbClr val="FFFFFF"/>
              </a:solidFill>
            </a:endParaRPr>
          </a:p>
        </p:txBody>
      </p:sp>
      <p:sp>
        <p:nvSpPr>
          <p:cNvPr id="3785" name="Google Shape;3785;p503"/>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latin typeface="Open Sans"/>
                <a:ea typeface="Open Sans"/>
                <a:cs typeface="Open Sans"/>
                <a:sym typeface="Open Sans"/>
              </a:rPr>
              <a:t>EXAMPLES, PROTOTYPE CODE, AND TEST:</a:t>
            </a:r>
            <a:endParaRPr b="1" sz="2400">
              <a:solidFill>
                <a:srgbClr val="000000"/>
              </a:solidFill>
              <a:latin typeface="Open Sans"/>
              <a:ea typeface="Open Sans"/>
              <a:cs typeface="Open Sans"/>
              <a:sym typeface="Open Sans"/>
            </a:endParaRPr>
          </a:p>
        </p:txBody>
      </p:sp>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89" name="Shape 3789"/>
        <p:cNvGrpSpPr/>
        <p:nvPr/>
      </p:nvGrpSpPr>
      <p:grpSpPr>
        <a:xfrm>
          <a:off x="0" y="0"/>
          <a:ext cx="0" cy="0"/>
          <a:chOff x="0" y="0"/>
          <a:chExt cx="0" cy="0"/>
        </a:xfrm>
      </p:grpSpPr>
      <p:pic>
        <p:nvPicPr>
          <p:cNvPr id="3790" name="Google Shape;3790;p50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91" name="Google Shape;3791;p504"/>
          <p:cNvSpPr txBox="1"/>
          <p:nvPr/>
        </p:nvSpPr>
        <p:spPr>
          <a:xfrm>
            <a:off x="212400" y="601100"/>
            <a:ext cx="8719200" cy="4313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The bad state is not something that’s expected to happen occasionally.</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Our code after this point needs to rely on not being in this bad state.</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GB" sz="2000">
                <a:latin typeface="Open Sans"/>
                <a:ea typeface="Open Sans"/>
                <a:cs typeface="Open Sans"/>
                <a:sym typeface="Open Sans"/>
              </a:rPr>
              <a:t>There’s not a good way to encode this information in the types we use.</a:t>
            </a:r>
            <a:endParaRPr sz="2000">
              <a:latin typeface="Open Sans"/>
              <a:ea typeface="Open Sans"/>
              <a:cs typeface="Open Sans"/>
              <a:sym typeface="Open Sans"/>
            </a:endParaRPr>
          </a:p>
        </p:txBody>
      </p:sp>
      <p:sp>
        <p:nvSpPr>
          <p:cNvPr id="3792" name="Google Shape;3792;p504"/>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latin typeface="Open Sans"/>
                <a:ea typeface="Open Sans"/>
                <a:cs typeface="Open Sans"/>
                <a:sym typeface="Open Sans"/>
              </a:rPr>
              <a:t>GUIDELINES FOR ERROR HANDLING</a:t>
            </a:r>
            <a:endParaRPr b="1" sz="2400">
              <a:solidFill>
                <a:srgbClr val="000000"/>
              </a:solidFill>
              <a:latin typeface="Open Sans"/>
              <a:ea typeface="Open Sans"/>
              <a:cs typeface="Open Sans"/>
              <a:sym typeface="Open Sans"/>
            </a:endParaRPr>
          </a:p>
        </p:txBody>
      </p:sp>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96" name="Shape 3796"/>
        <p:cNvGrpSpPr/>
        <p:nvPr/>
      </p:nvGrpSpPr>
      <p:grpSpPr>
        <a:xfrm>
          <a:off x="0" y="0"/>
          <a:ext cx="0" cy="0"/>
          <a:chOff x="0" y="0"/>
          <a:chExt cx="0" cy="0"/>
        </a:xfrm>
      </p:grpSpPr>
      <p:pic>
        <p:nvPicPr>
          <p:cNvPr id="3797" name="Google Shape;3797;p50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798" name="Google Shape;3798;p505"/>
          <p:cNvSpPr txBox="1"/>
          <p:nvPr/>
        </p:nvSpPr>
        <p:spPr>
          <a:xfrm>
            <a:off x="212400" y="601100"/>
            <a:ext cx="8719200" cy="431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GB" sz="2000">
                <a:latin typeface="Open Sans"/>
                <a:ea typeface="Open Sans"/>
                <a:cs typeface="Open Sans"/>
                <a:sym typeface="Open Sans"/>
              </a:rPr>
              <a:t>The idea of using Rust’s type system to ensure we have a valid value one step further and look at creating a custom type for validation. The guessing game in which our code asked the user to guess a number between 1 and 100. We never validated that the user’s guess was between those numbers before checking it against our secret number; we only validated that the guess was positive.</a:t>
            </a:r>
            <a:endParaRPr sz="2000">
              <a:latin typeface="Open Sans"/>
              <a:ea typeface="Open Sans"/>
              <a:cs typeface="Open Sans"/>
              <a:sym typeface="Open Sans"/>
            </a:endParaRPr>
          </a:p>
        </p:txBody>
      </p:sp>
      <p:sp>
        <p:nvSpPr>
          <p:cNvPr id="3799" name="Google Shape;3799;p505"/>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solidFill>
                  <a:srgbClr val="000000"/>
                </a:solidFill>
                <a:latin typeface="Open Sans"/>
                <a:ea typeface="Open Sans"/>
                <a:cs typeface="Open Sans"/>
                <a:sym typeface="Open Sans"/>
              </a:rPr>
              <a:t>CREATING CUSTOM TYPES FOR VALIDATION</a:t>
            </a:r>
            <a:endParaRPr sz="2400">
              <a:solidFill>
                <a:srgbClr val="000000"/>
              </a:solidFill>
              <a:latin typeface="Open Sans"/>
              <a:ea typeface="Open Sans"/>
              <a:cs typeface="Open Sans"/>
              <a:sym typeface="Open Sans"/>
            </a:endParaRPr>
          </a:p>
        </p:txBody>
      </p:sp>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03" name="Shape 3803"/>
        <p:cNvGrpSpPr/>
        <p:nvPr/>
      </p:nvGrpSpPr>
      <p:grpSpPr>
        <a:xfrm>
          <a:off x="0" y="0"/>
          <a:ext cx="0" cy="0"/>
          <a:chOff x="0" y="0"/>
          <a:chExt cx="0" cy="0"/>
        </a:xfrm>
      </p:grpSpPr>
      <p:pic>
        <p:nvPicPr>
          <p:cNvPr id="3804" name="Google Shape;3804;p50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805" name="Google Shape;3805;p506"/>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000000"/>
                </a:solidFill>
                <a:latin typeface="Open Sans"/>
                <a:ea typeface="Open Sans"/>
                <a:cs typeface="Open Sans"/>
                <a:sym typeface="Open Sans"/>
              </a:rPr>
              <a:t>CREATING CUSTOM TYPES FOR VALIDATION</a:t>
            </a:r>
            <a:endParaRPr sz="2400">
              <a:solidFill>
                <a:srgbClr val="000000"/>
              </a:solidFill>
              <a:latin typeface="Open Sans"/>
              <a:ea typeface="Open Sans"/>
              <a:cs typeface="Open Sans"/>
              <a:sym typeface="Open Sans"/>
            </a:endParaRPr>
          </a:p>
        </p:txBody>
      </p:sp>
      <p:sp>
        <p:nvSpPr>
          <p:cNvPr id="3806" name="Google Shape;3806;p506"/>
          <p:cNvSpPr txBox="1"/>
          <p:nvPr/>
        </p:nvSpPr>
        <p:spPr>
          <a:xfrm>
            <a:off x="391675" y="886800"/>
            <a:ext cx="7493700" cy="40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loop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 --snip--</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let guess: i32 = match guess.trim().parse()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Ok(num) =&gt; num,</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Err(_) =&gt; continue,</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if guess &lt; 1 || guess &gt; 100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println!("The secret number will be between 1 and 100.");</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continue;</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match guess.cmp(&amp;secret_number) {</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    // --snip--</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GB">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10" name="Shape 3810"/>
        <p:cNvGrpSpPr/>
        <p:nvPr/>
      </p:nvGrpSpPr>
      <p:grpSpPr>
        <a:xfrm>
          <a:off x="0" y="0"/>
          <a:ext cx="0" cy="0"/>
          <a:chOff x="0" y="0"/>
          <a:chExt cx="0" cy="0"/>
        </a:xfrm>
      </p:grpSpPr>
      <p:pic>
        <p:nvPicPr>
          <p:cNvPr id="3811" name="Google Shape;3811;p50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812" name="Google Shape;3812;p507"/>
          <p:cNvSpPr txBox="1"/>
          <p:nvPr>
            <p:ph type="title"/>
          </p:nvPr>
        </p:nvSpPr>
        <p:spPr>
          <a:xfrm>
            <a:off x="235500" y="79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latin typeface="Open Sans"/>
                <a:ea typeface="Open Sans"/>
                <a:cs typeface="Open Sans"/>
                <a:sym typeface="Open Sans"/>
              </a:rPr>
              <a:t>CREATING CUSTOM TYPES FOR VALIDATION</a:t>
            </a:r>
            <a:endParaRPr b="1" sz="2400">
              <a:solidFill>
                <a:srgbClr val="000000"/>
              </a:solidFill>
              <a:latin typeface="Open Sans"/>
              <a:ea typeface="Open Sans"/>
              <a:cs typeface="Open Sans"/>
              <a:sym typeface="Open Sans"/>
            </a:endParaRPr>
          </a:p>
        </p:txBody>
      </p:sp>
      <p:sp>
        <p:nvSpPr>
          <p:cNvPr id="3813" name="Google Shape;3813;p507"/>
          <p:cNvSpPr txBox="1"/>
          <p:nvPr/>
        </p:nvSpPr>
        <p:spPr>
          <a:xfrm>
            <a:off x="347325" y="691550"/>
            <a:ext cx="7471500" cy="42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200">
                <a:latin typeface="Courier New"/>
                <a:ea typeface="Courier New"/>
                <a:cs typeface="Courier New"/>
                <a:sym typeface="Courier New"/>
              </a:rPr>
              <a:t>#![allow(unused_variables)]</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fn main()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pub struct Guess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value: i32,</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impl Guess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pub fn new(value: i32) -&gt; Guess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if value &lt; 1 || value &gt; 100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panic!("Guess value must be between 1 and 100, got {}.", value);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Guess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value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pub fn value(&amp;self) -&gt; i32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self.value</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    }</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latin typeface="Courier New"/>
              <a:ea typeface="Courier New"/>
              <a:cs typeface="Courier New"/>
              <a:sym typeface="Courier New"/>
            </a:endParaRPr>
          </a:p>
          <a:p>
            <a:pPr indent="0" lvl="0" marL="0" rtl="0" algn="l">
              <a:spcBef>
                <a:spcPts val="0"/>
              </a:spcBef>
              <a:spcAft>
                <a:spcPts val="0"/>
              </a:spcAft>
              <a:buNone/>
            </a:pPr>
            <a:r>
              <a:rPr b="1" lang="en-GB" sz="1200">
                <a:latin typeface="Courier New"/>
                <a:ea typeface="Courier New"/>
                <a:cs typeface="Courier New"/>
                <a:sym typeface="Courier New"/>
              </a:rPr>
              <a:t>}</a:t>
            </a:r>
            <a:endParaRPr b="1" sz="12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7"/>
          <p:cNvSpPr txBox="1"/>
          <p:nvPr>
            <p:ph idx="2" type="body"/>
          </p:nvPr>
        </p:nvSpPr>
        <p:spPr>
          <a:xfrm>
            <a:off x="4806400" y="71000"/>
            <a:ext cx="4099800" cy="1457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GB" sz="2400"/>
              <a:t>Result:</a:t>
            </a:r>
            <a:endParaRPr sz="2400"/>
          </a:p>
          <a:p>
            <a:pPr indent="0" lvl="0" marL="0" rtl="0" algn="l">
              <a:lnSpc>
                <a:spcPct val="100000"/>
              </a:lnSpc>
              <a:spcBef>
                <a:spcPts val="1600"/>
              </a:spcBef>
              <a:spcAft>
                <a:spcPts val="0"/>
              </a:spcAft>
              <a:buNone/>
            </a:pPr>
            <a:r>
              <a:rPr lang="en-GB" sz="2400"/>
              <a:t>The value of x is: 5</a:t>
            </a:r>
            <a:endParaRPr sz="2400"/>
          </a:p>
          <a:p>
            <a:pPr indent="0" lvl="0" marL="0" rtl="0" algn="l">
              <a:lnSpc>
                <a:spcPct val="100000"/>
              </a:lnSpc>
              <a:spcBef>
                <a:spcPts val="400"/>
              </a:spcBef>
              <a:spcAft>
                <a:spcPts val="400"/>
              </a:spcAft>
              <a:buNone/>
            </a:pPr>
            <a:r>
              <a:rPr lang="en-GB" sz="2400"/>
              <a:t>The value of y is: 6</a:t>
            </a:r>
            <a:endParaRPr sz="2400"/>
          </a:p>
        </p:txBody>
      </p:sp>
      <p:sp>
        <p:nvSpPr>
          <p:cNvPr id="431" name="Google Shape;431;p67"/>
          <p:cNvSpPr txBox="1"/>
          <p:nvPr/>
        </p:nvSpPr>
        <p:spPr>
          <a:xfrm>
            <a:off x="51225" y="676450"/>
            <a:ext cx="4461600" cy="44079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457200" lvl="0" marL="0" rtl="0" algn="l">
              <a:spcBef>
                <a:spcPts val="1000"/>
              </a:spcBef>
              <a:spcAft>
                <a:spcPts val="0"/>
              </a:spcAft>
              <a:buNone/>
            </a:pPr>
            <a:r>
              <a:rPr lang="en-GB" sz="2400">
                <a:solidFill>
                  <a:srgbClr val="6E6B5E"/>
                </a:solidFill>
              </a:rPr>
              <a:t>another_function(</a:t>
            </a:r>
            <a:r>
              <a:rPr lang="en-GB" sz="2400">
                <a:solidFill>
                  <a:srgbClr val="B65611"/>
                </a:solidFill>
              </a:rPr>
              <a:t>5</a:t>
            </a:r>
            <a:r>
              <a:rPr lang="en-GB" sz="2400">
                <a:solidFill>
                  <a:srgbClr val="6E6B5E"/>
                </a:solidFill>
              </a:rPr>
              <a:t>, </a:t>
            </a:r>
            <a:r>
              <a:rPr lang="en-GB" sz="2400">
                <a:solidFill>
                  <a:srgbClr val="B65611"/>
                </a:solidFill>
              </a:rPr>
              <a:t>6</a:t>
            </a:r>
            <a:r>
              <a:rPr lang="en-GB" sz="2400">
                <a:solidFill>
                  <a:srgbClr val="6E6B5E"/>
                </a:solidFill>
              </a:rPr>
              <a:t>);</a:t>
            </a:r>
            <a:endParaRPr sz="2400">
              <a:solidFill>
                <a:srgbClr val="6E6B5E"/>
              </a:solidFill>
            </a:endParaRPr>
          </a:p>
          <a:p>
            <a:pPr indent="0" lvl="0" marL="0" rtl="0" algn="l">
              <a:spcBef>
                <a:spcPts val="1000"/>
              </a:spcBef>
              <a:spcAft>
                <a:spcPts val="0"/>
              </a:spcAft>
              <a:buNone/>
            </a:pPr>
            <a:r>
              <a:rPr lang="en-GB" sz="2400">
                <a:solidFill>
                  <a:srgbClr val="6E6B5E"/>
                </a:solidFill>
              </a:rPr>
              <a:t>}</a:t>
            </a:r>
            <a:endParaRPr sz="2400">
              <a:solidFill>
                <a:srgbClr val="6E6B5E"/>
              </a:solidFill>
            </a:endParaRPr>
          </a:p>
          <a:p>
            <a:pPr indent="0" lvl="0" marL="0" rtl="0" algn="l">
              <a:spcBef>
                <a:spcPts val="100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another_function</a:t>
            </a:r>
            <a:r>
              <a:rPr lang="en-GB" sz="2400">
                <a:solidFill>
                  <a:srgbClr val="6E6B5E"/>
                </a:solidFill>
              </a:rPr>
              <a:t>(x: </a:t>
            </a:r>
            <a:r>
              <a:rPr lang="en-GB" sz="2400">
                <a:solidFill>
                  <a:srgbClr val="B65611"/>
                </a:solidFill>
              </a:rPr>
              <a:t>i32</a:t>
            </a:r>
            <a:r>
              <a:rPr lang="en-GB" sz="2400">
                <a:solidFill>
                  <a:srgbClr val="6E6B5E"/>
                </a:solidFill>
              </a:rPr>
              <a:t>, y: </a:t>
            </a:r>
            <a:r>
              <a:rPr lang="en-GB" sz="2400">
                <a:solidFill>
                  <a:srgbClr val="B65611"/>
                </a:solidFill>
              </a:rPr>
              <a:t>i32</a:t>
            </a:r>
            <a:r>
              <a:rPr lang="en-GB" sz="2400">
                <a:solidFill>
                  <a:srgbClr val="6E6B5E"/>
                </a:solidFill>
              </a:rPr>
              <a:t>) {</a:t>
            </a:r>
            <a:endParaRPr sz="2400">
              <a:solidFill>
                <a:srgbClr val="6E6B5E"/>
              </a:solidFill>
            </a:endParaRPr>
          </a:p>
          <a:p>
            <a:pPr indent="457200" lvl="0" marL="0" rtl="0" algn="l">
              <a:spcBef>
                <a:spcPts val="1000"/>
              </a:spcBef>
              <a:spcAft>
                <a:spcPts val="0"/>
              </a:spcAft>
              <a:buNone/>
            </a:pPr>
            <a:r>
              <a:rPr lang="en-GB" sz="2400">
                <a:solidFill>
                  <a:srgbClr val="B65611"/>
                </a:solidFill>
              </a:rPr>
              <a:t>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457200" lvl="0" marL="0" rtl="0" algn="l">
              <a:spcBef>
                <a:spcPts val="1000"/>
              </a:spcBef>
              <a:spcAft>
                <a:spcPts val="0"/>
              </a:spcAft>
              <a:buNone/>
            </a:pPr>
            <a:r>
              <a:rPr lang="en-GB" sz="2400">
                <a:solidFill>
                  <a:srgbClr val="B65611"/>
                </a:solidFill>
              </a:rPr>
              <a:t>println!</a:t>
            </a:r>
            <a:r>
              <a:rPr lang="en-GB" sz="2400">
                <a:solidFill>
                  <a:srgbClr val="6E6B5E"/>
                </a:solidFill>
              </a:rPr>
              <a:t>(</a:t>
            </a:r>
            <a:r>
              <a:rPr lang="en-GB" sz="2400">
                <a:solidFill>
                  <a:srgbClr val="60AC39"/>
                </a:solidFill>
              </a:rPr>
              <a:t>"The value of y is: {}"</a:t>
            </a:r>
            <a:r>
              <a:rPr lang="en-GB" sz="2400">
                <a:solidFill>
                  <a:srgbClr val="6E6B5E"/>
                </a:solidFill>
              </a:rPr>
              <a:t>, y); }</a:t>
            </a:r>
            <a:endParaRPr sz="2400">
              <a:solidFill>
                <a:srgbClr val="6E6B5E"/>
              </a:solidFill>
            </a:endParaRPr>
          </a:p>
          <a:p>
            <a:pPr indent="0" lvl="0" marL="0" rtl="0" algn="l">
              <a:lnSpc>
                <a:spcPct val="115000"/>
              </a:lnSpc>
              <a:spcBef>
                <a:spcPts val="0"/>
              </a:spcBef>
              <a:spcAft>
                <a:spcPts val="0"/>
              </a:spcAft>
              <a:buNone/>
            </a:pPr>
            <a:r>
              <a:t/>
            </a:r>
            <a:endParaRPr sz="2400">
              <a:solidFill>
                <a:srgbClr val="B854D4"/>
              </a:solidFill>
            </a:endParaRPr>
          </a:p>
        </p:txBody>
      </p:sp>
      <p:sp>
        <p:nvSpPr>
          <p:cNvPr id="432" name="Google Shape;432;p67"/>
          <p:cNvSpPr txBox="1"/>
          <p:nvPr/>
        </p:nvSpPr>
        <p:spPr>
          <a:xfrm>
            <a:off x="4754050" y="1620225"/>
            <a:ext cx="4204500" cy="29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chemeClr val="lt1"/>
                </a:solidFill>
              </a:rPr>
              <a:t>Note</a:t>
            </a:r>
            <a:endParaRPr sz="2400">
              <a:solidFill>
                <a:schemeClr val="lt1"/>
              </a:solidFill>
            </a:endParaRPr>
          </a:p>
          <a:p>
            <a:pPr indent="-381000" lvl="0" marL="457200" rtl="0" algn="l">
              <a:spcBef>
                <a:spcPts val="1600"/>
              </a:spcBef>
              <a:spcAft>
                <a:spcPts val="0"/>
              </a:spcAft>
              <a:buClr>
                <a:schemeClr val="lt1"/>
              </a:buClr>
              <a:buSzPts val="2400"/>
              <a:buChar char="●"/>
            </a:pPr>
            <a:r>
              <a:rPr lang="en-GB" sz="2400">
                <a:solidFill>
                  <a:schemeClr val="lt1"/>
                </a:solidFill>
              </a:rPr>
              <a:t>The function’s parameters don’t all need to be the same type.</a:t>
            </a:r>
            <a:endParaRPr sz="2400">
              <a:solidFill>
                <a:schemeClr val="lt1"/>
              </a:solidFill>
            </a:endParaRPr>
          </a:p>
          <a:p>
            <a:pPr indent="-381000" lvl="0" marL="457200" rtl="0" algn="l">
              <a:spcBef>
                <a:spcPts val="0"/>
              </a:spcBef>
              <a:spcAft>
                <a:spcPts val="0"/>
              </a:spcAft>
              <a:buClr>
                <a:schemeClr val="lt1"/>
              </a:buClr>
              <a:buSzPts val="2400"/>
              <a:buChar char="●"/>
            </a:pPr>
            <a:r>
              <a:rPr lang="en-GB" sz="2400">
                <a:solidFill>
                  <a:schemeClr val="lt1"/>
                </a:solidFill>
                <a:latin typeface="Roboto"/>
                <a:ea typeface="Roboto"/>
                <a:cs typeface="Roboto"/>
                <a:sym typeface="Roboto"/>
              </a:rPr>
              <a:t>Multiple parameters can be separated by commas.</a:t>
            </a:r>
            <a:endParaRPr sz="2400">
              <a:solidFill>
                <a:schemeClr val="lt1"/>
              </a:solidFill>
            </a:endParaRPr>
          </a:p>
          <a:p>
            <a:pPr indent="0" lvl="0" marL="0" rtl="0" algn="l">
              <a:spcBef>
                <a:spcPts val="1600"/>
              </a:spcBef>
              <a:spcAft>
                <a:spcPts val="0"/>
              </a:spcAft>
              <a:buNone/>
            </a:pPr>
            <a:r>
              <a:t/>
            </a:r>
            <a:endParaRPr>
              <a:solidFill>
                <a:schemeClr val="lt1"/>
              </a:solidFill>
            </a:endParaRPr>
          </a:p>
        </p:txBody>
      </p:sp>
      <p:sp>
        <p:nvSpPr>
          <p:cNvPr id="433" name="Google Shape;433;p67"/>
          <p:cNvSpPr txBox="1"/>
          <p:nvPr>
            <p:ph type="title"/>
          </p:nvPr>
        </p:nvSpPr>
        <p:spPr>
          <a:xfrm>
            <a:off x="276550" y="1311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434" name="Google Shape;434;p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17" name="Shape 3817"/>
        <p:cNvGrpSpPr/>
        <p:nvPr/>
      </p:nvGrpSpPr>
      <p:grpSpPr>
        <a:xfrm>
          <a:off x="0" y="0"/>
          <a:ext cx="0" cy="0"/>
          <a:chOff x="0" y="0"/>
          <a:chExt cx="0" cy="0"/>
        </a:xfrm>
      </p:grpSpPr>
      <p:pic>
        <p:nvPicPr>
          <p:cNvPr id="3818" name="Google Shape;3818;p5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
        <p:nvSpPr>
          <p:cNvPr id="3819" name="Google Shape;3819;p508"/>
          <p:cNvSpPr txBox="1"/>
          <p:nvPr/>
        </p:nvSpPr>
        <p:spPr>
          <a:xfrm>
            <a:off x="148125" y="1671600"/>
            <a:ext cx="8719200" cy="180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2000">
                <a:latin typeface="Open Sans"/>
                <a:ea typeface="Open Sans"/>
                <a:cs typeface="Open Sans"/>
                <a:sym typeface="Open Sans"/>
              </a:rPr>
              <a:t>Rust’s error handling features are designed to help us write more robust code. The </a:t>
            </a:r>
            <a:r>
              <a:rPr b="1" lang="en-GB" sz="2000">
                <a:latin typeface="Open Sans"/>
                <a:ea typeface="Open Sans"/>
                <a:cs typeface="Open Sans"/>
                <a:sym typeface="Open Sans"/>
              </a:rPr>
              <a:t>panic!</a:t>
            </a:r>
            <a:r>
              <a:rPr lang="en-GB" sz="2000">
                <a:latin typeface="Open Sans"/>
                <a:ea typeface="Open Sans"/>
                <a:cs typeface="Open Sans"/>
                <a:sym typeface="Open Sans"/>
              </a:rPr>
              <a:t> macro signals that our program is in a state it can’t handle and lets us tell the process to stop instead of trying to proceed with invalid or incorrect values.</a:t>
            </a:r>
            <a:endParaRPr sz="2000">
              <a:latin typeface="Open Sans"/>
              <a:ea typeface="Open Sans"/>
              <a:cs typeface="Open Sans"/>
              <a:sym typeface="Open Sans"/>
            </a:endParaRPr>
          </a:p>
          <a:p>
            <a:pPr indent="0" lvl="0" marL="0" rtl="0" algn="just">
              <a:spcBef>
                <a:spcPts val="0"/>
              </a:spcBef>
              <a:spcAft>
                <a:spcPts val="0"/>
              </a:spcAft>
              <a:buNone/>
            </a:pPr>
            <a:r>
              <a:t/>
            </a:r>
            <a:endParaRPr sz="2000">
              <a:latin typeface="Open Sans"/>
              <a:ea typeface="Open Sans"/>
              <a:cs typeface="Open Sans"/>
              <a:sym typeface="Open Sans"/>
            </a:endParaRPr>
          </a:p>
        </p:txBody>
      </p:sp>
      <p:sp>
        <p:nvSpPr>
          <p:cNvPr id="3820" name="Google Shape;3820;p508"/>
          <p:cNvSpPr txBox="1"/>
          <p:nvPr>
            <p:ph type="title"/>
          </p:nvPr>
        </p:nvSpPr>
        <p:spPr>
          <a:xfrm>
            <a:off x="247425" y="275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u="sng">
                <a:solidFill>
                  <a:srgbClr val="000000"/>
                </a:solidFill>
                <a:latin typeface="Open Sans"/>
                <a:ea typeface="Open Sans"/>
                <a:cs typeface="Open Sans"/>
                <a:sym typeface="Open Sans"/>
              </a:rPr>
              <a:t>Summary</a:t>
            </a:r>
            <a:endParaRPr b="1" sz="2400" u="sng">
              <a:solidFill>
                <a:srgbClr val="000000"/>
              </a:solidFill>
              <a:latin typeface="Open Sans"/>
              <a:ea typeface="Open Sans"/>
              <a:cs typeface="Open Sans"/>
              <a:sym typeface="Open Sans"/>
            </a:endParaRPr>
          </a:p>
        </p:txBody>
      </p:sp>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24" name="Shape 3824"/>
        <p:cNvGrpSpPr/>
        <p:nvPr/>
      </p:nvGrpSpPr>
      <p:grpSpPr>
        <a:xfrm>
          <a:off x="0" y="0"/>
          <a:ext cx="0" cy="0"/>
          <a:chOff x="0" y="0"/>
          <a:chExt cx="0" cy="0"/>
        </a:xfrm>
      </p:grpSpPr>
      <p:sp>
        <p:nvSpPr>
          <p:cNvPr id="3825" name="Google Shape;3825;p50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latin typeface="Open Sans"/>
                <a:ea typeface="Open Sans"/>
                <a:cs typeface="Open Sans"/>
                <a:sym typeface="Open Sans"/>
              </a:rPr>
              <a:t>Continue ...</a:t>
            </a:r>
            <a:endParaRPr>
              <a:solidFill>
                <a:srgbClr val="000000"/>
              </a:solidFill>
              <a:latin typeface="Open Sans"/>
              <a:ea typeface="Open Sans"/>
              <a:cs typeface="Open Sans"/>
              <a:sym typeface="Open Sans"/>
            </a:endParaRPr>
          </a:p>
        </p:txBody>
      </p:sp>
      <p:sp>
        <p:nvSpPr>
          <p:cNvPr id="3826" name="Google Shape;3826;p509"/>
          <p:cNvSpPr txBox="1"/>
          <p:nvPr/>
        </p:nvSpPr>
        <p:spPr>
          <a:xfrm>
            <a:off x="546600" y="809925"/>
            <a:ext cx="7988700" cy="3741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t/>
            </a:r>
            <a:endParaRPr sz="2000">
              <a:latin typeface="Open Sans"/>
              <a:ea typeface="Open Sans"/>
              <a:cs typeface="Open Sans"/>
              <a:sym typeface="Open Sans"/>
            </a:endParaRPr>
          </a:p>
          <a:p>
            <a:pPr indent="0" lvl="0" marL="0" rtl="0" algn="just">
              <a:spcBef>
                <a:spcPts val="0"/>
              </a:spcBef>
              <a:spcAft>
                <a:spcPts val="0"/>
              </a:spcAft>
              <a:buNone/>
            </a:pPr>
            <a:r>
              <a:rPr lang="en-GB" sz="2000">
                <a:latin typeface="Open Sans"/>
                <a:ea typeface="Open Sans"/>
                <a:cs typeface="Open Sans"/>
                <a:sym typeface="Open Sans"/>
              </a:rPr>
              <a:t>The Result </a:t>
            </a:r>
            <a:r>
              <a:rPr b="1" lang="en-GB" sz="2000">
                <a:latin typeface="Open Sans"/>
                <a:ea typeface="Open Sans"/>
                <a:cs typeface="Open Sans"/>
                <a:sym typeface="Open Sans"/>
              </a:rPr>
              <a:t>enum</a:t>
            </a:r>
            <a:r>
              <a:rPr lang="en-GB" sz="2000">
                <a:latin typeface="Open Sans"/>
                <a:ea typeface="Open Sans"/>
                <a:cs typeface="Open Sans"/>
                <a:sym typeface="Open Sans"/>
              </a:rPr>
              <a:t> uses Rust’s type system to indicate that operations might fail in a way that our code could recover from.</a:t>
            </a:r>
            <a:endParaRPr sz="2000">
              <a:latin typeface="Open Sans"/>
              <a:ea typeface="Open Sans"/>
              <a:cs typeface="Open Sans"/>
              <a:sym typeface="Open Sans"/>
            </a:endParaRPr>
          </a:p>
          <a:p>
            <a:pPr indent="0" lvl="0" marL="0" rtl="0" algn="just">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just">
              <a:spcBef>
                <a:spcPts val="0"/>
              </a:spcBef>
              <a:spcAft>
                <a:spcPts val="0"/>
              </a:spcAft>
              <a:buClr>
                <a:schemeClr val="dk1"/>
              </a:buClr>
              <a:buSzPts val="1100"/>
              <a:buFont typeface="Arial"/>
              <a:buNone/>
            </a:pPr>
            <a:r>
              <a:rPr lang="en-GB" sz="2000">
                <a:latin typeface="Open Sans"/>
                <a:ea typeface="Open Sans"/>
                <a:cs typeface="Open Sans"/>
                <a:sym typeface="Open Sans"/>
              </a:rPr>
              <a:t>We can use </a:t>
            </a:r>
            <a:r>
              <a:rPr b="1" lang="en-GB" sz="2000">
                <a:latin typeface="Open Sans"/>
                <a:ea typeface="Open Sans"/>
                <a:cs typeface="Open Sans"/>
                <a:sym typeface="Open Sans"/>
              </a:rPr>
              <a:t>Result</a:t>
            </a:r>
            <a:r>
              <a:rPr lang="en-GB" sz="2000">
                <a:latin typeface="Open Sans"/>
                <a:ea typeface="Open Sans"/>
                <a:cs typeface="Open Sans"/>
                <a:sym typeface="Open Sans"/>
              </a:rPr>
              <a:t> to tell code that calls our code that it needs to handle potential success or failure as well. Using </a:t>
            </a:r>
            <a:r>
              <a:rPr b="1" lang="en-GB" sz="2000">
                <a:latin typeface="Open Sans"/>
                <a:ea typeface="Open Sans"/>
                <a:cs typeface="Open Sans"/>
                <a:sym typeface="Open Sans"/>
              </a:rPr>
              <a:t>panic!</a:t>
            </a:r>
            <a:r>
              <a:rPr lang="en-GB" sz="2000">
                <a:latin typeface="Open Sans"/>
                <a:ea typeface="Open Sans"/>
                <a:cs typeface="Open Sans"/>
                <a:sym typeface="Open Sans"/>
              </a:rPr>
              <a:t> and </a:t>
            </a:r>
            <a:r>
              <a:rPr b="1" lang="en-GB" sz="2000">
                <a:latin typeface="Open Sans"/>
                <a:ea typeface="Open Sans"/>
                <a:cs typeface="Open Sans"/>
                <a:sym typeface="Open Sans"/>
              </a:rPr>
              <a:t>Result</a:t>
            </a:r>
            <a:r>
              <a:rPr lang="en-GB" sz="2000">
                <a:latin typeface="Open Sans"/>
                <a:ea typeface="Open Sans"/>
                <a:cs typeface="Open Sans"/>
                <a:sym typeface="Open Sans"/>
              </a:rPr>
              <a:t> in the appropriate situations will make our code more reliable in the face of inevitable problems.</a:t>
            </a:r>
            <a:endParaRPr sz="2000">
              <a:latin typeface="Open Sans"/>
              <a:ea typeface="Open Sans"/>
              <a:cs typeface="Open Sans"/>
              <a:sym typeface="Open Sans"/>
            </a:endParaRPr>
          </a:p>
        </p:txBody>
      </p:sp>
      <p:pic>
        <p:nvPicPr>
          <p:cNvPr id="3827" name="Google Shape;3827;p50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1" name="Shape 3831"/>
        <p:cNvGrpSpPr/>
        <p:nvPr/>
      </p:nvGrpSpPr>
      <p:grpSpPr>
        <a:xfrm>
          <a:off x="0" y="0"/>
          <a:ext cx="0" cy="0"/>
          <a:chOff x="0" y="0"/>
          <a:chExt cx="0" cy="0"/>
        </a:xfrm>
      </p:grpSpPr>
      <p:sp>
        <p:nvSpPr>
          <p:cNvPr id="3832" name="Google Shape;3832;p510"/>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Section Break</a:t>
            </a:r>
            <a:endParaRPr sz="6000">
              <a:solidFill>
                <a:srgbClr val="000000"/>
              </a:solidFill>
            </a:endParaRPr>
          </a:p>
        </p:txBody>
      </p:sp>
      <p:pic>
        <p:nvPicPr>
          <p:cNvPr id="3833" name="Google Shape;3833;p51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7" name="Shape 3837"/>
        <p:cNvGrpSpPr/>
        <p:nvPr/>
      </p:nvGrpSpPr>
      <p:grpSpPr>
        <a:xfrm>
          <a:off x="0" y="0"/>
          <a:ext cx="0" cy="0"/>
          <a:chOff x="0" y="0"/>
          <a:chExt cx="0" cy="0"/>
        </a:xfrm>
      </p:grpSpPr>
      <p:sp>
        <p:nvSpPr>
          <p:cNvPr id="3838" name="Google Shape;3838;p511"/>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Rust Lifetime</a:t>
            </a:r>
            <a:endParaRPr sz="6000">
              <a:solidFill>
                <a:srgbClr val="000000"/>
              </a:solidFill>
            </a:endParaRPr>
          </a:p>
        </p:txBody>
      </p:sp>
      <p:pic>
        <p:nvPicPr>
          <p:cNvPr id="3839" name="Google Shape;3839;p51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43" name="Shape 3843"/>
        <p:cNvGrpSpPr/>
        <p:nvPr/>
      </p:nvGrpSpPr>
      <p:grpSpPr>
        <a:xfrm>
          <a:off x="0" y="0"/>
          <a:ext cx="0" cy="0"/>
          <a:chOff x="0" y="0"/>
          <a:chExt cx="0" cy="0"/>
        </a:xfrm>
      </p:grpSpPr>
      <p:sp>
        <p:nvSpPr>
          <p:cNvPr id="3844" name="Google Shape;3844;p512"/>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latin typeface="Arial"/>
                <a:ea typeface="Arial"/>
                <a:cs typeface="Arial"/>
                <a:sym typeface="Arial"/>
              </a:rPr>
              <a:t>Rust Lifetime</a:t>
            </a:r>
            <a:endParaRPr b="0" i="0" sz="4000" u="none" cap="none" strike="noStrike">
              <a:latin typeface="Arial"/>
              <a:ea typeface="Arial"/>
              <a:cs typeface="Arial"/>
              <a:sym typeface="Arial"/>
            </a:endParaRPr>
          </a:p>
        </p:txBody>
      </p:sp>
      <p:sp>
        <p:nvSpPr>
          <p:cNvPr id="3845" name="Google Shape;3845;p51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Open Sans"/>
              <a:buChar char="●"/>
            </a:pPr>
            <a:r>
              <a:rPr i="0" lang="en-GB" sz="2900" u="none" cap="none" strike="noStrike">
                <a:latin typeface="Open Sans"/>
                <a:ea typeface="Open Sans"/>
                <a:cs typeface="Open Sans"/>
                <a:sym typeface="Open Sans"/>
              </a:rPr>
              <a:t>Lifetime defines the scope for which reference is valid.</a:t>
            </a:r>
            <a:endParaRPr i="0" sz="2900" u="none" cap="none" strike="noStrike">
              <a:latin typeface="Open Sans"/>
              <a:ea typeface="Open Sans"/>
              <a:cs typeface="Open Sans"/>
              <a:sym typeface="Open Sans"/>
            </a:endParaRPr>
          </a:p>
          <a:p>
            <a:pPr indent="-298450" lvl="0" marL="393700" marR="0" rtl="0" algn="l">
              <a:spcBef>
                <a:spcPts val="1300"/>
              </a:spcBef>
              <a:spcAft>
                <a:spcPts val="0"/>
              </a:spcAft>
              <a:buSzPts val="1300"/>
              <a:buFont typeface="Open Sans"/>
              <a:buChar char="●"/>
            </a:pPr>
            <a:r>
              <a:rPr i="0" lang="en-GB" sz="2900" u="none" cap="none" strike="noStrike">
                <a:latin typeface="Open Sans"/>
                <a:ea typeface="Open Sans"/>
                <a:cs typeface="Open Sans"/>
                <a:sym typeface="Open Sans"/>
              </a:rPr>
              <a:t>Lifetimes are implicit and inferred.</a:t>
            </a:r>
            <a:endParaRPr i="0" sz="2900" u="none" cap="none" strike="noStrike">
              <a:latin typeface="Open Sans"/>
              <a:ea typeface="Open Sans"/>
              <a:cs typeface="Open Sans"/>
              <a:sym typeface="Open Sans"/>
            </a:endParaRPr>
          </a:p>
          <a:p>
            <a:pPr indent="-298450" lvl="0" marL="393700" marR="0" rtl="0" algn="l">
              <a:spcBef>
                <a:spcPts val="1300"/>
              </a:spcBef>
              <a:spcAft>
                <a:spcPts val="0"/>
              </a:spcAft>
              <a:buSzPts val="1300"/>
              <a:buFont typeface="Open Sans"/>
              <a:buChar char="●"/>
            </a:pPr>
            <a:r>
              <a:rPr i="0" lang="en-GB" sz="2900" u="none" cap="none" strike="noStrike">
                <a:latin typeface="Open Sans"/>
                <a:ea typeface="Open Sans"/>
                <a:cs typeface="Open Sans"/>
                <a:sym typeface="Open Sans"/>
              </a:rPr>
              <a:t>Rust uses the generic lifetime parameters to ensure that actual references are used which are valid.</a:t>
            </a:r>
            <a:endParaRPr i="0" sz="2900" u="none" cap="none" strike="noStrike">
              <a:latin typeface="Open Sans"/>
              <a:ea typeface="Open Sans"/>
              <a:cs typeface="Open Sans"/>
              <a:sym typeface="Open Sans"/>
            </a:endParaRPr>
          </a:p>
        </p:txBody>
      </p:sp>
      <p:pic>
        <p:nvPicPr>
          <p:cNvPr id="3846" name="Google Shape;3846;p51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50" name="Shape 3850"/>
        <p:cNvGrpSpPr/>
        <p:nvPr/>
      </p:nvGrpSpPr>
      <p:grpSpPr>
        <a:xfrm>
          <a:off x="0" y="0"/>
          <a:ext cx="0" cy="0"/>
          <a:chOff x="0" y="0"/>
          <a:chExt cx="0" cy="0"/>
        </a:xfrm>
      </p:grpSpPr>
      <p:sp>
        <p:nvSpPr>
          <p:cNvPr id="3851" name="Google Shape;3851;p513"/>
          <p:cNvSpPr txBox="1"/>
          <p:nvPr/>
        </p:nvSpPr>
        <p:spPr>
          <a:xfrm>
            <a:off x="457172" y="290551"/>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latin typeface="Arial"/>
                <a:ea typeface="Arial"/>
                <a:cs typeface="Arial"/>
                <a:sym typeface="Arial"/>
              </a:rPr>
              <a:t>Preventing Dangling references with Lifetimes</a:t>
            </a:r>
            <a:endParaRPr b="0" i="0" sz="4000" u="none" cap="none" strike="noStrike">
              <a:latin typeface="Arial"/>
              <a:ea typeface="Arial"/>
              <a:cs typeface="Arial"/>
              <a:sym typeface="Arial"/>
            </a:endParaRPr>
          </a:p>
        </p:txBody>
      </p:sp>
      <p:sp>
        <p:nvSpPr>
          <p:cNvPr id="3852" name="Google Shape;3852;p513"/>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When a program tries to access the invalid reference, it is known as a </a:t>
            </a:r>
            <a:r>
              <a:rPr b="1" i="0" lang="en-GB" sz="2900" u="none" cap="none" strike="noStrike">
                <a:latin typeface="Arial"/>
                <a:ea typeface="Arial"/>
                <a:cs typeface="Arial"/>
                <a:sym typeface="Arial"/>
              </a:rPr>
              <a:t>Dangling reference</a:t>
            </a: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 The pointer which is pointing to the invalid resource is known as a </a:t>
            </a:r>
            <a:r>
              <a:rPr b="1" i="0" lang="en-GB" sz="2900" u="none" cap="none" strike="noStrike">
                <a:latin typeface="Arial"/>
                <a:ea typeface="Arial"/>
                <a:cs typeface="Arial"/>
                <a:sym typeface="Arial"/>
              </a:rPr>
              <a:t>Dangling pointer</a:t>
            </a: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p:txBody>
      </p:sp>
      <p:pic>
        <p:nvPicPr>
          <p:cNvPr id="3853" name="Google Shape;3853;p51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57" name="Shape 3857"/>
        <p:cNvGrpSpPr/>
        <p:nvPr/>
      </p:nvGrpSpPr>
      <p:grpSpPr>
        <a:xfrm>
          <a:off x="0" y="0"/>
          <a:ext cx="0" cy="0"/>
          <a:chOff x="0" y="0"/>
          <a:chExt cx="0" cy="0"/>
        </a:xfrm>
      </p:grpSpPr>
      <p:sp>
        <p:nvSpPr>
          <p:cNvPr id="3858" name="Google Shape;3858;p514"/>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latin typeface="Arial"/>
                <a:ea typeface="Arial"/>
                <a:cs typeface="Arial"/>
                <a:sym typeface="Arial"/>
              </a:rPr>
              <a:t>Example</a:t>
            </a:r>
            <a:endParaRPr b="0" i="0" sz="4000" u="none" cap="none" strike="noStrike">
              <a:latin typeface="Arial"/>
              <a:ea typeface="Arial"/>
              <a:cs typeface="Arial"/>
              <a:sym typeface="Arial"/>
            </a:endParaRPr>
          </a:p>
        </p:txBody>
      </p:sp>
      <p:sp>
        <p:nvSpPr>
          <p:cNvPr id="3859" name="Google Shape;3859;p514"/>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latin typeface="Arial"/>
                <a:ea typeface="Arial"/>
                <a:cs typeface="Arial"/>
                <a:sym typeface="Arial"/>
              </a:rPr>
              <a:t>fn</a:t>
            </a:r>
            <a:r>
              <a:rPr b="0" i="0" lang="en-GB" sz="2900" u="none" cap="none" strike="noStrike">
                <a:latin typeface="Arial"/>
                <a:ea typeface="Arial"/>
                <a:cs typeface="Arial"/>
                <a:sym typeface="Arial"/>
              </a:rPr>
              <a:t> main()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r>
              <a:rPr b="1" i="0" lang="en-GB" sz="2900" u="none" cap="none" strike="noStrike">
                <a:latin typeface="Arial"/>
                <a:ea typeface="Arial"/>
                <a:cs typeface="Arial"/>
                <a:sym typeface="Arial"/>
              </a:rPr>
              <a:t>let</a:t>
            </a:r>
            <a:r>
              <a:rPr b="0" i="0" lang="en-GB" sz="2900" u="none" cap="none" strike="noStrike">
                <a:latin typeface="Arial"/>
                <a:ea typeface="Arial"/>
                <a:cs typeface="Arial"/>
                <a:sym typeface="Arial"/>
              </a:rPr>
              <a:t> a;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r>
              <a:rPr b="1" i="0" lang="en-GB" sz="2900" u="none" cap="none" strike="noStrike">
                <a:latin typeface="Arial"/>
                <a:ea typeface="Arial"/>
                <a:cs typeface="Arial"/>
                <a:sym typeface="Arial"/>
              </a:rPr>
              <a:t>let</a:t>
            </a:r>
            <a:r>
              <a:rPr b="0" i="0" lang="en-GB" sz="2900" u="none" cap="none" strike="noStrike">
                <a:latin typeface="Arial"/>
                <a:ea typeface="Arial"/>
                <a:cs typeface="Arial"/>
                <a:sym typeface="Arial"/>
              </a:rPr>
              <a:t> b = 10;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 = &amp;b;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println!("a : {}",a);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3860" name="Google Shape;3860;p51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64" name="Shape 3864"/>
        <p:cNvGrpSpPr/>
        <p:nvPr/>
      </p:nvGrpSpPr>
      <p:grpSpPr>
        <a:xfrm>
          <a:off x="0" y="0"/>
          <a:ext cx="0" cy="0"/>
          <a:chOff x="0" y="0"/>
          <a:chExt cx="0" cy="0"/>
        </a:xfrm>
      </p:grpSpPr>
      <p:sp>
        <p:nvSpPr>
          <p:cNvPr id="3865" name="Google Shape;3865;p515"/>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Output</a:t>
            </a:r>
            <a:endParaRPr b="0" i="0" sz="4000" u="none" cap="none" strike="noStrike">
              <a:solidFill>
                <a:srgbClr val="DC5E00"/>
              </a:solidFill>
              <a:latin typeface="Arial"/>
              <a:ea typeface="Arial"/>
              <a:cs typeface="Arial"/>
              <a:sym typeface="Arial"/>
            </a:endParaRPr>
          </a:p>
        </p:txBody>
      </p:sp>
      <p:pic>
        <p:nvPicPr>
          <p:cNvPr id="3866" name="Google Shape;3866;p515"/>
          <p:cNvPicPr preferRelativeResize="0"/>
          <p:nvPr/>
        </p:nvPicPr>
        <p:blipFill rotWithShape="1">
          <a:blip r:embed="rId3">
            <a:alphaModFix/>
          </a:blip>
          <a:srcRect b="0" l="0" r="0" t="0"/>
          <a:stretch/>
        </p:blipFill>
        <p:spPr>
          <a:xfrm>
            <a:off x="497664" y="1203299"/>
            <a:ext cx="7796736" cy="3441402"/>
          </a:xfrm>
          <a:prstGeom prst="rect">
            <a:avLst/>
          </a:prstGeom>
          <a:noFill/>
          <a:ln>
            <a:noFill/>
          </a:ln>
        </p:spPr>
      </p:pic>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70" name="Shape 3870"/>
        <p:cNvGrpSpPr/>
        <p:nvPr/>
      </p:nvGrpSpPr>
      <p:grpSpPr>
        <a:xfrm>
          <a:off x="0" y="0"/>
          <a:ext cx="0" cy="0"/>
          <a:chOff x="0" y="0"/>
          <a:chExt cx="0" cy="0"/>
        </a:xfrm>
      </p:grpSpPr>
      <p:sp>
        <p:nvSpPr>
          <p:cNvPr id="3871" name="Google Shape;3871;p516"/>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Corbel"/>
              <a:buNone/>
            </a:pPr>
            <a:r>
              <a:rPr b="0" i="0" lang="en-GB" sz="4000" u="none" cap="none" strike="noStrike">
                <a:latin typeface="Corbel"/>
                <a:ea typeface="Corbel"/>
                <a:cs typeface="Corbel"/>
                <a:sym typeface="Corbel"/>
              </a:rPr>
              <a:t>Continue</a:t>
            </a:r>
            <a:endParaRPr b="0" i="0" sz="4000" u="none" cap="none" strike="noStrike">
              <a:latin typeface="Arial"/>
              <a:ea typeface="Arial"/>
              <a:cs typeface="Arial"/>
              <a:sym typeface="Arial"/>
            </a:endParaRPr>
          </a:p>
        </p:txBody>
      </p:sp>
      <p:sp>
        <p:nvSpPr>
          <p:cNvPr id="3872" name="Google Shape;3872;p516"/>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In the above example, the outer scope contains the variable whose named as 'a' and it does not contain any value. An inner scope contains the variable 'b' and it stores the value 10. The reference of 'b' variable is stored in the variable 'a'. When the inner scope ends, and we try to access the value of 'a'. </a:t>
            </a:r>
            <a:endParaRPr b="0" i="0" sz="2900" u="none" cap="none" strike="noStrike">
              <a:latin typeface="Arial"/>
              <a:ea typeface="Arial"/>
              <a:cs typeface="Arial"/>
              <a:sym typeface="Arial"/>
            </a:endParaRPr>
          </a:p>
        </p:txBody>
      </p:sp>
      <p:pic>
        <p:nvPicPr>
          <p:cNvPr id="3873" name="Google Shape;3873;p51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77" name="Shape 3877"/>
        <p:cNvGrpSpPr/>
        <p:nvPr/>
      </p:nvGrpSpPr>
      <p:grpSpPr>
        <a:xfrm>
          <a:off x="0" y="0"/>
          <a:ext cx="0" cy="0"/>
          <a:chOff x="0" y="0"/>
          <a:chExt cx="0" cy="0"/>
        </a:xfrm>
      </p:grpSpPr>
      <p:sp>
        <p:nvSpPr>
          <p:cNvPr id="3878" name="Google Shape;3878;p517"/>
          <p:cNvSpPr txBox="1"/>
          <p:nvPr>
            <p:ph type="title"/>
          </p:nvPr>
        </p:nvSpPr>
        <p:spPr>
          <a:xfrm>
            <a:off x="311700" y="445025"/>
            <a:ext cx="8520600" cy="7074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1"/>
              </a:buClr>
              <a:buSzPts val="3600"/>
              <a:buFont typeface="Corbel"/>
              <a:buNone/>
            </a:pPr>
            <a:r>
              <a:rPr lang="en-GB" sz="3600">
                <a:solidFill>
                  <a:srgbClr val="000000"/>
                </a:solidFill>
              </a:rPr>
              <a:t>Compile Error</a:t>
            </a:r>
            <a:endParaRPr sz="3600">
              <a:solidFill>
                <a:srgbClr val="000000"/>
              </a:solidFill>
            </a:endParaRPr>
          </a:p>
        </p:txBody>
      </p:sp>
      <p:sp>
        <p:nvSpPr>
          <p:cNvPr id="3879" name="Google Shape;3879;p517"/>
          <p:cNvSpPr txBox="1"/>
          <p:nvPr>
            <p:ph idx="1" type="body"/>
          </p:nvPr>
        </p:nvSpPr>
        <p:spPr>
          <a:xfrm>
            <a:off x="311700" y="1266325"/>
            <a:ext cx="8520600" cy="3302700"/>
          </a:xfrm>
          <a:prstGeom prst="rect">
            <a:avLst/>
          </a:prstGeom>
          <a:noFill/>
          <a:ln>
            <a:noFill/>
          </a:ln>
        </p:spPr>
        <p:txBody>
          <a:bodyPr anchorCtr="0" anchor="t" bIns="0" lIns="0" spcFirstLastPara="1" rIns="0" wrap="square" tIns="0">
            <a:noAutofit/>
          </a:bodyPr>
          <a:lstStyle/>
          <a:p>
            <a:pPr indent="-330200" lvl="0" marL="393700" rtl="0" algn="l">
              <a:lnSpc>
                <a:spcPct val="90000"/>
              </a:lnSpc>
              <a:spcBef>
                <a:spcPts val="0"/>
              </a:spcBef>
              <a:spcAft>
                <a:spcPts val="0"/>
              </a:spcAft>
              <a:buClr>
                <a:srgbClr val="000000"/>
              </a:buClr>
              <a:buSzPts val="1800"/>
              <a:buFont typeface="Noto Sans Symbols"/>
              <a:buChar char="●"/>
            </a:pPr>
            <a:r>
              <a:rPr lang="en-GB" sz="2900">
                <a:solidFill>
                  <a:srgbClr val="000000"/>
                </a:solidFill>
              </a:rPr>
              <a:t>The Rust compiler will throw a compilation error as 'a' variable is referring to the location of the variable which is gone out of the scope. Rust will determine that the code is invalid by using the borrow checker.</a:t>
            </a:r>
            <a:endParaRPr sz="2900">
              <a:solidFill>
                <a:srgbClr val="000000"/>
              </a:solidFill>
            </a:endParaRPr>
          </a:p>
          <a:p>
            <a:pPr indent="0" lvl="0" marL="0" rtl="0" algn="l">
              <a:lnSpc>
                <a:spcPct val="90000"/>
              </a:lnSpc>
              <a:spcBef>
                <a:spcPts val="1600"/>
              </a:spcBef>
              <a:spcAft>
                <a:spcPts val="1600"/>
              </a:spcAft>
              <a:buSzPts val="1320"/>
              <a:buNone/>
            </a:pPr>
            <a:r>
              <a:t/>
            </a:r>
            <a:endParaRPr/>
          </a:p>
        </p:txBody>
      </p:sp>
      <p:pic>
        <p:nvPicPr>
          <p:cNvPr id="3880" name="Google Shape;3880;p51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2" name="Shape 122"/>
        <p:cNvGrpSpPr/>
        <p:nvPr/>
      </p:nvGrpSpPr>
      <p:grpSpPr>
        <a:xfrm>
          <a:off x="0" y="0"/>
          <a:ext cx="0" cy="0"/>
          <a:chOff x="0" y="0"/>
          <a:chExt cx="0" cy="0"/>
        </a:xfrm>
      </p:grpSpPr>
      <p:sp>
        <p:nvSpPr>
          <p:cNvPr id="123" name="Google Shape;123;p23"/>
          <p:cNvSpPr txBox="1"/>
          <p:nvPr>
            <p:ph idx="1" type="body"/>
          </p:nvPr>
        </p:nvSpPr>
        <p:spPr>
          <a:xfrm>
            <a:off x="760800" y="1319550"/>
            <a:ext cx="7622400" cy="2504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b="1" lang="en-GB" sz="2400">
                <a:solidFill>
                  <a:srgbClr val="000000"/>
                </a:solidFill>
              </a:rPr>
              <a:t>Mutable Variables: </a:t>
            </a:r>
            <a:endParaRPr b="1" sz="2400">
              <a:solidFill>
                <a:srgbClr val="000000"/>
              </a:solidFill>
            </a:endParaRPr>
          </a:p>
          <a:p>
            <a:pPr indent="0" lvl="0" marL="0" rtl="0" algn="l">
              <a:spcBef>
                <a:spcPts val="1600"/>
              </a:spcBef>
              <a:spcAft>
                <a:spcPts val="0"/>
              </a:spcAft>
              <a:buNone/>
            </a:pPr>
            <a:r>
              <a:rPr b="1" lang="en-GB" sz="2400">
                <a:solidFill>
                  <a:srgbClr val="000000"/>
                </a:solidFill>
              </a:rPr>
              <a:t>      </a:t>
            </a:r>
            <a:r>
              <a:rPr lang="en-GB" sz="2400">
                <a:solidFill>
                  <a:srgbClr val="000000"/>
                </a:solidFill>
              </a:rPr>
              <a:t>Variables whose value can be modified. </a:t>
            </a:r>
            <a:endParaRPr sz="2400">
              <a:solidFill>
                <a:srgbClr val="000000"/>
              </a:solidFill>
            </a:endParaRPr>
          </a:p>
          <a:p>
            <a:pPr indent="-381000" lvl="0" marL="457200" rtl="0" algn="l">
              <a:spcBef>
                <a:spcPts val="1600"/>
              </a:spcBef>
              <a:spcAft>
                <a:spcPts val="0"/>
              </a:spcAft>
              <a:buClr>
                <a:srgbClr val="000000"/>
              </a:buClr>
              <a:buSzPts val="2400"/>
              <a:buChar char="●"/>
            </a:pPr>
            <a:r>
              <a:rPr b="1" lang="en-GB" sz="2400">
                <a:solidFill>
                  <a:srgbClr val="000000"/>
                </a:solidFill>
              </a:rPr>
              <a:t>Immutable Variables: </a:t>
            </a:r>
            <a:endParaRPr b="1" sz="2400">
              <a:solidFill>
                <a:srgbClr val="000000"/>
              </a:solidFill>
            </a:endParaRPr>
          </a:p>
          <a:p>
            <a:pPr indent="0" lvl="0" marL="0" rtl="0" algn="l">
              <a:spcBef>
                <a:spcPts val="1600"/>
              </a:spcBef>
              <a:spcAft>
                <a:spcPts val="1600"/>
              </a:spcAft>
              <a:buNone/>
            </a:pPr>
            <a:r>
              <a:rPr lang="en-GB" sz="2400">
                <a:solidFill>
                  <a:srgbClr val="000000"/>
                </a:solidFill>
              </a:rPr>
              <a:t>      </a:t>
            </a:r>
            <a:r>
              <a:rPr lang="en-GB" sz="2400">
                <a:solidFill>
                  <a:srgbClr val="000000"/>
                </a:solidFill>
              </a:rPr>
              <a:t>Variables whose value cannot be modified.</a:t>
            </a:r>
            <a:endParaRPr sz="2400">
              <a:solidFill>
                <a:srgbClr val="000000"/>
              </a:solidFill>
            </a:endParaRPr>
          </a:p>
        </p:txBody>
      </p:sp>
      <p:sp>
        <p:nvSpPr>
          <p:cNvPr id="124" name="Google Shape;124;p23"/>
          <p:cNvSpPr txBox="1"/>
          <p:nvPr/>
        </p:nvSpPr>
        <p:spPr>
          <a:xfrm>
            <a:off x="639150" y="394100"/>
            <a:ext cx="7865700" cy="65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4000">
                <a:latin typeface="Roboto"/>
                <a:ea typeface="Roboto"/>
                <a:cs typeface="Roboto"/>
                <a:sym typeface="Roboto"/>
              </a:rPr>
              <a:t>Types of Variable</a:t>
            </a:r>
            <a:endParaRPr b="1" sz="4000">
              <a:latin typeface="Roboto"/>
              <a:ea typeface="Roboto"/>
              <a:cs typeface="Roboto"/>
              <a:sym typeface="Roboto"/>
            </a:endParaRPr>
          </a:p>
        </p:txBody>
      </p:sp>
      <p:pic>
        <p:nvPicPr>
          <p:cNvPr id="125" name="Google Shape;125;p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000000"/>
                </a:solidFill>
              </a:rPr>
              <a:t>Statements and Expressions</a:t>
            </a:r>
            <a:endParaRPr sz="3000">
              <a:solidFill>
                <a:srgbClr val="000000"/>
              </a:solidFill>
            </a:endParaRPr>
          </a:p>
        </p:txBody>
      </p:sp>
      <p:sp>
        <p:nvSpPr>
          <p:cNvPr id="440" name="Google Shape;440;p68"/>
          <p:cNvSpPr txBox="1"/>
          <p:nvPr>
            <p:ph idx="1" type="body"/>
          </p:nvPr>
        </p:nvSpPr>
        <p:spPr>
          <a:xfrm>
            <a:off x="311700" y="1399400"/>
            <a:ext cx="8520600" cy="31695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GB" sz="2400"/>
              <a:t>Rust is an expression-based language</a:t>
            </a:r>
            <a:endParaRPr sz="2400"/>
          </a:p>
          <a:p>
            <a:pPr indent="-381000" lvl="0" marL="457200" rtl="0" algn="l">
              <a:spcBef>
                <a:spcPts val="0"/>
              </a:spcBef>
              <a:spcAft>
                <a:spcPts val="0"/>
              </a:spcAft>
              <a:buSzPts val="2400"/>
              <a:buChar char="●"/>
            </a:pPr>
            <a:r>
              <a:rPr lang="en-GB" sz="2400"/>
              <a:t>Function bodies are made up of series of statements optionally ending in an expression.</a:t>
            </a:r>
            <a:endParaRPr sz="2400"/>
          </a:p>
          <a:p>
            <a:pPr indent="0" lvl="0" marL="0" rtl="0" algn="l">
              <a:lnSpc>
                <a:spcPct val="115000"/>
              </a:lnSpc>
              <a:spcBef>
                <a:spcPts val="0"/>
              </a:spcBef>
              <a:spcAft>
                <a:spcPts val="0"/>
              </a:spcAft>
              <a:buClr>
                <a:schemeClr val="dk1"/>
              </a:buClr>
              <a:buSzPts val="1100"/>
              <a:buFont typeface="Arial"/>
              <a:buNone/>
            </a:pPr>
            <a:r>
              <a:t/>
            </a:r>
            <a:endParaRPr sz="2400"/>
          </a:p>
        </p:txBody>
      </p:sp>
      <p:pic>
        <p:nvPicPr>
          <p:cNvPr id="441" name="Google Shape;441;p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84" name="Shape 3884"/>
        <p:cNvGrpSpPr/>
        <p:nvPr/>
      </p:nvGrpSpPr>
      <p:grpSpPr>
        <a:xfrm>
          <a:off x="0" y="0"/>
          <a:ext cx="0" cy="0"/>
          <a:chOff x="0" y="0"/>
          <a:chExt cx="0" cy="0"/>
        </a:xfrm>
      </p:grpSpPr>
      <p:sp>
        <p:nvSpPr>
          <p:cNvPr id="3885" name="Google Shape;3885;p51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Borrow checker</a:t>
            </a:r>
            <a:endParaRPr b="0" i="0" sz="4000" u="none" cap="none" strike="noStrike">
              <a:solidFill>
                <a:srgbClr val="DC5E00"/>
              </a:solidFill>
              <a:latin typeface="Arial"/>
              <a:ea typeface="Arial"/>
              <a:cs typeface="Arial"/>
              <a:sym typeface="Arial"/>
            </a:endParaRPr>
          </a:p>
        </p:txBody>
      </p:sp>
      <p:sp>
        <p:nvSpPr>
          <p:cNvPr id="3886" name="Google Shape;3886;p51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The borrow checker is used to resolve the problem of dangling references. The borrow checker is used to compare the scopes to determine whether they are valid or not.</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p:txBody>
      </p:sp>
      <p:pic>
        <p:nvPicPr>
          <p:cNvPr id="3887" name="Google Shape;3887;p51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91" name="Shape 3891"/>
        <p:cNvGrpSpPr/>
        <p:nvPr/>
      </p:nvGrpSpPr>
      <p:grpSpPr>
        <a:xfrm>
          <a:off x="0" y="0"/>
          <a:ext cx="0" cy="0"/>
          <a:chOff x="0" y="0"/>
          <a:chExt cx="0" cy="0"/>
        </a:xfrm>
      </p:grpSpPr>
      <p:sp>
        <p:nvSpPr>
          <p:cNvPr id="3892" name="Google Shape;3892;p51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pic>
        <p:nvPicPr>
          <p:cNvPr id="3893" name="Google Shape;3893;p519"/>
          <p:cNvPicPr preferRelativeResize="0"/>
          <p:nvPr/>
        </p:nvPicPr>
        <p:blipFill rotWithShape="1">
          <a:blip r:embed="rId3">
            <a:alphaModFix/>
          </a:blip>
          <a:srcRect b="0" l="0" r="0" t="0"/>
          <a:stretch/>
        </p:blipFill>
        <p:spPr>
          <a:xfrm>
            <a:off x="1093620" y="1203299"/>
            <a:ext cx="6955297" cy="2982614"/>
          </a:xfrm>
          <a:prstGeom prst="rect">
            <a:avLst/>
          </a:prstGeom>
          <a:noFill/>
          <a:ln>
            <a:noFill/>
          </a:ln>
        </p:spPr>
      </p:pic>
      <p:pic>
        <p:nvPicPr>
          <p:cNvPr id="3894" name="Google Shape;3894;p519"/>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98" name="Shape 3898"/>
        <p:cNvGrpSpPr/>
        <p:nvPr/>
      </p:nvGrpSpPr>
      <p:grpSpPr>
        <a:xfrm>
          <a:off x="0" y="0"/>
          <a:ext cx="0" cy="0"/>
          <a:chOff x="0" y="0"/>
          <a:chExt cx="0" cy="0"/>
        </a:xfrm>
      </p:grpSpPr>
      <p:sp>
        <p:nvSpPr>
          <p:cNvPr id="3899" name="Google Shape;3899;p520"/>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3900" name="Google Shape;3900;p520"/>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In the above example, we have annotated the lifetime of 'a' variable with the 'a and the lifetime of 'b' variable with the 'b. At the compile time, Rust will reject this program as the lifetime of 'a' variable is greater than the lifetime of 'b' variable. The above code can be fixed so that no compiler error occurs.</a:t>
            </a:r>
            <a:endParaRPr b="0" i="0" sz="2900" u="none" cap="none" strike="noStrike">
              <a:latin typeface="Arial"/>
              <a:ea typeface="Arial"/>
              <a:cs typeface="Arial"/>
              <a:sym typeface="Arial"/>
            </a:endParaRPr>
          </a:p>
        </p:txBody>
      </p:sp>
      <p:pic>
        <p:nvPicPr>
          <p:cNvPr id="3901" name="Google Shape;3901;p52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05" name="Shape 3905"/>
        <p:cNvGrpSpPr/>
        <p:nvPr/>
      </p:nvGrpSpPr>
      <p:grpSpPr>
        <a:xfrm>
          <a:off x="0" y="0"/>
          <a:ext cx="0" cy="0"/>
          <a:chOff x="0" y="0"/>
          <a:chExt cx="0" cy="0"/>
        </a:xfrm>
      </p:grpSpPr>
      <p:sp>
        <p:nvSpPr>
          <p:cNvPr id="3906" name="Google Shape;3906;p521"/>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pic>
        <p:nvPicPr>
          <p:cNvPr id="3907" name="Google Shape;3907;p521"/>
          <p:cNvPicPr preferRelativeResize="0"/>
          <p:nvPr/>
        </p:nvPicPr>
        <p:blipFill rotWithShape="1">
          <a:blip r:embed="rId3">
            <a:alphaModFix/>
          </a:blip>
          <a:srcRect b="0" l="0" r="0" t="0"/>
          <a:stretch/>
        </p:blipFill>
        <p:spPr>
          <a:xfrm>
            <a:off x="1165135" y="1203299"/>
            <a:ext cx="6812273" cy="2982614"/>
          </a:xfrm>
          <a:prstGeom prst="rect">
            <a:avLst/>
          </a:prstGeom>
          <a:noFill/>
          <a:ln>
            <a:noFill/>
          </a:ln>
        </p:spPr>
      </p:pic>
      <p:pic>
        <p:nvPicPr>
          <p:cNvPr id="3908" name="Google Shape;3908;p52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12" name="Shape 3912"/>
        <p:cNvGrpSpPr/>
        <p:nvPr/>
      </p:nvGrpSpPr>
      <p:grpSpPr>
        <a:xfrm>
          <a:off x="0" y="0"/>
          <a:ext cx="0" cy="0"/>
          <a:chOff x="0" y="0"/>
          <a:chExt cx="0" cy="0"/>
        </a:xfrm>
      </p:grpSpPr>
      <p:sp>
        <p:nvSpPr>
          <p:cNvPr id="3913" name="Google Shape;3913;p522"/>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3914" name="Google Shape;3914;p52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In the above example, the lifetime of 'a' variable is shorter than the lifetime of 'b' variable. Therefore, the above code runs without any compilation error.</a:t>
            </a:r>
            <a:endParaRPr b="0" i="0" sz="2900" u="none" cap="none" strike="noStrike">
              <a:latin typeface="Arial"/>
              <a:ea typeface="Arial"/>
              <a:cs typeface="Arial"/>
              <a:sym typeface="Arial"/>
            </a:endParaRPr>
          </a:p>
        </p:txBody>
      </p:sp>
      <p:pic>
        <p:nvPicPr>
          <p:cNvPr id="3915" name="Google Shape;3915;p52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19" name="Shape 3919"/>
        <p:cNvGrpSpPr/>
        <p:nvPr/>
      </p:nvGrpSpPr>
      <p:grpSpPr>
        <a:xfrm>
          <a:off x="0" y="0"/>
          <a:ext cx="0" cy="0"/>
          <a:chOff x="0" y="0"/>
          <a:chExt cx="0" cy="0"/>
        </a:xfrm>
      </p:grpSpPr>
      <p:sp>
        <p:nvSpPr>
          <p:cNvPr id="3920" name="Google Shape;3920;p523"/>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 syntax</a:t>
            </a:r>
            <a:endParaRPr b="0" i="0" sz="4000" u="none" cap="none" strike="noStrike">
              <a:solidFill>
                <a:srgbClr val="DC5E00"/>
              </a:solidFill>
              <a:latin typeface="Arial"/>
              <a:ea typeface="Arial"/>
              <a:cs typeface="Arial"/>
              <a:sym typeface="Arial"/>
            </a:endParaRPr>
          </a:p>
        </p:txBody>
      </p:sp>
      <p:sp>
        <p:nvSpPr>
          <p:cNvPr id="3921" name="Google Shape;3921;p523"/>
          <p:cNvSpPr txBox="1"/>
          <p:nvPr/>
        </p:nvSpPr>
        <p:spPr>
          <a:xfrm>
            <a:off x="457175" y="1203300"/>
            <a:ext cx="8228700" cy="3711000"/>
          </a:xfrm>
          <a:prstGeom prst="rect">
            <a:avLst/>
          </a:prstGeom>
          <a:noFill/>
          <a:ln>
            <a:noFill/>
          </a:ln>
        </p:spPr>
        <p:txBody>
          <a:bodyPr anchorCtr="0" anchor="t" bIns="0" lIns="0" spcFirstLastPara="1" rIns="0" wrap="square" tIns="0">
            <a:noAutofit/>
          </a:bodyPr>
          <a:lstStyle/>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annotation does not change how long any of the references live.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Functions can also accept the references of any lifetime by using the generic lifetime parameter.</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annotation describes the relationship among the lifetimes of multiple parameters.</a:t>
            </a:r>
            <a:endParaRPr b="0" i="0" sz="2900" u="none" cap="none" strike="noStrike">
              <a:latin typeface="Arial"/>
              <a:ea typeface="Arial"/>
              <a:cs typeface="Arial"/>
              <a:sym typeface="Arial"/>
            </a:endParaRPr>
          </a:p>
        </p:txBody>
      </p:sp>
      <p:pic>
        <p:nvPicPr>
          <p:cNvPr id="3922" name="Google Shape;3922;p52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26" name="Shape 3926"/>
        <p:cNvGrpSpPr/>
        <p:nvPr/>
      </p:nvGrpSpPr>
      <p:grpSpPr>
        <a:xfrm>
          <a:off x="0" y="0"/>
          <a:ext cx="0" cy="0"/>
          <a:chOff x="0" y="0"/>
          <a:chExt cx="0" cy="0"/>
        </a:xfrm>
      </p:grpSpPr>
      <p:sp>
        <p:nvSpPr>
          <p:cNvPr id="3927" name="Google Shape;3927;p524"/>
          <p:cNvSpPr txBox="1"/>
          <p:nvPr/>
        </p:nvSpPr>
        <p:spPr>
          <a:xfrm>
            <a:off x="457172" y="216122"/>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Steps to be followed for the lifetime annotation syntax:</a:t>
            </a:r>
            <a:endParaRPr b="0" i="0" sz="4000" u="none" cap="none" strike="noStrike">
              <a:solidFill>
                <a:srgbClr val="DC5E00"/>
              </a:solidFill>
              <a:latin typeface="Arial"/>
              <a:ea typeface="Arial"/>
              <a:cs typeface="Arial"/>
              <a:sym typeface="Arial"/>
            </a:endParaRPr>
          </a:p>
        </p:txBody>
      </p:sp>
      <p:sp>
        <p:nvSpPr>
          <p:cNvPr id="3928" name="Google Shape;3928;p524"/>
          <p:cNvSpPr txBox="1"/>
          <p:nvPr/>
        </p:nvSpPr>
        <p:spPr>
          <a:xfrm>
            <a:off x="457175" y="1203300"/>
            <a:ext cx="8228700" cy="3656400"/>
          </a:xfrm>
          <a:prstGeom prst="rect">
            <a:avLst/>
          </a:prstGeom>
          <a:noFill/>
          <a:ln>
            <a:noFill/>
          </a:ln>
        </p:spPr>
        <p:txBody>
          <a:bodyPr anchorCtr="0" anchor="t" bIns="0" lIns="0" spcFirstLastPara="1" rIns="0" wrap="square" tIns="0">
            <a:noAutofit/>
          </a:bodyPr>
          <a:lstStyle/>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 names of the lifetime parameters should start with (') apostrophe.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They are mainly lowercase and short. For example: 'a.</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parameter annotation is placed after the '&amp;' of a reference and then space to separate annotation from the reference type.</a:t>
            </a:r>
            <a:endParaRPr b="0" i="0" sz="2900" u="none" cap="none" strike="noStrike">
              <a:latin typeface="Arial"/>
              <a:ea typeface="Arial"/>
              <a:cs typeface="Arial"/>
              <a:sym typeface="Arial"/>
            </a:endParaRPr>
          </a:p>
        </p:txBody>
      </p:sp>
      <p:pic>
        <p:nvPicPr>
          <p:cNvPr id="3929" name="Google Shape;3929;p5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33" name="Shape 3933"/>
        <p:cNvGrpSpPr/>
        <p:nvPr/>
      </p:nvGrpSpPr>
      <p:grpSpPr>
        <a:xfrm>
          <a:off x="0" y="0"/>
          <a:ext cx="0" cy="0"/>
          <a:chOff x="0" y="0"/>
          <a:chExt cx="0" cy="0"/>
        </a:xfrm>
      </p:grpSpPr>
      <p:sp>
        <p:nvSpPr>
          <p:cNvPr id="3934" name="Google Shape;3934;p525"/>
          <p:cNvSpPr txBox="1"/>
          <p:nvPr/>
        </p:nvSpPr>
        <p:spPr>
          <a:xfrm>
            <a:off x="457171" y="290551"/>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Some examples of lifetime annotation syntax are given below:</a:t>
            </a:r>
            <a:endParaRPr b="0" i="0" sz="4000" u="none" cap="none" strike="noStrike">
              <a:solidFill>
                <a:srgbClr val="DC5E00"/>
              </a:solidFill>
              <a:latin typeface="Arial"/>
              <a:ea typeface="Arial"/>
              <a:cs typeface="Arial"/>
              <a:sym typeface="Arial"/>
            </a:endParaRPr>
          </a:p>
        </p:txBody>
      </p:sp>
      <p:sp>
        <p:nvSpPr>
          <p:cNvPr id="3935" name="Google Shape;3935;p525"/>
          <p:cNvSpPr txBox="1"/>
          <p:nvPr/>
        </p:nvSpPr>
        <p:spPr>
          <a:xfrm>
            <a:off x="457175" y="1203300"/>
            <a:ext cx="8228700" cy="33654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&amp;i32                     // reference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i32              // reference with </a:t>
            </a:r>
            <a:r>
              <a:rPr b="1" i="0" lang="en-GB" sz="2900" u="none" cap="none" strike="noStrike"/>
              <a:t>a</a:t>
            </a:r>
            <a:r>
              <a:rPr b="0" i="0" lang="en-GB" sz="2900" u="none" cap="none" strike="noStrike">
                <a:latin typeface="Arial"/>
                <a:ea typeface="Arial"/>
                <a:cs typeface="Arial"/>
                <a:sym typeface="Arial"/>
              </a:rPr>
              <a:t> given lifetime.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mut i32    // mutable reference with </a:t>
            </a:r>
            <a:r>
              <a:rPr b="1" i="0" lang="en-GB" sz="2900" u="none" cap="none" strike="noStrike"/>
              <a:t>a</a:t>
            </a:r>
            <a:r>
              <a:rPr b="0" i="0" lang="en-GB" sz="2900" u="none" cap="none" strike="noStrike">
                <a:latin typeface="Arial"/>
                <a:ea typeface="Arial"/>
                <a:cs typeface="Arial"/>
                <a:sym typeface="Arial"/>
              </a:rPr>
              <a:t> given lifetime.</a:t>
            </a:r>
            <a:endParaRPr b="0" i="0" sz="2900" u="none" cap="none" strike="noStrike">
              <a:latin typeface="Arial"/>
              <a:ea typeface="Arial"/>
              <a:cs typeface="Arial"/>
              <a:sym typeface="Arial"/>
            </a:endParaRPr>
          </a:p>
        </p:txBody>
      </p:sp>
      <p:pic>
        <p:nvPicPr>
          <p:cNvPr id="3936" name="Google Shape;3936;p5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40" name="Shape 3940"/>
        <p:cNvGrpSpPr/>
        <p:nvPr/>
      </p:nvGrpSpPr>
      <p:grpSpPr>
        <a:xfrm>
          <a:off x="0" y="0"/>
          <a:ext cx="0" cy="0"/>
          <a:chOff x="0" y="0"/>
          <a:chExt cx="0" cy="0"/>
        </a:xfrm>
      </p:grpSpPr>
      <p:sp>
        <p:nvSpPr>
          <p:cNvPr id="3941" name="Google Shape;3941;p526"/>
          <p:cNvSpPr txBox="1"/>
          <p:nvPr/>
        </p:nvSpPr>
        <p:spPr>
          <a:xfrm>
            <a:off x="457172" y="301183"/>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Annotations in Function Signatures</a:t>
            </a:r>
            <a:endParaRPr b="0" i="0" sz="4000" u="none" cap="none" strike="noStrike">
              <a:solidFill>
                <a:srgbClr val="DC5E00"/>
              </a:solidFill>
              <a:latin typeface="Arial"/>
              <a:ea typeface="Arial"/>
              <a:cs typeface="Arial"/>
              <a:sym typeface="Arial"/>
            </a:endParaRPr>
          </a:p>
        </p:txBody>
      </p:sp>
      <p:sp>
        <p:nvSpPr>
          <p:cNvPr id="3942" name="Google Shape;3942;p526"/>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 'a represents the lifetime of a reference. Every reference has a lifetime associated with it. We can use the lifetime annotations in function signatures as well. </a:t>
            </a:r>
            <a:endParaRPr b="0" i="0" sz="2900" u="none" cap="none" strike="noStrike">
              <a:latin typeface="Arial"/>
              <a:ea typeface="Arial"/>
              <a:cs typeface="Arial"/>
              <a:sym typeface="Arial"/>
            </a:endParaRPr>
          </a:p>
        </p:txBody>
      </p:sp>
      <p:pic>
        <p:nvPicPr>
          <p:cNvPr id="3943" name="Google Shape;3943;p52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47" name="Shape 3947"/>
        <p:cNvGrpSpPr/>
        <p:nvPr/>
      </p:nvGrpSpPr>
      <p:grpSpPr>
        <a:xfrm>
          <a:off x="0" y="0"/>
          <a:ext cx="0" cy="0"/>
          <a:chOff x="0" y="0"/>
          <a:chExt cx="0" cy="0"/>
        </a:xfrm>
      </p:grpSpPr>
      <p:sp>
        <p:nvSpPr>
          <p:cNvPr id="3948" name="Google Shape;3948;p527"/>
          <p:cNvSpPr txBox="1"/>
          <p:nvPr>
            <p:ph idx="1" type="body"/>
          </p:nvPr>
        </p:nvSpPr>
        <p:spPr>
          <a:xfrm>
            <a:off x="311700" y="1266325"/>
            <a:ext cx="8520600" cy="3302700"/>
          </a:xfrm>
          <a:prstGeom prst="rect">
            <a:avLst/>
          </a:prstGeom>
          <a:noFill/>
          <a:ln>
            <a:noFill/>
          </a:ln>
        </p:spPr>
        <p:txBody>
          <a:bodyPr anchorCtr="0" anchor="t" bIns="0" lIns="0" spcFirstLastPara="1" rIns="0" wrap="square" tIns="0">
            <a:noAutofit/>
          </a:bodyPr>
          <a:lstStyle/>
          <a:p>
            <a:pPr indent="-330200" lvl="0" marL="393700" rtl="0" algn="l">
              <a:lnSpc>
                <a:spcPct val="90000"/>
              </a:lnSpc>
              <a:spcBef>
                <a:spcPts val="1300"/>
              </a:spcBef>
              <a:spcAft>
                <a:spcPts val="0"/>
              </a:spcAft>
              <a:buClr>
                <a:srgbClr val="000000"/>
              </a:buClr>
              <a:buSzPts val="1800"/>
              <a:buFont typeface="Noto Sans Symbols"/>
              <a:buChar char="●"/>
            </a:pPr>
            <a:r>
              <a:rPr lang="en-GB" sz="2900">
                <a:solidFill>
                  <a:srgbClr val="000000"/>
                </a:solidFill>
              </a:rPr>
              <a:t>The generic lifetime parameters are used between angular brackets &lt;&gt; , and the angular brackets are placed between the function name and the parameter list. Let's have a look:</a:t>
            </a:r>
            <a:endParaRPr sz="2900">
              <a:solidFill>
                <a:srgbClr val="000000"/>
              </a:solidFill>
            </a:endParaRPr>
          </a:p>
          <a:p>
            <a:pPr indent="-330200" lvl="0" marL="393700" rtl="0" algn="l">
              <a:lnSpc>
                <a:spcPct val="90000"/>
              </a:lnSpc>
              <a:spcBef>
                <a:spcPts val="1600"/>
              </a:spcBef>
              <a:spcAft>
                <a:spcPts val="0"/>
              </a:spcAft>
              <a:buClr>
                <a:srgbClr val="000000"/>
              </a:buClr>
              <a:buSzPts val="1800"/>
              <a:buFont typeface="Noto Sans Symbols"/>
              <a:buChar char="●"/>
            </a:pPr>
            <a:r>
              <a:rPr lang="en-GB" sz="2900">
                <a:solidFill>
                  <a:srgbClr val="000000"/>
                </a:solidFill>
              </a:rPr>
              <a:t>fn fun&lt;'a&gt;(...);  </a:t>
            </a:r>
            <a:endParaRPr sz="2900">
              <a:solidFill>
                <a:srgbClr val="000000"/>
              </a:solidFill>
            </a:endParaRPr>
          </a:p>
          <a:p>
            <a:pPr indent="0" lvl="0" marL="0" rtl="0" algn="l">
              <a:lnSpc>
                <a:spcPct val="90000"/>
              </a:lnSpc>
              <a:spcBef>
                <a:spcPts val="1600"/>
              </a:spcBef>
              <a:spcAft>
                <a:spcPts val="1600"/>
              </a:spcAft>
              <a:buSzPts val="1320"/>
              <a:buNone/>
            </a:pPr>
            <a:r>
              <a:t/>
            </a:r>
            <a:endParaRPr/>
          </a:p>
        </p:txBody>
      </p:sp>
      <p:pic>
        <p:nvPicPr>
          <p:cNvPr id="3949" name="Google Shape;3949;p52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Statements are instructions that perform some action and do not return a value. </a:t>
            </a:r>
            <a:endParaRPr sz="2400"/>
          </a:p>
          <a:p>
            <a:pPr indent="0" lvl="0" marL="0" rtl="0" algn="l">
              <a:spcBef>
                <a:spcPts val="0"/>
              </a:spcBef>
              <a:spcAft>
                <a:spcPts val="0"/>
              </a:spcAft>
              <a:buNone/>
            </a:pPr>
            <a:r>
              <a:rPr lang="en-GB" sz="2400"/>
              <a:t>●   Expressions evaluate to a resulting value.</a:t>
            </a:r>
            <a:endParaRPr sz="2400"/>
          </a:p>
          <a:p>
            <a:pPr indent="0" lvl="0" marL="0" rtl="0" algn="l">
              <a:spcBef>
                <a:spcPts val="0"/>
              </a:spcBef>
              <a:spcAft>
                <a:spcPts val="1600"/>
              </a:spcAft>
              <a:buNone/>
            </a:pPr>
            <a:r>
              <a:t/>
            </a:r>
            <a:endParaRPr/>
          </a:p>
        </p:txBody>
      </p:sp>
      <p:pic>
        <p:nvPicPr>
          <p:cNvPr id="447" name="Google Shape;447;p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53" name="Shape 3953"/>
        <p:cNvGrpSpPr/>
        <p:nvPr/>
      </p:nvGrpSpPr>
      <p:grpSpPr>
        <a:xfrm>
          <a:off x="0" y="0"/>
          <a:ext cx="0" cy="0"/>
          <a:chOff x="0" y="0"/>
          <a:chExt cx="0" cy="0"/>
        </a:xfrm>
      </p:grpSpPr>
      <p:sp>
        <p:nvSpPr>
          <p:cNvPr id="3954" name="Google Shape;3954;p52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3955" name="Google Shape;3955;p52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In the above case, fun is the function name which has one lifetime, i.e., 'a. If a function contains two reference parameters with two different lifetimes, then it can be represented as:</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fun&lt;'a,'b&gt;(...);  </a:t>
            </a:r>
            <a:endParaRPr b="0" i="0" sz="2900" u="none" cap="none" strike="noStrike">
              <a:latin typeface="Arial"/>
              <a:ea typeface="Arial"/>
              <a:cs typeface="Arial"/>
              <a:sym typeface="Arial"/>
            </a:endParaRPr>
          </a:p>
        </p:txBody>
      </p:sp>
      <p:pic>
        <p:nvPicPr>
          <p:cNvPr id="3956" name="Google Shape;3956;p52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60" name="Shape 3960"/>
        <p:cNvGrpSpPr/>
        <p:nvPr/>
      </p:nvGrpSpPr>
      <p:grpSpPr>
        <a:xfrm>
          <a:off x="0" y="0"/>
          <a:ext cx="0" cy="0"/>
          <a:chOff x="0" y="0"/>
          <a:chExt cx="0" cy="0"/>
        </a:xfrm>
      </p:grpSpPr>
      <p:sp>
        <p:nvSpPr>
          <p:cNvPr id="3961" name="Google Shape;3961;p52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3962" name="Google Shape;3962;p529"/>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Both &amp; 'a i32 and &amp; 'a mut i32 are similar. The only difference is that 'a is placed between the &amp; and mut.</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mut i32 means "mutable reference to an i32"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mut i32 means "mutable reference to an i32 with a lifetime 'a".</a:t>
            </a:r>
            <a:endParaRPr b="0" i="0" sz="2900" u="none" cap="none" strike="noStrike">
              <a:latin typeface="Arial"/>
              <a:ea typeface="Arial"/>
              <a:cs typeface="Arial"/>
              <a:sym typeface="Arial"/>
            </a:endParaRPr>
          </a:p>
        </p:txBody>
      </p:sp>
      <p:pic>
        <p:nvPicPr>
          <p:cNvPr id="3963" name="Google Shape;3963;p52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67" name="Shape 3967"/>
        <p:cNvGrpSpPr/>
        <p:nvPr/>
      </p:nvGrpSpPr>
      <p:grpSpPr>
        <a:xfrm>
          <a:off x="0" y="0"/>
          <a:ext cx="0" cy="0"/>
          <a:chOff x="0" y="0"/>
          <a:chExt cx="0" cy="0"/>
        </a:xfrm>
      </p:grpSpPr>
      <p:sp>
        <p:nvSpPr>
          <p:cNvPr id="3968" name="Google Shape;3968;p530"/>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Annotations in struct</a:t>
            </a:r>
            <a:endParaRPr b="0" i="0" sz="4000" u="none" cap="none" strike="noStrike">
              <a:solidFill>
                <a:srgbClr val="DC5E00"/>
              </a:solidFill>
              <a:latin typeface="Arial"/>
              <a:ea typeface="Arial"/>
              <a:cs typeface="Arial"/>
              <a:sym typeface="Arial"/>
            </a:endParaRPr>
          </a:p>
        </p:txBody>
      </p:sp>
      <p:sp>
        <p:nvSpPr>
          <p:cNvPr id="3969" name="Google Shape;3969;p530"/>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We can also use the explicit lifetimes in the struct as we have used in functions.</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5983B0"/>
              </a:buClr>
              <a:buSzPts val="2900"/>
              <a:buFont typeface="Arial"/>
              <a:buNone/>
            </a:pPr>
            <a:r>
              <a:rPr b="1" i="0" lang="en-GB" sz="2900" u="none" cap="none" strike="noStrike">
                <a:latin typeface="Arial"/>
                <a:ea typeface="Arial"/>
                <a:cs typeface="Arial"/>
                <a:sym typeface="Arial"/>
              </a:rPr>
              <a:t>struct Example</a:t>
            </a: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x : &amp; 'a i32,  //  x is a variable of type i32 that has the lifetime 'a. </a:t>
            </a:r>
            <a:endParaRPr b="0" i="0" sz="2900" u="none" cap="none" strike="noStrike">
              <a:latin typeface="Arial"/>
              <a:ea typeface="Arial"/>
              <a:cs typeface="Arial"/>
              <a:sym typeface="Arial"/>
            </a:endParaRPr>
          </a:p>
        </p:txBody>
      </p:sp>
      <p:pic>
        <p:nvPicPr>
          <p:cNvPr id="3970" name="Google Shape;3970;p53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74" name="Shape 3974"/>
        <p:cNvGrpSpPr/>
        <p:nvPr/>
      </p:nvGrpSpPr>
      <p:grpSpPr>
        <a:xfrm>
          <a:off x="0" y="0"/>
          <a:ext cx="0" cy="0"/>
          <a:chOff x="0" y="0"/>
          <a:chExt cx="0" cy="0"/>
        </a:xfrm>
      </p:grpSpPr>
      <p:sp>
        <p:nvSpPr>
          <p:cNvPr id="3975" name="Google Shape;3975;p531"/>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Arial"/>
              <a:buNone/>
            </a:pPr>
            <a:r>
              <a:rPr b="0" i="0" lang="en-GB" sz="4000" u="none" cap="none" strike="noStrike">
                <a:solidFill>
                  <a:srgbClr val="DC5E00"/>
                </a:solidFill>
                <a:latin typeface="Corbel"/>
                <a:ea typeface="Corbel"/>
                <a:cs typeface="Corbel"/>
                <a:sym typeface="Corbel"/>
              </a:rPr>
              <a:t>Example</a:t>
            </a:r>
            <a:endParaRPr b="0" i="0" sz="4000" u="none" cap="none" strike="noStrike">
              <a:solidFill>
                <a:srgbClr val="DC5E00"/>
              </a:solidFill>
              <a:latin typeface="Corbel"/>
              <a:ea typeface="Corbel"/>
              <a:cs typeface="Corbel"/>
              <a:sym typeface="Corbel"/>
            </a:endParaRPr>
          </a:p>
        </p:txBody>
      </p:sp>
      <p:sp>
        <p:nvSpPr>
          <p:cNvPr id="3976" name="Google Shape;3976;p531"/>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main() {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y = &amp;</a:t>
            </a:r>
            <a:r>
              <a:rPr b="0" i="0" lang="en-GB" sz="2900" u="none" cap="none" strike="noStrike">
                <a:solidFill>
                  <a:srgbClr val="C9211E"/>
                </a:solidFill>
                <a:latin typeface="Arial"/>
                <a:ea typeface="Arial"/>
                <a:cs typeface="Arial"/>
                <a:sym typeface="Arial"/>
              </a:rPr>
              <a:t>9</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b = Example{ x: y };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   println!("{}", b.x);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rgbClr val="434343"/>
                </a:solidFill>
                <a:latin typeface="Arial"/>
                <a:ea typeface="Arial"/>
                <a:cs typeface="Arial"/>
                <a:sym typeface="Arial"/>
              </a:rPr>
              <a:t>}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rgbClr val="434343"/>
                </a:solidFill>
                <a:latin typeface="Arial"/>
                <a:ea typeface="Arial"/>
                <a:cs typeface="Arial"/>
                <a:sym typeface="Arial"/>
              </a:rPr>
              <a:t>9</a:t>
            </a:r>
            <a:endParaRPr b="0" i="0" sz="2900" u="none" cap="none" strike="noStrike">
              <a:solidFill>
                <a:srgbClr val="434343"/>
              </a:solidFill>
              <a:latin typeface="Arial"/>
              <a:ea typeface="Arial"/>
              <a:cs typeface="Arial"/>
              <a:sym typeface="Arial"/>
            </a:endParaRPr>
          </a:p>
        </p:txBody>
      </p:sp>
      <p:pic>
        <p:nvPicPr>
          <p:cNvPr id="3977" name="Google Shape;3977;p53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81" name="Shape 3981"/>
        <p:cNvGrpSpPr/>
        <p:nvPr/>
      </p:nvGrpSpPr>
      <p:grpSpPr>
        <a:xfrm>
          <a:off x="0" y="0"/>
          <a:ext cx="0" cy="0"/>
          <a:chOff x="0" y="0"/>
          <a:chExt cx="0" cy="0"/>
        </a:xfrm>
      </p:grpSpPr>
      <p:sp>
        <p:nvSpPr>
          <p:cNvPr id="3982" name="Google Shape;3982;p532"/>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impl blocks</a:t>
            </a:r>
            <a:endParaRPr b="0" i="0" sz="4000" u="none" cap="none" strike="noStrike">
              <a:solidFill>
                <a:srgbClr val="DC5E00"/>
              </a:solidFill>
              <a:latin typeface="Arial"/>
              <a:ea typeface="Arial"/>
              <a:cs typeface="Arial"/>
              <a:sym typeface="Arial"/>
            </a:endParaRPr>
          </a:p>
        </p:txBody>
      </p:sp>
      <p:sp>
        <p:nvSpPr>
          <p:cNvPr id="3983" name="Google Shape;3983;p53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We can implement the struct type having a lifetime 'a using impl block.</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Let's see a simple example:</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struct Example&lt;'a&gt;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x: &amp;'a i32,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3984" name="Google Shape;3984;p53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88" name="Shape 3988"/>
        <p:cNvGrpSpPr/>
        <p:nvPr/>
      </p:nvGrpSpPr>
      <p:grpSpPr>
        <a:xfrm>
          <a:off x="0" y="0"/>
          <a:ext cx="0" cy="0"/>
          <a:chOff x="0" y="0"/>
          <a:chExt cx="0" cy="0"/>
        </a:xfrm>
      </p:grpSpPr>
      <p:sp>
        <p:nvSpPr>
          <p:cNvPr id="3989" name="Google Shape;3989;p533"/>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Corbel"/>
              <a:buNone/>
            </a:pPr>
            <a:r>
              <a:rPr b="0" i="0" lang="en-GB" sz="4000" u="none" cap="none" strike="noStrike">
                <a:solidFill>
                  <a:srgbClr val="DC5E00"/>
                </a:solidFill>
                <a:latin typeface="Corbel"/>
                <a:ea typeface="Corbel"/>
                <a:cs typeface="Corbel"/>
                <a:sym typeface="Corbel"/>
              </a:rPr>
              <a:t>Continue</a:t>
            </a:r>
            <a:endParaRPr b="0" i="0" sz="4000" u="none" cap="none" strike="noStrike">
              <a:solidFill>
                <a:srgbClr val="DC5E00"/>
              </a:solidFill>
              <a:latin typeface="Arial"/>
              <a:ea typeface="Arial"/>
              <a:cs typeface="Arial"/>
              <a:sym typeface="Arial"/>
            </a:endParaRPr>
          </a:p>
        </p:txBody>
      </p:sp>
      <p:sp>
        <p:nvSpPr>
          <p:cNvPr id="3990" name="Google Shape;3990;p533"/>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impl&lt;'a&gt; Example&lt;'a&gt;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display(&amp;self)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print!("Value of x is : {}",self.x);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3991" name="Google Shape;3991;p53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995" name="Shape 3995"/>
        <p:cNvGrpSpPr/>
        <p:nvPr/>
      </p:nvGrpSpPr>
      <p:grpSpPr>
        <a:xfrm>
          <a:off x="0" y="0"/>
          <a:ext cx="0" cy="0"/>
          <a:chOff x="0" y="0"/>
          <a:chExt cx="0" cy="0"/>
        </a:xfrm>
      </p:grpSpPr>
      <p:sp>
        <p:nvSpPr>
          <p:cNvPr id="3996" name="Google Shape;3996;p534"/>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Arial"/>
              <a:buNone/>
            </a:pPr>
            <a:r>
              <a:rPr b="0" i="0" lang="en-GB" sz="4000" u="none" cap="none" strike="noStrike">
                <a:solidFill>
                  <a:srgbClr val="DC5E00"/>
                </a:solidFill>
                <a:latin typeface="Corbel"/>
                <a:ea typeface="Corbel"/>
                <a:cs typeface="Corbel"/>
                <a:sym typeface="Corbel"/>
              </a:rPr>
              <a:t>Continue</a:t>
            </a:r>
            <a:endParaRPr b="0" i="0" sz="4000" u="none" cap="none" strike="noStrike">
              <a:solidFill>
                <a:srgbClr val="DC5E00"/>
              </a:solidFill>
              <a:latin typeface="Corbel"/>
              <a:ea typeface="Corbel"/>
              <a:cs typeface="Corbel"/>
              <a:sym typeface="Corbel"/>
            </a:endParaRPr>
          </a:p>
        </p:txBody>
      </p:sp>
      <p:sp>
        <p:nvSpPr>
          <p:cNvPr id="3997" name="Google Shape;3997;p534"/>
          <p:cNvSpPr txBox="1"/>
          <p:nvPr/>
        </p:nvSpPr>
        <p:spPr>
          <a:xfrm>
            <a:off x="457175" y="1203300"/>
            <a:ext cx="8228700" cy="3227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main() {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y = &amp;</a:t>
            </a:r>
            <a:r>
              <a:rPr b="0" i="0" lang="en-GB" sz="2900" u="none" cap="none" strike="noStrike">
                <a:solidFill>
                  <a:srgbClr val="C9211E"/>
                </a:solidFill>
                <a:latin typeface="Arial"/>
                <a:ea typeface="Arial"/>
                <a:cs typeface="Arial"/>
                <a:sym typeface="Arial"/>
              </a:rPr>
              <a:t>90</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b = Example{ x: y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 b.display();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rgbClr val="434343"/>
                </a:solidFill>
                <a:latin typeface="Arial"/>
                <a:ea typeface="Arial"/>
                <a:cs typeface="Arial"/>
                <a:sym typeface="Arial"/>
              </a:rPr>
              <a:t>}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a:t>
            </a: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rgbClr val="434343"/>
                </a:solidFill>
                <a:latin typeface="Arial"/>
                <a:ea typeface="Arial"/>
                <a:cs typeface="Arial"/>
                <a:sym typeface="Arial"/>
              </a:rPr>
              <a:t>Value of x is : 90</a:t>
            </a:r>
            <a:endParaRPr b="0" i="0" sz="2900" u="none" cap="none" strike="noStrike">
              <a:solidFill>
                <a:srgbClr val="434343"/>
              </a:solidFill>
              <a:latin typeface="Arial"/>
              <a:ea typeface="Arial"/>
              <a:cs typeface="Arial"/>
              <a:sym typeface="Arial"/>
            </a:endParaRPr>
          </a:p>
        </p:txBody>
      </p:sp>
      <p:pic>
        <p:nvPicPr>
          <p:cNvPr id="3998" name="Google Shape;3998;p53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02" name="Shape 4002"/>
        <p:cNvGrpSpPr/>
        <p:nvPr/>
      </p:nvGrpSpPr>
      <p:grpSpPr>
        <a:xfrm>
          <a:off x="0" y="0"/>
          <a:ext cx="0" cy="0"/>
          <a:chOff x="0" y="0"/>
          <a:chExt cx="0" cy="0"/>
        </a:xfrm>
      </p:grpSpPr>
      <p:sp>
        <p:nvSpPr>
          <p:cNvPr id="4003" name="Google Shape;4003;p535"/>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Multiple Lifetimes</a:t>
            </a:r>
            <a:endParaRPr b="0" i="0" sz="4000" u="none" cap="none" strike="noStrike">
              <a:solidFill>
                <a:srgbClr val="DC5E00"/>
              </a:solidFill>
              <a:latin typeface="Arial"/>
              <a:ea typeface="Arial"/>
              <a:cs typeface="Arial"/>
              <a:sym typeface="Arial"/>
            </a:endParaRPr>
          </a:p>
        </p:txBody>
      </p:sp>
      <p:sp>
        <p:nvSpPr>
          <p:cNvPr id="4004" name="Google Shape;4004;p535"/>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There are two possibilities that we can have:</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Multiple references have the same lifetime.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Multiple references have different lifetimes.</a:t>
            </a:r>
            <a:endParaRPr b="0" i="0" sz="2900" u="none" cap="none" strike="noStrike">
              <a:latin typeface="Arial"/>
              <a:ea typeface="Arial"/>
              <a:cs typeface="Arial"/>
              <a:sym typeface="Arial"/>
            </a:endParaRPr>
          </a:p>
        </p:txBody>
      </p:sp>
      <p:pic>
        <p:nvPicPr>
          <p:cNvPr id="4005" name="Google Shape;4005;p53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09" name="Shape 4009"/>
        <p:cNvGrpSpPr/>
        <p:nvPr/>
      </p:nvGrpSpPr>
      <p:grpSpPr>
        <a:xfrm>
          <a:off x="0" y="0"/>
          <a:ext cx="0" cy="0"/>
          <a:chOff x="0" y="0"/>
          <a:chExt cx="0" cy="0"/>
        </a:xfrm>
      </p:grpSpPr>
      <p:sp>
        <p:nvSpPr>
          <p:cNvPr id="4010" name="Google Shape;4010;p536"/>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011" name="Google Shape;4011;p536"/>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When references have the same lifetime.</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rgbClr val="2A6099"/>
              </a:buClr>
              <a:buSzPts val="2900"/>
              <a:buFont typeface="Arial"/>
              <a:buNone/>
            </a:pPr>
            <a:r>
              <a:rPr b="1" i="0" lang="en-GB" sz="2900" u="none" cap="none" strike="noStrike">
                <a:latin typeface="Arial"/>
                <a:ea typeface="Arial"/>
                <a:cs typeface="Arial"/>
                <a:sym typeface="Arial"/>
              </a:rPr>
              <a:t>fn</a:t>
            </a:r>
            <a:r>
              <a:rPr b="0" i="0" lang="en-GB" sz="2900" u="none" cap="none" strike="noStrike">
                <a:latin typeface="Arial"/>
                <a:ea typeface="Arial"/>
                <a:cs typeface="Arial"/>
                <a:sym typeface="Arial"/>
              </a:rPr>
              <a:t> fun &lt;'a&gt;(x: &amp; 'a i32 , y: &amp; 'a i32) -&gt; &amp; 'a i32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//block of code.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In the above case, both the references x and y have the same lifetime, i.e., 'a.</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rgbClr val="434343"/>
              </a:solidFill>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rgbClr val="434343"/>
              </a:solidFill>
              <a:latin typeface="Arial"/>
              <a:ea typeface="Arial"/>
              <a:cs typeface="Arial"/>
              <a:sym typeface="Arial"/>
            </a:endParaRPr>
          </a:p>
        </p:txBody>
      </p:sp>
      <p:pic>
        <p:nvPicPr>
          <p:cNvPr id="4012" name="Google Shape;4012;p53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16" name="Shape 4016"/>
        <p:cNvGrpSpPr/>
        <p:nvPr/>
      </p:nvGrpSpPr>
      <p:grpSpPr>
        <a:xfrm>
          <a:off x="0" y="0"/>
          <a:ext cx="0" cy="0"/>
          <a:chOff x="0" y="0"/>
          <a:chExt cx="0" cy="0"/>
        </a:xfrm>
      </p:grpSpPr>
      <p:sp>
        <p:nvSpPr>
          <p:cNvPr id="4017" name="Google Shape;4017;p537"/>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'static</a:t>
            </a:r>
            <a:endParaRPr b="0" i="0" sz="4000" u="none" cap="none" strike="noStrike">
              <a:solidFill>
                <a:srgbClr val="DC5E00"/>
              </a:solidFill>
              <a:latin typeface="Arial"/>
              <a:ea typeface="Arial"/>
              <a:cs typeface="Arial"/>
              <a:sym typeface="Arial"/>
            </a:endParaRPr>
          </a:p>
        </p:txBody>
      </p:sp>
      <p:sp>
        <p:nvSpPr>
          <p:cNvPr id="4018" name="Google Shape;4018;p537"/>
          <p:cNvSpPr txBox="1"/>
          <p:nvPr/>
        </p:nvSpPr>
        <p:spPr>
          <a:xfrm>
            <a:off x="457622" y="1080437"/>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The lifetime named as 'static is a special lifetime. It signifies that something has the lifetime 'static will have the lifetime over the entire program. Mainly 'static lifetime is used with the strings. The references which have the 'static lifetime are valid for the entire program.</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latin typeface="Arial"/>
                <a:ea typeface="Arial"/>
                <a:cs typeface="Arial"/>
                <a:sym typeface="Arial"/>
              </a:rPr>
              <a:t>let</a:t>
            </a:r>
            <a:r>
              <a:rPr b="0" i="0" lang="en-GB" sz="2900" u="none" cap="none" strike="noStrike">
                <a:latin typeface="Arial"/>
                <a:ea typeface="Arial"/>
                <a:cs typeface="Arial"/>
                <a:sym typeface="Arial"/>
              </a:rPr>
              <a:t> s : &amp; </a:t>
            </a:r>
            <a:r>
              <a:rPr b="1" i="0" lang="en-GB" sz="2900" u="none" cap="none" strike="noStrike">
                <a:latin typeface="Arial"/>
                <a:ea typeface="Arial"/>
                <a:cs typeface="Arial"/>
                <a:sym typeface="Arial"/>
              </a:rPr>
              <a:t>'static</a:t>
            </a:r>
            <a:r>
              <a:rPr b="0" i="0" lang="en-GB" sz="2900" u="none" cap="none" strike="noStrike">
                <a:latin typeface="Arial"/>
                <a:ea typeface="Arial"/>
                <a:cs typeface="Arial"/>
                <a:sym typeface="Arial"/>
              </a:rPr>
              <a:t> str = "javaTpoint tutorial" ;   </a:t>
            </a:r>
            <a:endParaRPr b="0" i="0" sz="2900" u="none" cap="none" strike="noStrike">
              <a:latin typeface="Arial"/>
              <a:ea typeface="Arial"/>
              <a:cs typeface="Arial"/>
              <a:sym typeface="Arial"/>
            </a:endParaRPr>
          </a:p>
        </p:txBody>
      </p:sp>
      <p:pic>
        <p:nvPicPr>
          <p:cNvPr id="4019" name="Google Shape;4019;p53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0"/>
          <p:cNvSpPr txBox="1"/>
          <p:nvPr>
            <p:ph idx="1" type="body"/>
          </p:nvPr>
        </p:nvSpPr>
        <p:spPr>
          <a:xfrm>
            <a:off x="311700" y="478475"/>
            <a:ext cx="8520600" cy="4153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t>Creating a variable and assigning a value to it with the let keyword is an statement.</a:t>
            </a:r>
            <a:endParaRPr sz="2400"/>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GB" sz="2400"/>
              <a:t> </a:t>
            </a:r>
            <a:endParaRPr sz="2400"/>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GB" sz="2400"/>
              <a:t>The let y = 6 statement does not return a value</a:t>
            </a:r>
            <a:endParaRPr sz="2400"/>
          </a:p>
          <a:p>
            <a:pPr indent="0" lvl="0" marL="0" rtl="0" algn="l">
              <a:lnSpc>
                <a:spcPct val="115000"/>
              </a:lnSpc>
              <a:spcBef>
                <a:spcPts val="0"/>
              </a:spcBef>
              <a:spcAft>
                <a:spcPts val="0"/>
              </a:spcAft>
              <a:buClr>
                <a:schemeClr val="dk1"/>
              </a:buClr>
              <a:buSzPts val="1100"/>
              <a:buFont typeface="Arial"/>
              <a:buNone/>
            </a:pPr>
            <a:r>
              <a:t/>
            </a:r>
            <a:endParaRPr sz="2400"/>
          </a:p>
          <a:p>
            <a:pPr indent="0" lvl="0" marL="0" rtl="0" algn="l">
              <a:spcBef>
                <a:spcPts val="0"/>
              </a:spcBef>
              <a:spcAft>
                <a:spcPts val="0"/>
              </a:spcAft>
              <a:buNone/>
            </a:pPr>
            <a:r>
              <a:rPr lang="en-GB" sz="2400"/>
              <a:t>Note: Statement contains (;) at its end.</a:t>
            </a:r>
            <a:endParaRPr sz="2400"/>
          </a:p>
          <a:p>
            <a:pPr indent="0" lvl="0" marL="0" rtl="0" algn="l">
              <a:lnSpc>
                <a:spcPct val="115000"/>
              </a:lnSpc>
              <a:spcBef>
                <a:spcPts val="0"/>
              </a:spcBef>
              <a:spcAft>
                <a:spcPts val="0"/>
              </a:spcAft>
              <a:buClr>
                <a:schemeClr val="dk1"/>
              </a:buClr>
              <a:buSzPts val="1100"/>
              <a:buFont typeface="Arial"/>
              <a:buNone/>
            </a:pPr>
            <a:r>
              <a:t/>
            </a:r>
            <a:endParaRPr sz="2400"/>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
        <p:nvSpPr>
          <p:cNvPr id="453" name="Google Shape;453;p70"/>
          <p:cNvSpPr txBox="1"/>
          <p:nvPr/>
        </p:nvSpPr>
        <p:spPr>
          <a:xfrm>
            <a:off x="489325" y="1511525"/>
            <a:ext cx="2142300" cy="13593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solidFill>
                  <a:srgbClr val="B854D4"/>
                </a:solidFill>
                <a:latin typeface="Roboto"/>
                <a:ea typeface="Roboto"/>
                <a:cs typeface="Roboto"/>
                <a:sym typeface="Roboto"/>
              </a:rPr>
              <a:t>fn</a:t>
            </a:r>
            <a:r>
              <a:rPr lang="en-GB" sz="2400">
                <a:solidFill>
                  <a:srgbClr val="6E6B5E"/>
                </a:solidFill>
                <a:latin typeface="Roboto"/>
                <a:ea typeface="Roboto"/>
                <a:cs typeface="Roboto"/>
                <a:sym typeface="Roboto"/>
              </a:rPr>
              <a:t> </a:t>
            </a:r>
            <a:r>
              <a:rPr lang="en-GB" sz="2400">
                <a:solidFill>
                  <a:srgbClr val="6684E1"/>
                </a:solidFill>
                <a:latin typeface="Roboto"/>
                <a:ea typeface="Roboto"/>
                <a:cs typeface="Roboto"/>
                <a:sym typeface="Roboto"/>
              </a:rPr>
              <a:t>main</a:t>
            </a:r>
            <a:r>
              <a:rPr lang="en-GB" sz="2400">
                <a:solidFill>
                  <a:srgbClr val="6E6B5E"/>
                </a:solidFill>
                <a:latin typeface="Roboto"/>
                <a:ea typeface="Roboto"/>
                <a:cs typeface="Roboto"/>
                <a:sym typeface="Roboto"/>
              </a:rPr>
              <a:t>() {</a:t>
            </a:r>
            <a:endParaRPr sz="2400">
              <a:solidFill>
                <a:srgbClr val="6E6B5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2400">
                <a:solidFill>
                  <a:srgbClr val="6E6B5E"/>
                </a:solidFill>
                <a:latin typeface="Roboto"/>
                <a:ea typeface="Roboto"/>
                <a:cs typeface="Roboto"/>
                <a:sym typeface="Roboto"/>
              </a:rPr>
              <a:t>         </a:t>
            </a:r>
            <a:r>
              <a:rPr lang="en-GB" sz="2400">
                <a:solidFill>
                  <a:srgbClr val="B854D4"/>
                </a:solidFill>
                <a:latin typeface="Roboto"/>
                <a:ea typeface="Roboto"/>
                <a:cs typeface="Roboto"/>
                <a:sym typeface="Roboto"/>
              </a:rPr>
              <a:t>let</a:t>
            </a:r>
            <a:r>
              <a:rPr lang="en-GB" sz="2400">
                <a:solidFill>
                  <a:srgbClr val="6E6B5E"/>
                </a:solidFill>
                <a:latin typeface="Roboto"/>
                <a:ea typeface="Roboto"/>
                <a:cs typeface="Roboto"/>
                <a:sym typeface="Roboto"/>
              </a:rPr>
              <a:t> y = </a:t>
            </a:r>
            <a:r>
              <a:rPr lang="en-GB" sz="2400">
                <a:solidFill>
                  <a:srgbClr val="B65611"/>
                </a:solidFill>
                <a:latin typeface="Roboto"/>
                <a:ea typeface="Roboto"/>
                <a:cs typeface="Roboto"/>
                <a:sym typeface="Roboto"/>
              </a:rPr>
              <a:t>6</a:t>
            </a:r>
            <a:r>
              <a:rPr lang="en-GB" sz="2400">
                <a:solidFill>
                  <a:srgbClr val="6E6B5E"/>
                </a:solidFill>
                <a:latin typeface="Roboto"/>
                <a:ea typeface="Roboto"/>
                <a:cs typeface="Roboto"/>
                <a:sym typeface="Roboto"/>
              </a:rPr>
              <a:t>;</a:t>
            </a:r>
            <a:endParaRPr sz="2400">
              <a:solidFill>
                <a:srgbClr val="6E6B5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GB" sz="2400">
                <a:solidFill>
                  <a:srgbClr val="6E6B5E"/>
                </a:solidFill>
                <a:latin typeface="Roboto"/>
                <a:ea typeface="Roboto"/>
                <a:cs typeface="Roboto"/>
                <a:sym typeface="Roboto"/>
              </a:rPr>
              <a:t>  }</a:t>
            </a:r>
            <a:endParaRPr>
              <a:latin typeface="Roboto"/>
              <a:ea typeface="Roboto"/>
              <a:cs typeface="Roboto"/>
              <a:sym typeface="Roboto"/>
            </a:endParaRPr>
          </a:p>
        </p:txBody>
      </p:sp>
      <p:pic>
        <p:nvPicPr>
          <p:cNvPr id="454" name="Google Shape;454;p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23" name="Shape 4023"/>
        <p:cNvGrpSpPr/>
        <p:nvPr/>
      </p:nvGrpSpPr>
      <p:grpSpPr>
        <a:xfrm>
          <a:off x="0" y="0"/>
          <a:ext cx="0" cy="0"/>
          <a:chOff x="0" y="0"/>
          <a:chExt cx="0" cy="0"/>
        </a:xfrm>
      </p:grpSpPr>
      <p:sp>
        <p:nvSpPr>
          <p:cNvPr id="4024" name="Google Shape;4024;p53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025" name="Google Shape;4025;p53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In the above example, the lifetime of 'a' variable is shorter than the lifetime of 'b' variable. Therefore, the above code runs without any compilation error.</a:t>
            </a:r>
            <a:endParaRPr b="0" i="0" sz="2900" u="none" cap="none" strike="noStrike">
              <a:latin typeface="Arial"/>
              <a:ea typeface="Arial"/>
              <a:cs typeface="Arial"/>
              <a:sym typeface="Arial"/>
            </a:endParaRPr>
          </a:p>
        </p:txBody>
      </p:sp>
      <p:pic>
        <p:nvPicPr>
          <p:cNvPr id="4026" name="Google Shape;4026;p53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30" name="Shape 4030"/>
        <p:cNvGrpSpPr/>
        <p:nvPr/>
      </p:nvGrpSpPr>
      <p:grpSpPr>
        <a:xfrm>
          <a:off x="0" y="0"/>
          <a:ext cx="0" cy="0"/>
          <a:chOff x="0" y="0"/>
          <a:chExt cx="0" cy="0"/>
        </a:xfrm>
      </p:grpSpPr>
      <p:sp>
        <p:nvSpPr>
          <p:cNvPr id="4031" name="Google Shape;4031;p53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 syntax</a:t>
            </a:r>
            <a:endParaRPr b="0" i="0" sz="4000" u="none" cap="none" strike="noStrike">
              <a:solidFill>
                <a:srgbClr val="DC5E00"/>
              </a:solidFill>
              <a:latin typeface="Arial"/>
              <a:ea typeface="Arial"/>
              <a:cs typeface="Arial"/>
              <a:sym typeface="Arial"/>
            </a:endParaRPr>
          </a:p>
        </p:txBody>
      </p:sp>
      <p:sp>
        <p:nvSpPr>
          <p:cNvPr id="4032" name="Google Shape;4032;p539"/>
          <p:cNvSpPr txBox="1"/>
          <p:nvPr/>
        </p:nvSpPr>
        <p:spPr>
          <a:xfrm>
            <a:off x="457175" y="1203300"/>
            <a:ext cx="8228700" cy="3445500"/>
          </a:xfrm>
          <a:prstGeom prst="rect">
            <a:avLst/>
          </a:prstGeom>
          <a:noFill/>
          <a:ln>
            <a:noFill/>
          </a:ln>
        </p:spPr>
        <p:txBody>
          <a:bodyPr anchorCtr="0" anchor="t" bIns="0" lIns="0" spcFirstLastPara="1" rIns="0" wrap="square" tIns="0">
            <a:noAutofit/>
          </a:bodyPr>
          <a:lstStyle/>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annotation does not change how long any of the references live.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Functions can also accept the references of any lifetime by using the generic lifetime parameter.</a:t>
            </a:r>
            <a:endParaRPr b="0" i="0" sz="2900" u="none" cap="none" strike="noStrike">
              <a:latin typeface="Arial"/>
              <a:ea typeface="Arial"/>
              <a:cs typeface="Arial"/>
              <a:sym typeface="Arial"/>
            </a:endParaRPr>
          </a:p>
          <a:p>
            <a:pPr indent="-298450" lvl="0" marL="393700" marR="0" rtl="0" algn="l">
              <a:spcBef>
                <a:spcPts val="1300"/>
              </a:spcBef>
              <a:spcAft>
                <a:spcPts val="0"/>
              </a:spcAft>
              <a:buClr>
                <a:srgbClr val="000000"/>
              </a:buClr>
              <a:buSzPts val="1300"/>
              <a:buFont typeface="Noto Sans Symbols"/>
              <a:buChar char="●"/>
            </a:pPr>
            <a:r>
              <a:rPr b="0" i="0" lang="en-GB" sz="2900" u="none" cap="none" strike="noStrike">
                <a:latin typeface="Arial"/>
                <a:ea typeface="Arial"/>
                <a:cs typeface="Arial"/>
                <a:sym typeface="Arial"/>
              </a:rPr>
              <a:t>Lifetime annotation describes the relationship among the lifetimes of multiple parameters</a:t>
            </a:r>
            <a:r>
              <a:rPr b="0" i="0" lang="en-GB" sz="2900" u="none" cap="none" strike="noStrike">
                <a:solidFill>
                  <a:schemeClr val="dk1"/>
                </a:solidFill>
                <a:latin typeface="Arial"/>
                <a:ea typeface="Arial"/>
                <a:cs typeface="Arial"/>
                <a:sym typeface="Arial"/>
              </a:rPr>
              <a:t>.</a:t>
            </a:r>
            <a:endParaRPr b="0" i="0" sz="2900" u="none" cap="none" strike="noStrike">
              <a:solidFill>
                <a:schemeClr val="dk1"/>
              </a:solidFill>
              <a:latin typeface="Arial"/>
              <a:ea typeface="Arial"/>
              <a:cs typeface="Arial"/>
              <a:sym typeface="Arial"/>
            </a:endParaRPr>
          </a:p>
        </p:txBody>
      </p:sp>
      <p:pic>
        <p:nvPicPr>
          <p:cNvPr id="4033" name="Google Shape;4033;p53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37" name="Shape 4037"/>
        <p:cNvGrpSpPr/>
        <p:nvPr/>
      </p:nvGrpSpPr>
      <p:grpSpPr>
        <a:xfrm>
          <a:off x="0" y="0"/>
          <a:ext cx="0" cy="0"/>
          <a:chOff x="0" y="0"/>
          <a:chExt cx="0" cy="0"/>
        </a:xfrm>
      </p:grpSpPr>
      <p:sp>
        <p:nvSpPr>
          <p:cNvPr id="4038" name="Google Shape;4038;p540"/>
          <p:cNvSpPr txBox="1"/>
          <p:nvPr/>
        </p:nvSpPr>
        <p:spPr>
          <a:xfrm>
            <a:off x="457172" y="216122"/>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Steps to be followed for the lifetime annotation syntax:</a:t>
            </a:r>
            <a:endParaRPr b="0" i="0" sz="4000" u="none" cap="none" strike="noStrike">
              <a:solidFill>
                <a:srgbClr val="DC5E00"/>
              </a:solidFill>
              <a:latin typeface="Arial"/>
              <a:ea typeface="Arial"/>
              <a:cs typeface="Arial"/>
              <a:sym typeface="Arial"/>
            </a:endParaRPr>
          </a:p>
        </p:txBody>
      </p:sp>
      <p:sp>
        <p:nvSpPr>
          <p:cNvPr id="4039" name="Google Shape;4039;p540"/>
          <p:cNvSpPr txBox="1"/>
          <p:nvPr/>
        </p:nvSpPr>
        <p:spPr>
          <a:xfrm>
            <a:off x="457175" y="1203300"/>
            <a:ext cx="8228700" cy="3656400"/>
          </a:xfrm>
          <a:prstGeom prst="rect">
            <a:avLst/>
          </a:prstGeom>
          <a:noFill/>
          <a:ln>
            <a:noFill/>
          </a:ln>
        </p:spPr>
        <p:txBody>
          <a:bodyPr anchorCtr="0" anchor="t" bIns="0" lIns="0" spcFirstLastPara="1" rIns="0" wrap="square" tIns="0">
            <a:noAutofit/>
          </a:bodyPr>
          <a:lstStyle/>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 names of the lifetime parameters should start with (') apostrophe.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They are mainly lowercase and short. For example: 'a.</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Lifetime parameter annotation is placed after the '&amp;' of a reference and then space to separate annotation from the reference type.</a:t>
            </a:r>
            <a:endParaRPr b="0" i="0" sz="2900" u="none" cap="none" strike="noStrike">
              <a:latin typeface="Arial"/>
              <a:ea typeface="Arial"/>
              <a:cs typeface="Arial"/>
              <a:sym typeface="Arial"/>
            </a:endParaRPr>
          </a:p>
        </p:txBody>
      </p:sp>
      <p:pic>
        <p:nvPicPr>
          <p:cNvPr id="4040" name="Google Shape;4040;p54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44" name="Shape 4044"/>
        <p:cNvGrpSpPr/>
        <p:nvPr/>
      </p:nvGrpSpPr>
      <p:grpSpPr>
        <a:xfrm>
          <a:off x="0" y="0"/>
          <a:ext cx="0" cy="0"/>
          <a:chOff x="0" y="0"/>
          <a:chExt cx="0" cy="0"/>
        </a:xfrm>
      </p:grpSpPr>
      <p:sp>
        <p:nvSpPr>
          <p:cNvPr id="4045" name="Google Shape;4045;p541"/>
          <p:cNvSpPr txBox="1"/>
          <p:nvPr/>
        </p:nvSpPr>
        <p:spPr>
          <a:xfrm>
            <a:off x="457171" y="290551"/>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Some examples of lifetime annotation syntax are given below:</a:t>
            </a:r>
            <a:endParaRPr b="0" i="0" sz="4000" u="none" cap="none" strike="noStrike">
              <a:solidFill>
                <a:srgbClr val="DC5E00"/>
              </a:solidFill>
              <a:latin typeface="Arial"/>
              <a:ea typeface="Arial"/>
              <a:cs typeface="Arial"/>
              <a:sym typeface="Arial"/>
            </a:endParaRPr>
          </a:p>
        </p:txBody>
      </p:sp>
      <p:sp>
        <p:nvSpPr>
          <p:cNvPr id="4046" name="Google Shape;4046;p541"/>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&amp;i32                     // reference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i32              // reference with </a:t>
            </a:r>
            <a:r>
              <a:rPr b="1" i="0" lang="en-GB" sz="2900" u="none" cap="none" strike="noStrike"/>
              <a:t>a</a:t>
            </a:r>
            <a:r>
              <a:rPr b="0" i="0" lang="en-GB" sz="2900" u="none" cap="none" strike="noStrike">
                <a:latin typeface="Arial"/>
                <a:ea typeface="Arial"/>
                <a:cs typeface="Arial"/>
                <a:sym typeface="Arial"/>
              </a:rPr>
              <a:t> given lifetime.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mut i32    // mutable reference with </a:t>
            </a:r>
            <a:r>
              <a:rPr b="1" i="0" lang="en-GB" sz="2900" u="none" cap="none" strike="noStrike"/>
              <a:t>a</a:t>
            </a:r>
            <a:r>
              <a:rPr b="0" i="0" lang="en-GB" sz="2900" u="none" cap="none" strike="noStrike">
                <a:latin typeface="Arial"/>
                <a:ea typeface="Arial"/>
                <a:cs typeface="Arial"/>
                <a:sym typeface="Arial"/>
              </a:rPr>
              <a:t> given lifetime.</a:t>
            </a:r>
            <a:endParaRPr b="0" i="0" sz="2900" u="none" cap="none" strike="noStrike">
              <a:latin typeface="Arial"/>
              <a:ea typeface="Arial"/>
              <a:cs typeface="Arial"/>
              <a:sym typeface="Arial"/>
            </a:endParaRPr>
          </a:p>
        </p:txBody>
      </p:sp>
      <p:pic>
        <p:nvPicPr>
          <p:cNvPr id="4047" name="Google Shape;4047;p54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51" name="Shape 4051"/>
        <p:cNvGrpSpPr/>
        <p:nvPr/>
      </p:nvGrpSpPr>
      <p:grpSpPr>
        <a:xfrm>
          <a:off x="0" y="0"/>
          <a:ext cx="0" cy="0"/>
          <a:chOff x="0" y="0"/>
          <a:chExt cx="0" cy="0"/>
        </a:xfrm>
      </p:grpSpPr>
      <p:sp>
        <p:nvSpPr>
          <p:cNvPr id="4052" name="Google Shape;4052;p542"/>
          <p:cNvSpPr txBox="1"/>
          <p:nvPr/>
        </p:nvSpPr>
        <p:spPr>
          <a:xfrm>
            <a:off x="457172" y="301183"/>
            <a:ext cx="8228700" cy="1134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Annotations in Function Signatures</a:t>
            </a:r>
            <a:endParaRPr b="0" i="0" sz="4000" u="none" cap="none" strike="noStrike">
              <a:solidFill>
                <a:srgbClr val="DC5E00"/>
              </a:solidFill>
              <a:latin typeface="Arial"/>
              <a:ea typeface="Arial"/>
              <a:cs typeface="Arial"/>
              <a:sym typeface="Arial"/>
            </a:endParaRPr>
          </a:p>
        </p:txBody>
      </p:sp>
      <p:sp>
        <p:nvSpPr>
          <p:cNvPr id="4053" name="Google Shape;4053;p54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15900" lvl="0" marL="393700" marR="0" rtl="0" algn="l">
              <a:spcBef>
                <a:spcPts val="0"/>
              </a:spcBef>
              <a:spcAft>
                <a:spcPts val="0"/>
              </a:spcAft>
              <a:buClr>
                <a:srgbClr val="000000"/>
              </a:buClr>
              <a:buSzPts val="1300"/>
              <a:buFont typeface="Noto Sans Symbols"/>
              <a:buNone/>
            </a:pPr>
            <a:r>
              <a:t/>
            </a:r>
            <a:endParaRPr b="0" i="0" sz="2900" u="none" cap="none" strike="noStrike">
              <a:solidFill>
                <a:schemeClr val="dk1"/>
              </a:solidFill>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The 'a represents the lifetime of a reference. Every reference has a lifetime associated with it. We can use the lifetime annotations in function signatures as well. </a:t>
            </a:r>
            <a:endParaRPr b="0" i="0" sz="2900" u="none" cap="none" strike="noStrike">
              <a:latin typeface="Arial"/>
              <a:ea typeface="Arial"/>
              <a:cs typeface="Arial"/>
              <a:sym typeface="Arial"/>
            </a:endParaRPr>
          </a:p>
        </p:txBody>
      </p:sp>
      <p:pic>
        <p:nvPicPr>
          <p:cNvPr id="4054" name="Google Shape;4054;p54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58" name="Shape 4058"/>
        <p:cNvGrpSpPr/>
        <p:nvPr/>
      </p:nvGrpSpPr>
      <p:grpSpPr>
        <a:xfrm>
          <a:off x="0" y="0"/>
          <a:ext cx="0" cy="0"/>
          <a:chOff x="0" y="0"/>
          <a:chExt cx="0" cy="0"/>
        </a:xfrm>
      </p:grpSpPr>
      <p:sp>
        <p:nvSpPr>
          <p:cNvPr id="4059" name="Google Shape;4059;p543"/>
          <p:cNvSpPr txBox="1"/>
          <p:nvPr>
            <p:ph idx="1" type="body"/>
          </p:nvPr>
        </p:nvSpPr>
        <p:spPr>
          <a:xfrm>
            <a:off x="311700" y="1266325"/>
            <a:ext cx="8520600" cy="3302700"/>
          </a:xfrm>
          <a:prstGeom prst="rect">
            <a:avLst/>
          </a:prstGeom>
          <a:noFill/>
          <a:ln>
            <a:noFill/>
          </a:ln>
        </p:spPr>
        <p:txBody>
          <a:bodyPr anchorCtr="0" anchor="t" bIns="0" lIns="0" spcFirstLastPara="1" rIns="0" wrap="square" tIns="0">
            <a:noAutofit/>
          </a:bodyPr>
          <a:lstStyle/>
          <a:p>
            <a:pPr indent="-330200" lvl="0" marL="393700" rtl="0" algn="l">
              <a:lnSpc>
                <a:spcPct val="90000"/>
              </a:lnSpc>
              <a:spcBef>
                <a:spcPts val="1300"/>
              </a:spcBef>
              <a:spcAft>
                <a:spcPts val="0"/>
              </a:spcAft>
              <a:buClr>
                <a:srgbClr val="000000"/>
              </a:buClr>
              <a:buSzPts val="1800"/>
              <a:buFont typeface="Noto Sans Symbols"/>
              <a:buChar char="●"/>
            </a:pPr>
            <a:r>
              <a:rPr lang="en-GB" sz="2900">
                <a:solidFill>
                  <a:srgbClr val="000000"/>
                </a:solidFill>
              </a:rPr>
              <a:t>The generic lifetime parameters are used between angular brackets &lt;&gt; , and the angular brackets are placed between the function name and the parameter list. Let's have a look:</a:t>
            </a:r>
            <a:endParaRPr sz="2900">
              <a:solidFill>
                <a:srgbClr val="000000"/>
              </a:solidFill>
            </a:endParaRPr>
          </a:p>
          <a:p>
            <a:pPr indent="-330200" lvl="0" marL="393700" rtl="0" algn="l">
              <a:lnSpc>
                <a:spcPct val="90000"/>
              </a:lnSpc>
              <a:spcBef>
                <a:spcPts val="1600"/>
              </a:spcBef>
              <a:spcAft>
                <a:spcPts val="0"/>
              </a:spcAft>
              <a:buClr>
                <a:srgbClr val="000000"/>
              </a:buClr>
              <a:buSzPts val="1800"/>
              <a:buFont typeface="Noto Sans Symbols"/>
              <a:buChar char="●"/>
            </a:pPr>
            <a:r>
              <a:rPr lang="en-GB" sz="2900">
                <a:solidFill>
                  <a:srgbClr val="000000"/>
                </a:solidFill>
              </a:rPr>
              <a:t>fn fun&lt;'a&gt;(...);  </a:t>
            </a:r>
            <a:endParaRPr sz="2900">
              <a:solidFill>
                <a:srgbClr val="000000"/>
              </a:solidFill>
            </a:endParaRPr>
          </a:p>
          <a:p>
            <a:pPr indent="0" lvl="0" marL="0" rtl="0" algn="l">
              <a:lnSpc>
                <a:spcPct val="90000"/>
              </a:lnSpc>
              <a:spcBef>
                <a:spcPts val="1600"/>
              </a:spcBef>
              <a:spcAft>
                <a:spcPts val="1600"/>
              </a:spcAft>
              <a:buSzPts val="1320"/>
              <a:buNone/>
            </a:pPr>
            <a:r>
              <a:t/>
            </a:r>
            <a:endParaRPr>
              <a:solidFill>
                <a:srgbClr val="000000"/>
              </a:solidFill>
            </a:endParaRPr>
          </a:p>
        </p:txBody>
      </p:sp>
      <p:pic>
        <p:nvPicPr>
          <p:cNvPr id="4060" name="Google Shape;4060;p54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64" name="Shape 4064"/>
        <p:cNvGrpSpPr/>
        <p:nvPr/>
      </p:nvGrpSpPr>
      <p:grpSpPr>
        <a:xfrm>
          <a:off x="0" y="0"/>
          <a:ext cx="0" cy="0"/>
          <a:chOff x="0" y="0"/>
          <a:chExt cx="0" cy="0"/>
        </a:xfrm>
      </p:grpSpPr>
      <p:sp>
        <p:nvSpPr>
          <p:cNvPr id="4065" name="Google Shape;4065;p544"/>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066" name="Google Shape;4066;p544"/>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In the above case, fun is the function name which has one lifetime, i.e., 'a. If a function contains two reference parameters with two different lifetimes, then it can be represented as:</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fun&lt;'a,'b&gt;(...);  </a:t>
            </a:r>
            <a:endParaRPr b="0" i="0" sz="2900" u="none" cap="none" strike="noStrike">
              <a:latin typeface="Arial"/>
              <a:ea typeface="Arial"/>
              <a:cs typeface="Arial"/>
              <a:sym typeface="Arial"/>
            </a:endParaRPr>
          </a:p>
        </p:txBody>
      </p:sp>
      <p:pic>
        <p:nvPicPr>
          <p:cNvPr id="4067" name="Google Shape;4067;p54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71" name="Shape 4071"/>
        <p:cNvGrpSpPr/>
        <p:nvPr/>
      </p:nvGrpSpPr>
      <p:grpSpPr>
        <a:xfrm>
          <a:off x="0" y="0"/>
          <a:ext cx="0" cy="0"/>
          <a:chOff x="0" y="0"/>
          <a:chExt cx="0" cy="0"/>
        </a:xfrm>
      </p:grpSpPr>
      <p:sp>
        <p:nvSpPr>
          <p:cNvPr id="4072" name="Google Shape;4072;p545"/>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073" name="Google Shape;4073;p545"/>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Both &amp; 'a i32 and &amp; 'a mut i32 are similar. The only difference is that 'a is placed between the &amp; and mut.</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mut i32 means "mutable reference to an i32"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&amp; 'a mut i32 means "mutable reference to an i32 with a lifetime 'a".</a:t>
            </a:r>
            <a:endParaRPr b="0" i="0" sz="2900" u="none" cap="none" strike="noStrike">
              <a:latin typeface="Arial"/>
              <a:ea typeface="Arial"/>
              <a:cs typeface="Arial"/>
              <a:sym typeface="Arial"/>
            </a:endParaRPr>
          </a:p>
        </p:txBody>
      </p:sp>
      <p:pic>
        <p:nvPicPr>
          <p:cNvPr id="4074" name="Google Shape;4074;p54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78" name="Shape 4078"/>
        <p:cNvGrpSpPr/>
        <p:nvPr/>
      </p:nvGrpSpPr>
      <p:grpSpPr>
        <a:xfrm>
          <a:off x="0" y="0"/>
          <a:ext cx="0" cy="0"/>
          <a:chOff x="0" y="0"/>
          <a:chExt cx="0" cy="0"/>
        </a:xfrm>
      </p:grpSpPr>
      <p:sp>
        <p:nvSpPr>
          <p:cNvPr id="4079" name="Google Shape;4079;p546"/>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Annotations in struct</a:t>
            </a:r>
            <a:endParaRPr b="0" i="0" sz="4000" u="none" cap="none" strike="noStrike">
              <a:solidFill>
                <a:srgbClr val="DC5E00"/>
              </a:solidFill>
              <a:latin typeface="Arial"/>
              <a:ea typeface="Arial"/>
              <a:cs typeface="Arial"/>
              <a:sym typeface="Arial"/>
            </a:endParaRPr>
          </a:p>
        </p:txBody>
      </p:sp>
      <p:sp>
        <p:nvSpPr>
          <p:cNvPr id="4080" name="Google Shape;4080;p546"/>
          <p:cNvSpPr txBox="1"/>
          <p:nvPr/>
        </p:nvSpPr>
        <p:spPr>
          <a:xfrm>
            <a:off x="457175" y="1174200"/>
            <a:ext cx="8228700" cy="3270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We can also use the explicit lifetimes in the struct as we have used in functions.</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5983B0"/>
              </a:buClr>
              <a:buSzPts val="2900"/>
              <a:buFont typeface="Arial"/>
              <a:buNone/>
            </a:pPr>
            <a:r>
              <a:rPr b="1" i="0" lang="en-GB" sz="2900" u="none" cap="none" strike="noStrike">
                <a:latin typeface="Arial"/>
                <a:ea typeface="Arial"/>
                <a:cs typeface="Arial"/>
                <a:sym typeface="Arial"/>
              </a:rPr>
              <a:t>struct Example</a:t>
            </a: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x : &amp; 'a i32,  //  x is a variable of type i32 that has the lifetime 'a. </a:t>
            </a:r>
            <a:endParaRPr b="0" i="0" sz="2900" u="none" cap="none" strike="noStrike">
              <a:latin typeface="Arial"/>
              <a:ea typeface="Arial"/>
              <a:cs typeface="Arial"/>
              <a:sym typeface="Arial"/>
            </a:endParaRPr>
          </a:p>
        </p:txBody>
      </p:sp>
      <p:pic>
        <p:nvPicPr>
          <p:cNvPr id="4081" name="Google Shape;4081;p54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85" name="Shape 4085"/>
        <p:cNvGrpSpPr/>
        <p:nvPr/>
      </p:nvGrpSpPr>
      <p:grpSpPr>
        <a:xfrm>
          <a:off x="0" y="0"/>
          <a:ext cx="0" cy="0"/>
          <a:chOff x="0" y="0"/>
          <a:chExt cx="0" cy="0"/>
        </a:xfrm>
      </p:grpSpPr>
      <p:sp>
        <p:nvSpPr>
          <p:cNvPr id="4086" name="Google Shape;4086;p547"/>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Arial"/>
              <a:buNone/>
            </a:pPr>
            <a:r>
              <a:rPr b="0" i="0" lang="en-GB" sz="4000" u="none" cap="none" strike="noStrike">
                <a:solidFill>
                  <a:srgbClr val="DC5E00"/>
                </a:solidFill>
                <a:latin typeface="Corbel"/>
                <a:ea typeface="Corbel"/>
                <a:cs typeface="Corbel"/>
                <a:sym typeface="Corbel"/>
              </a:rPr>
              <a:t>Example</a:t>
            </a:r>
            <a:endParaRPr b="0" i="0" sz="4000" u="none" cap="none" strike="noStrike">
              <a:solidFill>
                <a:srgbClr val="DC5E00"/>
              </a:solidFill>
              <a:latin typeface="Corbel"/>
              <a:ea typeface="Corbel"/>
              <a:cs typeface="Corbel"/>
              <a:sym typeface="Corbel"/>
            </a:endParaRPr>
          </a:p>
        </p:txBody>
      </p:sp>
      <p:sp>
        <p:nvSpPr>
          <p:cNvPr id="4087" name="Google Shape;4087;p547"/>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main()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y = &amp;</a:t>
            </a:r>
            <a:r>
              <a:rPr b="0" i="0" lang="en-GB" sz="2900" u="none" cap="none" strike="noStrike">
                <a:solidFill>
                  <a:srgbClr val="C9211E"/>
                </a:solidFill>
                <a:latin typeface="Arial"/>
                <a:ea typeface="Arial"/>
                <a:cs typeface="Arial"/>
                <a:sym typeface="Arial"/>
              </a:rPr>
              <a:t>9</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b = Example{ x: y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println!("{}", b.x);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9</a:t>
            </a:r>
            <a:endParaRPr b="0" i="0" sz="2900" u="none" cap="none" strike="noStrike">
              <a:latin typeface="Arial"/>
              <a:ea typeface="Arial"/>
              <a:cs typeface="Arial"/>
              <a:sym typeface="Arial"/>
            </a:endParaRPr>
          </a:p>
        </p:txBody>
      </p:sp>
      <p:pic>
        <p:nvPicPr>
          <p:cNvPr id="4088" name="Google Shape;4088;p54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71"/>
          <p:cNvSpPr txBox="1"/>
          <p:nvPr>
            <p:ph idx="1" type="body"/>
          </p:nvPr>
        </p:nvSpPr>
        <p:spPr>
          <a:xfrm>
            <a:off x="311700" y="382925"/>
            <a:ext cx="8520600" cy="148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t>Consider a simple math operation, such as 5 + 6, which is an expression that evaluates to the value 11.</a:t>
            </a:r>
            <a:endParaRPr sz="2400"/>
          </a:p>
          <a:p>
            <a:pPr indent="0" lvl="0" marL="457200" rtl="0" algn="l">
              <a:lnSpc>
                <a:spcPct val="115000"/>
              </a:lnSpc>
              <a:spcBef>
                <a:spcPts val="0"/>
              </a:spcBef>
              <a:spcAft>
                <a:spcPts val="0"/>
              </a:spcAft>
              <a:buNone/>
            </a:pPr>
            <a:r>
              <a:t/>
            </a:r>
            <a:endParaRPr sz="2400"/>
          </a:p>
          <a:p>
            <a:pPr indent="0" lvl="0" marL="457200" rtl="0" algn="l">
              <a:lnSpc>
                <a:spcPct val="115000"/>
              </a:lnSpc>
              <a:spcBef>
                <a:spcPts val="0"/>
              </a:spcBef>
              <a:spcAft>
                <a:spcPts val="0"/>
              </a:spcAft>
              <a:buNone/>
            </a:pPr>
            <a:r>
              <a:t/>
            </a:r>
            <a:endParaRPr sz="2400"/>
          </a:p>
          <a:p>
            <a:pPr indent="0" lvl="0" marL="45720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sz="2400"/>
          </a:p>
          <a:p>
            <a:pPr indent="0" lvl="0" marL="0" rtl="0" algn="l">
              <a:lnSpc>
                <a:spcPct val="114000"/>
              </a:lnSpc>
              <a:spcBef>
                <a:spcPts val="0"/>
              </a:spcBef>
              <a:spcAft>
                <a:spcPts val="0"/>
              </a:spcAft>
              <a:buNone/>
            </a:pPr>
            <a:r>
              <a:rPr lang="en-GB" sz="2400"/>
              <a:t>Expressions can be part of statements</a:t>
            </a:r>
            <a:endParaRPr sz="2400"/>
          </a:p>
          <a:p>
            <a:pPr indent="0" lvl="0" marL="0" rtl="0" algn="l">
              <a:spcBef>
                <a:spcPts val="400"/>
              </a:spcBef>
              <a:spcAft>
                <a:spcPts val="0"/>
              </a:spcAft>
              <a:buNone/>
            </a:pPr>
            <a:r>
              <a:rPr lang="en-GB" sz="2400"/>
              <a:t>Note: Expression does not contain (;) at its end.</a:t>
            </a:r>
            <a:endParaRPr sz="2400"/>
          </a:p>
          <a:p>
            <a:pPr indent="0" lvl="0" marL="0" rtl="0" algn="l">
              <a:lnSpc>
                <a:spcPct val="115000"/>
              </a:lnSpc>
              <a:spcBef>
                <a:spcPts val="0"/>
              </a:spcBef>
              <a:spcAft>
                <a:spcPts val="0"/>
              </a:spcAft>
              <a:buNone/>
            </a:pPr>
            <a:r>
              <a:t/>
            </a:r>
            <a:endParaRPr sz="24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spcBef>
                <a:spcPts val="0"/>
              </a:spcBef>
              <a:spcAft>
                <a:spcPts val="1600"/>
              </a:spcAft>
              <a:buNone/>
            </a:pPr>
            <a:r>
              <a:t/>
            </a:r>
            <a:endParaRPr/>
          </a:p>
        </p:txBody>
      </p:sp>
      <p:sp>
        <p:nvSpPr>
          <p:cNvPr id="460" name="Google Shape;460;p71"/>
          <p:cNvSpPr txBox="1"/>
          <p:nvPr/>
        </p:nvSpPr>
        <p:spPr>
          <a:xfrm>
            <a:off x="393750" y="1485900"/>
            <a:ext cx="2734800" cy="14886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five</a:t>
            </a:r>
            <a:r>
              <a:rPr lang="en-GB" sz="2400">
                <a:solidFill>
                  <a:srgbClr val="6E6B5E"/>
                </a:solidFill>
              </a:rPr>
              <a:t>()        </a:t>
            </a:r>
            <a:r>
              <a:rPr lang="en-GB" sz="2400">
                <a:solidFill>
                  <a:srgbClr val="B65611"/>
                </a:solidFill>
              </a:rPr>
              <a:t>i32</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65611"/>
                </a:solidFill>
              </a:rPr>
              <a:t>5</a:t>
            </a:r>
            <a:endParaRPr sz="2400">
              <a:solidFill>
                <a:srgbClr val="B65611"/>
              </a:solidFill>
            </a:endParaRPr>
          </a:p>
          <a:p>
            <a:pPr indent="0" lvl="0" marL="0" rtl="0" algn="l">
              <a:lnSpc>
                <a:spcPct val="115000"/>
              </a:lnSpc>
              <a:spcBef>
                <a:spcPts val="0"/>
              </a:spcBef>
              <a:spcAft>
                <a:spcPts val="0"/>
              </a:spcAft>
              <a:buNone/>
            </a:pPr>
            <a:r>
              <a:rPr lang="en-GB" sz="2400">
                <a:solidFill>
                  <a:srgbClr val="6E6B5E"/>
                </a:solidFill>
              </a:rPr>
              <a:t>}</a:t>
            </a:r>
            <a:endParaRPr sz="2400">
              <a:solidFill>
                <a:srgbClr val="B854D4"/>
              </a:solidFill>
              <a:latin typeface="Roboto"/>
              <a:ea typeface="Roboto"/>
              <a:cs typeface="Roboto"/>
              <a:sym typeface="Roboto"/>
            </a:endParaRPr>
          </a:p>
        </p:txBody>
      </p:sp>
      <p:pic>
        <p:nvPicPr>
          <p:cNvPr id="461" name="Google Shape;461;p71"/>
          <p:cNvPicPr preferRelativeResize="0"/>
          <p:nvPr/>
        </p:nvPicPr>
        <p:blipFill>
          <a:blip r:embed="rId3">
            <a:alphaModFix/>
          </a:blip>
          <a:stretch>
            <a:fillRect/>
          </a:stretch>
        </p:blipFill>
        <p:spPr>
          <a:xfrm>
            <a:off x="1739338" y="1631975"/>
            <a:ext cx="350772" cy="269825"/>
          </a:xfrm>
          <a:prstGeom prst="rect">
            <a:avLst/>
          </a:prstGeom>
          <a:noFill/>
          <a:ln>
            <a:noFill/>
          </a:ln>
        </p:spPr>
      </p:pic>
      <p:pic>
        <p:nvPicPr>
          <p:cNvPr id="462" name="Google Shape;462;p7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92" name="Shape 4092"/>
        <p:cNvGrpSpPr/>
        <p:nvPr/>
      </p:nvGrpSpPr>
      <p:grpSpPr>
        <a:xfrm>
          <a:off x="0" y="0"/>
          <a:ext cx="0" cy="0"/>
          <a:chOff x="0" y="0"/>
          <a:chExt cx="0" cy="0"/>
        </a:xfrm>
      </p:grpSpPr>
      <p:sp>
        <p:nvSpPr>
          <p:cNvPr id="4093" name="Google Shape;4093;p54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impl blocks</a:t>
            </a:r>
            <a:endParaRPr b="0" i="0" sz="4000" u="none" cap="none" strike="noStrike">
              <a:solidFill>
                <a:srgbClr val="DC5E00"/>
              </a:solidFill>
              <a:latin typeface="Arial"/>
              <a:ea typeface="Arial"/>
              <a:cs typeface="Arial"/>
              <a:sym typeface="Arial"/>
            </a:endParaRPr>
          </a:p>
        </p:txBody>
      </p:sp>
      <p:sp>
        <p:nvSpPr>
          <p:cNvPr id="4094" name="Google Shape;4094;p54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We</a:t>
            </a:r>
            <a:r>
              <a:rPr b="0" i="0" lang="en-GB" sz="2900" u="none" cap="none" strike="noStrike">
                <a:latin typeface="Arial"/>
                <a:ea typeface="Arial"/>
                <a:cs typeface="Arial"/>
                <a:sym typeface="Arial"/>
              </a:rPr>
              <a:t> can implement the struct type having a lifetime 'a using impl block.</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Let's see a simple example:</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struct Example&lt;'a&gt;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x: &amp;'a i32,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4095" name="Google Shape;4095;p54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099" name="Shape 4099"/>
        <p:cNvGrpSpPr/>
        <p:nvPr/>
      </p:nvGrpSpPr>
      <p:grpSpPr>
        <a:xfrm>
          <a:off x="0" y="0"/>
          <a:ext cx="0" cy="0"/>
          <a:chOff x="0" y="0"/>
          <a:chExt cx="0" cy="0"/>
        </a:xfrm>
      </p:grpSpPr>
      <p:sp>
        <p:nvSpPr>
          <p:cNvPr id="4100" name="Google Shape;4100;p54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Corbel"/>
              <a:buNone/>
            </a:pPr>
            <a:r>
              <a:rPr b="0" i="0" lang="en-GB" sz="4000" u="none" cap="none" strike="noStrike">
                <a:solidFill>
                  <a:srgbClr val="DC5E00"/>
                </a:solidFill>
                <a:latin typeface="Corbel"/>
                <a:ea typeface="Corbel"/>
                <a:cs typeface="Corbel"/>
                <a:sym typeface="Corbel"/>
              </a:rPr>
              <a:t>Continue</a:t>
            </a:r>
            <a:endParaRPr b="0" i="0" sz="4000" u="none" cap="none" strike="noStrike">
              <a:solidFill>
                <a:srgbClr val="DC5E00"/>
              </a:solidFill>
              <a:latin typeface="Arial"/>
              <a:ea typeface="Arial"/>
              <a:cs typeface="Arial"/>
              <a:sym typeface="Arial"/>
            </a:endParaRPr>
          </a:p>
        </p:txBody>
      </p:sp>
      <p:sp>
        <p:nvSpPr>
          <p:cNvPr id="4101" name="Google Shape;4101;p549"/>
          <p:cNvSpPr txBox="1"/>
          <p:nvPr/>
        </p:nvSpPr>
        <p:spPr>
          <a:xfrm>
            <a:off x="457175" y="1203300"/>
            <a:ext cx="8228700" cy="3711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impl&lt;'a&gt; Example&lt;'a&gt;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display(&amp;self)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print!("Value of x is : {}",self.x);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p:txBody>
      </p:sp>
      <p:pic>
        <p:nvPicPr>
          <p:cNvPr id="4102" name="Google Shape;4102;p54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06" name="Shape 4106"/>
        <p:cNvGrpSpPr/>
        <p:nvPr/>
      </p:nvGrpSpPr>
      <p:grpSpPr>
        <a:xfrm>
          <a:off x="0" y="0"/>
          <a:ext cx="0" cy="0"/>
          <a:chOff x="0" y="0"/>
          <a:chExt cx="0" cy="0"/>
        </a:xfrm>
      </p:grpSpPr>
      <p:sp>
        <p:nvSpPr>
          <p:cNvPr id="4107" name="Google Shape;4107;p550"/>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Arial"/>
              <a:buNone/>
            </a:pPr>
            <a:r>
              <a:rPr b="0" i="0" lang="en-GB" sz="4000" u="none" cap="none" strike="noStrike">
                <a:solidFill>
                  <a:srgbClr val="DC5E00"/>
                </a:solidFill>
                <a:latin typeface="Corbel"/>
                <a:ea typeface="Corbel"/>
                <a:cs typeface="Corbel"/>
                <a:sym typeface="Corbel"/>
              </a:rPr>
              <a:t>Continue</a:t>
            </a:r>
            <a:endParaRPr b="0" i="0" sz="4000" u="none" cap="none" strike="noStrike">
              <a:solidFill>
                <a:srgbClr val="DC5E00"/>
              </a:solidFill>
              <a:latin typeface="Corbel"/>
              <a:ea typeface="Corbel"/>
              <a:cs typeface="Corbel"/>
              <a:sym typeface="Corbel"/>
            </a:endParaRPr>
          </a:p>
        </p:txBody>
      </p:sp>
      <p:sp>
        <p:nvSpPr>
          <p:cNvPr id="4108" name="Google Shape;4108;p550"/>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main() {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y = &amp;</a:t>
            </a:r>
            <a:r>
              <a:rPr b="0" i="0" lang="en-GB" sz="2900" u="none" cap="none" strike="noStrike">
                <a:solidFill>
                  <a:srgbClr val="C9211E"/>
                </a:solidFill>
                <a:latin typeface="Arial"/>
                <a:ea typeface="Arial"/>
                <a:cs typeface="Arial"/>
                <a:sym typeface="Arial"/>
              </a:rPr>
              <a:t>90</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solidFill>
                  <a:schemeClr val="dk1"/>
                </a:solidFill>
                <a:latin typeface="Arial"/>
                <a:ea typeface="Arial"/>
                <a:cs typeface="Arial"/>
                <a:sym typeface="Arial"/>
              </a:rPr>
              <a:t>    </a:t>
            </a:r>
            <a:r>
              <a:rPr b="1" i="0" lang="en-GB" sz="2900" u="none" cap="none" strike="noStrike">
                <a:solidFill>
                  <a:srgbClr val="2A6099"/>
                </a:solidFill>
                <a:latin typeface="Arial"/>
                <a:ea typeface="Arial"/>
                <a:cs typeface="Arial"/>
                <a:sym typeface="Arial"/>
              </a:rPr>
              <a:t>let</a:t>
            </a:r>
            <a:r>
              <a:rPr b="0" i="0" lang="en-GB" sz="2900" u="none" cap="none" strike="noStrike">
                <a:solidFill>
                  <a:schemeClr val="dk1"/>
                </a:solidFill>
                <a:latin typeface="Arial"/>
                <a:ea typeface="Arial"/>
                <a:cs typeface="Arial"/>
                <a:sym typeface="Arial"/>
              </a:rPr>
              <a:t> </a:t>
            </a:r>
            <a:r>
              <a:rPr b="0" i="0" lang="en-GB" sz="2900" u="none" cap="none" strike="noStrike">
                <a:latin typeface="Arial"/>
                <a:ea typeface="Arial"/>
                <a:cs typeface="Arial"/>
                <a:sym typeface="Arial"/>
              </a:rPr>
              <a:t>b = Example{ x: y };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b.display();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a:t>
            </a: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Value of x is : 90</a:t>
            </a:r>
            <a:endParaRPr b="0" i="0" sz="2900" u="none" cap="none" strike="noStrike">
              <a:latin typeface="Arial"/>
              <a:ea typeface="Arial"/>
              <a:cs typeface="Arial"/>
              <a:sym typeface="Arial"/>
            </a:endParaRPr>
          </a:p>
        </p:txBody>
      </p:sp>
      <p:pic>
        <p:nvPicPr>
          <p:cNvPr id="4109" name="Google Shape;4109;p55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13" name="Shape 4113"/>
        <p:cNvGrpSpPr/>
        <p:nvPr/>
      </p:nvGrpSpPr>
      <p:grpSpPr>
        <a:xfrm>
          <a:off x="0" y="0"/>
          <a:ext cx="0" cy="0"/>
          <a:chOff x="0" y="0"/>
          <a:chExt cx="0" cy="0"/>
        </a:xfrm>
      </p:grpSpPr>
      <p:sp>
        <p:nvSpPr>
          <p:cNvPr id="4114" name="Google Shape;4114;p551"/>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Multiple Lifetimes</a:t>
            </a:r>
            <a:endParaRPr b="0" i="0" sz="4000" u="none" cap="none" strike="noStrike">
              <a:solidFill>
                <a:srgbClr val="DC5E00"/>
              </a:solidFill>
              <a:latin typeface="Arial"/>
              <a:ea typeface="Arial"/>
              <a:cs typeface="Arial"/>
              <a:sym typeface="Arial"/>
            </a:endParaRPr>
          </a:p>
        </p:txBody>
      </p:sp>
      <p:sp>
        <p:nvSpPr>
          <p:cNvPr id="4115" name="Google Shape;4115;p551"/>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There are two possibilities that we can have:</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Multiple references have the same lifetime.</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Multiple references have different lifetimes.</a:t>
            </a:r>
            <a:endParaRPr b="0" i="0" sz="2900" u="none" cap="none" strike="noStrike">
              <a:latin typeface="Arial"/>
              <a:ea typeface="Arial"/>
              <a:cs typeface="Arial"/>
              <a:sym typeface="Arial"/>
            </a:endParaRPr>
          </a:p>
        </p:txBody>
      </p:sp>
      <p:pic>
        <p:nvPicPr>
          <p:cNvPr id="4116" name="Google Shape;4116;p55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20" name="Shape 4120"/>
        <p:cNvGrpSpPr/>
        <p:nvPr/>
      </p:nvGrpSpPr>
      <p:grpSpPr>
        <a:xfrm>
          <a:off x="0" y="0"/>
          <a:ext cx="0" cy="0"/>
          <a:chOff x="0" y="0"/>
          <a:chExt cx="0" cy="0"/>
        </a:xfrm>
      </p:grpSpPr>
      <p:sp>
        <p:nvSpPr>
          <p:cNvPr id="4121" name="Google Shape;4121;p552"/>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22" name="Google Shape;4122;p552"/>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When references have the same lifetime.</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rgbClr val="2A6099"/>
              </a:buClr>
              <a:buSzPts val="2900"/>
              <a:buFont typeface="Arial"/>
              <a:buNone/>
            </a:pPr>
            <a:r>
              <a:rPr b="1" i="0" lang="en-GB" sz="2900" u="none" cap="none" strike="noStrike">
                <a:latin typeface="Arial"/>
                <a:ea typeface="Arial"/>
                <a:cs typeface="Arial"/>
                <a:sym typeface="Arial"/>
              </a:rPr>
              <a:t>fn</a:t>
            </a:r>
            <a:r>
              <a:rPr b="0" i="0" lang="en-GB" sz="2900" u="none" cap="none" strike="noStrike">
                <a:latin typeface="Arial"/>
                <a:ea typeface="Arial"/>
                <a:cs typeface="Arial"/>
                <a:sym typeface="Arial"/>
              </a:rPr>
              <a:t> fun &lt;'a&gt;(x: &amp; 'a i32 , y: &amp; 'a i32) -&gt; &amp; 'a i32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//block of code.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In the above case, both the references x and y have the same lifetime, i.e., 'a.</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chemeClr val="dk1"/>
              </a:solidFill>
              <a:latin typeface="Arial"/>
              <a:ea typeface="Arial"/>
              <a:cs typeface="Arial"/>
              <a:sym typeface="Arial"/>
            </a:endParaRPr>
          </a:p>
        </p:txBody>
      </p:sp>
      <p:pic>
        <p:nvPicPr>
          <p:cNvPr id="4123" name="Google Shape;4123;p55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27" name="Shape 4127"/>
        <p:cNvGrpSpPr/>
        <p:nvPr/>
      </p:nvGrpSpPr>
      <p:grpSpPr>
        <a:xfrm>
          <a:off x="0" y="0"/>
          <a:ext cx="0" cy="0"/>
          <a:chOff x="0" y="0"/>
          <a:chExt cx="0" cy="0"/>
        </a:xfrm>
      </p:grpSpPr>
      <p:sp>
        <p:nvSpPr>
          <p:cNvPr id="4128" name="Google Shape;4128;p553"/>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lang="en-GB" sz="4000">
                <a:solidFill>
                  <a:srgbClr val="DC5E00"/>
                </a:solidFill>
              </a:rPr>
              <a:t>STATIC</a:t>
            </a:r>
            <a:endParaRPr b="0" i="0" sz="4000" u="none" cap="none" strike="noStrike">
              <a:solidFill>
                <a:srgbClr val="DC5E00"/>
              </a:solidFill>
              <a:latin typeface="Arial"/>
              <a:ea typeface="Arial"/>
              <a:cs typeface="Arial"/>
              <a:sym typeface="Arial"/>
            </a:endParaRPr>
          </a:p>
        </p:txBody>
      </p:sp>
      <p:sp>
        <p:nvSpPr>
          <p:cNvPr id="4129" name="Google Shape;4129;p553"/>
          <p:cNvSpPr txBox="1"/>
          <p:nvPr/>
        </p:nvSpPr>
        <p:spPr>
          <a:xfrm>
            <a:off x="457622" y="1080437"/>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The lifetime named as 'static is a special lifetime. It signifies that something has the lifetime 'static will have the lifetime over the entire program. Mainly 'static lifetime is used with the strings. The references which have the 'static lifetime are valid for the entire program.</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latin typeface="Arial"/>
                <a:ea typeface="Arial"/>
                <a:cs typeface="Arial"/>
                <a:sym typeface="Arial"/>
              </a:rPr>
              <a:t>let</a:t>
            </a:r>
            <a:r>
              <a:rPr b="0" i="0" lang="en-GB" sz="2900" u="none" cap="none" strike="noStrike">
                <a:latin typeface="Arial"/>
                <a:ea typeface="Arial"/>
                <a:cs typeface="Arial"/>
                <a:sym typeface="Arial"/>
              </a:rPr>
              <a:t> s : &amp; </a:t>
            </a:r>
            <a:r>
              <a:rPr b="1" i="0" lang="en-GB" sz="2900" u="none" cap="none" strike="noStrike">
                <a:latin typeface="Arial"/>
                <a:ea typeface="Arial"/>
                <a:cs typeface="Arial"/>
                <a:sym typeface="Arial"/>
              </a:rPr>
              <a:t>'static</a:t>
            </a:r>
            <a:r>
              <a:rPr b="0" i="0" lang="en-GB" sz="2900" u="none" cap="none" strike="noStrike">
                <a:latin typeface="Arial"/>
                <a:ea typeface="Arial"/>
                <a:cs typeface="Arial"/>
                <a:sym typeface="Arial"/>
              </a:rPr>
              <a:t> str = "javaTpoint tutorial" ;</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p:txBody>
      </p:sp>
      <p:pic>
        <p:nvPicPr>
          <p:cNvPr id="4130" name="Google Shape;4130;p55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34" name="Shape 4134"/>
        <p:cNvGrpSpPr/>
        <p:nvPr/>
      </p:nvGrpSpPr>
      <p:grpSpPr>
        <a:xfrm>
          <a:off x="0" y="0"/>
          <a:ext cx="0" cy="0"/>
          <a:chOff x="0" y="0"/>
          <a:chExt cx="0" cy="0"/>
        </a:xfrm>
      </p:grpSpPr>
      <p:sp>
        <p:nvSpPr>
          <p:cNvPr id="4135" name="Google Shape;4135;p554"/>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Lifetime Elision</a:t>
            </a:r>
            <a:endParaRPr b="0" i="0" sz="4000" u="none" cap="none" strike="noStrike">
              <a:solidFill>
                <a:srgbClr val="DC5E00"/>
              </a:solidFill>
              <a:latin typeface="Arial"/>
              <a:ea typeface="Arial"/>
              <a:cs typeface="Arial"/>
              <a:sym typeface="Arial"/>
            </a:endParaRPr>
          </a:p>
        </p:txBody>
      </p:sp>
      <p:sp>
        <p:nvSpPr>
          <p:cNvPr id="4136" name="Google Shape;4136;p554"/>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Lifetime Elision is an inference algorithm which makes the common patterns more ergonomic. Lifetime Elision makes a program to be ellided.</a:t>
            </a:r>
            <a:endParaRPr b="0" i="0" sz="2900" u="none" cap="none" strike="noStrike">
              <a:latin typeface="Arial"/>
              <a:ea typeface="Arial"/>
              <a:cs typeface="Arial"/>
              <a:sym typeface="Arial"/>
            </a:endParaRPr>
          </a:p>
        </p:txBody>
      </p:sp>
      <p:pic>
        <p:nvPicPr>
          <p:cNvPr id="4137" name="Google Shape;4137;p55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41" name="Shape 4141"/>
        <p:cNvGrpSpPr/>
        <p:nvPr/>
      </p:nvGrpSpPr>
      <p:grpSpPr>
        <a:xfrm>
          <a:off x="0" y="0"/>
          <a:ext cx="0" cy="0"/>
          <a:chOff x="0" y="0"/>
          <a:chExt cx="0" cy="0"/>
        </a:xfrm>
      </p:grpSpPr>
      <p:sp>
        <p:nvSpPr>
          <p:cNvPr id="4142" name="Google Shape;4142;p555"/>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43" name="Google Shape;4143;p555"/>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Lifetime Elision can be used anywhere:</a:t>
            </a:r>
            <a:endParaRPr b="0" i="0" sz="2900" u="none" cap="none" strike="noStrike">
              <a:latin typeface="Arial"/>
              <a:ea typeface="Arial"/>
              <a:cs typeface="Arial"/>
              <a:sym typeface="Arial"/>
            </a:endParaRPr>
          </a:p>
          <a:p>
            <a:pPr indent="0" lvl="0" marL="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&amp; 'a T</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&amp; 'a mut T</a:t>
            </a:r>
            <a:endParaRPr b="0" i="0" sz="2900" u="none" cap="none" strike="noStrike">
              <a:latin typeface="Arial"/>
              <a:ea typeface="Arial"/>
              <a:cs typeface="Arial"/>
              <a:sym typeface="Arial"/>
            </a:endParaRPr>
          </a:p>
          <a:p>
            <a:pPr indent="0" lvl="0" marL="0" marR="0" rtl="0" algn="l">
              <a:spcBef>
                <a:spcPts val="1300"/>
              </a:spcBef>
              <a:spcAft>
                <a:spcPts val="0"/>
              </a:spcAft>
              <a:buClr>
                <a:schemeClr val="dk1"/>
              </a:buClr>
              <a:buSzPts val="2900"/>
              <a:buFont typeface="Arial"/>
              <a:buNone/>
            </a:pPr>
            <a:r>
              <a:rPr b="0" i="0" lang="en-GB" sz="2900" u="none" cap="none" strike="noStrike">
                <a:latin typeface="Arial"/>
                <a:ea typeface="Arial"/>
                <a:cs typeface="Arial"/>
                <a:sym typeface="Arial"/>
              </a:rPr>
              <a:t>T&lt;'a&gt;</a:t>
            </a:r>
            <a:endParaRPr b="0" i="0" sz="2900" u="none" cap="none" strike="noStrike">
              <a:latin typeface="Arial"/>
              <a:ea typeface="Arial"/>
              <a:cs typeface="Arial"/>
              <a:sym typeface="Arial"/>
            </a:endParaRPr>
          </a:p>
        </p:txBody>
      </p:sp>
      <p:pic>
        <p:nvPicPr>
          <p:cNvPr id="4144" name="Google Shape;4144;p55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48" name="Shape 4148"/>
        <p:cNvGrpSpPr/>
        <p:nvPr/>
      </p:nvGrpSpPr>
      <p:grpSpPr>
        <a:xfrm>
          <a:off x="0" y="0"/>
          <a:ext cx="0" cy="0"/>
          <a:chOff x="0" y="0"/>
          <a:chExt cx="0" cy="0"/>
        </a:xfrm>
      </p:grpSpPr>
      <p:sp>
        <p:nvSpPr>
          <p:cNvPr id="4149" name="Google Shape;4149;p556"/>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50" name="Google Shape;4150;p556"/>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Lifetime Elision can appear in two ways:</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Input lifetime:</a:t>
            </a:r>
            <a:r>
              <a:rPr b="0" i="0" lang="en-GB" sz="2900" u="none" cap="none" strike="noStrike">
                <a:latin typeface="Arial"/>
                <a:ea typeface="Arial"/>
                <a:cs typeface="Arial"/>
                <a:sym typeface="Arial"/>
              </a:rPr>
              <a:t> An input lifetime is a lifetime associated with the parameter of a function.</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1" i="0" lang="en-GB" sz="2900" u="none" cap="none" strike="noStrike">
                <a:latin typeface="Arial"/>
                <a:ea typeface="Arial"/>
                <a:cs typeface="Arial"/>
                <a:sym typeface="Arial"/>
              </a:rPr>
              <a:t>Output lifetime:</a:t>
            </a:r>
            <a:r>
              <a:rPr b="0" i="0" lang="en-GB" sz="2900" u="none" cap="none" strike="noStrike">
                <a:latin typeface="Arial"/>
                <a:ea typeface="Arial"/>
                <a:cs typeface="Arial"/>
                <a:sym typeface="Arial"/>
              </a:rPr>
              <a:t> An output lifetime is a lifetime associated with the return type of the function.</a:t>
            </a:r>
            <a:endParaRPr b="0" i="0" sz="2900" u="none" cap="none" strike="noStrike">
              <a:latin typeface="Arial"/>
              <a:ea typeface="Arial"/>
              <a:cs typeface="Arial"/>
              <a:sym typeface="Arial"/>
            </a:endParaRPr>
          </a:p>
        </p:txBody>
      </p:sp>
      <p:pic>
        <p:nvPicPr>
          <p:cNvPr id="4151" name="Google Shape;4151;p55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55" name="Shape 4155"/>
        <p:cNvGrpSpPr/>
        <p:nvPr/>
      </p:nvGrpSpPr>
      <p:grpSpPr>
        <a:xfrm>
          <a:off x="0" y="0"/>
          <a:ext cx="0" cy="0"/>
          <a:chOff x="0" y="0"/>
          <a:chExt cx="0" cy="0"/>
        </a:xfrm>
      </p:grpSpPr>
      <p:sp>
        <p:nvSpPr>
          <p:cNvPr id="4156" name="Google Shape;4156;p557"/>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57" name="Google Shape;4157;p557"/>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Let's look:</a:t>
            </a:r>
            <a:endParaRPr b="0" i="0" sz="2900" u="none" cap="none" strike="noStrike">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fun&lt;</a:t>
            </a:r>
            <a:r>
              <a:rPr b="0" i="0" lang="en-GB" sz="2900" u="none" cap="none" strike="noStrike">
                <a:solidFill>
                  <a:srgbClr val="5983B0"/>
                </a:solidFill>
                <a:latin typeface="Arial"/>
                <a:ea typeface="Arial"/>
                <a:cs typeface="Arial"/>
                <a:sym typeface="Arial"/>
              </a:rPr>
              <a:t>'a&gt;( x : &amp; '</a:t>
            </a:r>
            <a:r>
              <a:rPr b="0" i="0" lang="en-GB" sz="2900" u="none" cap="none" strike="noStrike">
                <a:solidFill>
                  <a:srgbClr val="434343"/>
                </a:solidFill>
                <a:latin typeface="Arial"/>
                <a:ea typeface="Arial"/>
                <a:cs typeface="Arial"/>
                <a:sym typeface="Arial"/>
              </a:rPr>
              <a:t>a i32);</a:t>
            </a:r>
            <a:r>
              <a:rPr b="0" i="0" lang="en-GB" sz="2900" u="none" cap="none" strike="noStrike">
                <a:solidFill>
                  <a:schemeClr val="dk1"/>
                </a:solidFill>
                <a:latin typeface="Arial"/>
                <a:ea typeface="Arial"/>
                <a:cs typeface="Arial"/>
                <a:sym typeface="Arial"/>
              </a:rPr>
              <a:t>                  </a:t>
            </a:r>
            <a:r>
              <a:rPr b="0" i="0" lang="en-GB" sz="2900" u="none" cap="none" strike="noStrike">
                <a:solidFill>
                  <a:srgbClr val="77BC65"/>
                </a:solidFill>
                <a:latin typeface="Arial"/>
                <a:ea typeface="Arial"/>
                <a:cs typeface="Arial"/>
                <a:sym typeface="Arial"/>
              </a:rPr>
              <a:t>// input lifetime</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fun&lt;</a:t>
            </a:r>
            <a:r>
              <a:rPr b="0" i="0" lang="en-GB" sz="2900" u="none" cap="none" strike="noStrike">
                <a:solidFill>
                  <a:srgbClr val="5983B0"/>
                </a:solidFill>
                <a:latin typeface="Arial"/>
                <a:ea typeface="Arial"/>
                <a:cs typeface="Arial"/>
                <a:sym typeface="Arial"/>
              </a:rPr>
              <a:t>'a&gt;() -&gt; &amp; '</a:t>
            </a:r>
            <a:r>
              <a:rPr b="0" i="0" lang="en-GB" sz="2900" u="none" cap="none" strike="noStrike">
                <a:solidFill>
                  <a:srgbClr val="434343"/>
                </a:solidFill>
                <a:latin typeface="Arial"/>
                <a:ea typeface="Arial"/>
                <a:cs typeface="Arial"/>
                <a:sym typeface="Arial"/>
              </a:rPr>
              <a:t>a i32;</a:t>
            </a:r>
            <a:r>
              <a:rPr b="0" i="0" lang="en-GB" sz="2900" u="none" cap="none" strike="noStrike">
                <a:solidFill>
                  <a:schemeClr val="dk1"/>
                </a:solidFill>
                <a:latin typeface="Arial"/>
                <a:ea typeface="Arial"/>
                <a:cs typeface="Arial"/>
                <a:sym typeface="Arial"/>
              </a:rPr>
              <a:t>                 </a:t>
            </a:r>
            <a:r>
              <a:rPr b="0" i="0" lang="en-GB" sz="2900" u="none" cap="none" strike="noStrike">
                <a:solidFill>
                  <a:srgbClr val="77BC65"/>
                </a:solidFill>
                <a:latin typeface="Arial"/>
                <a:ea typeface="Arial"/>
                <a:cs typeface="Arial"/>
                <a:sym typeface="Arial"/>
              </a:rPr>
              <a:t>// output lifetime</a:t>
            </a:r>
            <a:r>
              <a:rPr b="0" i="0" lang="en-GB" sz="2900" u="none" cap="none" strike="noStrike">
                <a:solidFill>
                  <a:schemeClr val="dk1"/>
                </a:solidFill>
                <a:latin typeface="Arial"/>
                <a:ea typeface="Arial"/>
                <a:cs typeface="Arial"/>
                <a:sym typeface="Arial"/>
              </a:rPr>
              <a:t> </a:t>
            </a:r>
            <a:endParaRPr b="0" i="0" sz="2900" u="none" cap="none" strike="noStrike">
              <a:solidFill>
                <a:schemeClr val="dk1"/>
              </a:solidFill>
              <a:latin typeface="Arial"/>
              <a:ea typeface="Arial"/>
              <a:cs typeface="Arial"/>
              <a:sym typeface="Arial"/>
            </a:endParaRPr>
          </a:p>
          <a:p>
            <a:pPr indent="0" lvl="0" marL="0" marR="0" rtl="0" algn="l">
              <a:spcBef>
                <a:spcPts val="1300"/>
              </a:spcBef>
              <a:spcAft>
                <a:spcPts val="0"/>
              </a:spcAft>
              <a:buClr>
                <a:srgbClr val="2A6099"/>
              </a:buClr>
              <a:buSzPts val="2900"/>
              <a:buFont typeface="Arial"/>
              <a:buNone/>
            </a:pPr>
            <a:r>
              <a:rPr b="1" i="0" lang="en-GB" sz="2900" u="none" cap="none" strike="noStrike">
                <a:solidFill>
                  <a:srgbClr val="2A6099"/>
                </a:solidFill>
                <a:latin typeface="Arial"/>
                <a:ea typeface="Arial"/>
                <a:cs typeface="Arial"/>
                <a:sym typeface="Arial"/>
              </a:rPr>
              <a:t>fn</a:t>
            </a:r>
            <a:r>
              <a:rPr b="0" i="0" lang="en-GB" sz="2900" u="none" cap="none" strike="noStrike">
                <a:solidFill>
                  <a:schemeClr val="dk1"/>
                </a:solidFill>
                <a:latin typeface="Arial"/>
                <a:ea typeface="Arial"/>
                <a:cs typeface="Arial"/>
                <a:sym typeface="Arial"/>
              </a:rPr>
              <a:t> </a:t>
            </a:r>
            <a:r>
              <a:rPr b="0" i="0" lang="en-GB" sz="2900" u="none" cap="none" strike="noStrike">
                <a:solidFill>
                  <a:srgbClr val="434343"/>
                </a:solidFill>
                <a:latin typeface="Arial"/>
                <a:ea typeface="Arial"/>
                <a:cs typeface="Arial"/>
                <a:sym typeface="Arial"/>
              </a:rPr>
              <a:t>fun&lt;</a:t>
            </a:r>
            <a:r>
              <a:rPr b="0" i="0" lang="en-GB" sz="2900" u="none" cap="none" strike="noStrike">
                <a:solidFill>
                  <a:srgbClr val="5983B0"/>
                </a:solidFill>
                <a:latin typeface="Arial"/>
                <a:ea typeface="Arial"/>
                <a:cs typeface="Arial"/>
                <a:sym typeface="Arial"/>
              </a:rPr>
              <a:t>'a&gt;(x : &amp; '</a:t>
            </a:r>
            <a:r>
              <a:rPr b="0" i="0" lang="en-GB" sz="2900" u="none" cap="none" strike="noStrike">
                <a:solidFill>
                  <a:srgbClr val="434343"/>
                </a:solidFill>
                <a:latin typeface="Arial"/>
                <a:ea typeface="Arial"/>
                <a:cs typeface="Arial"/>
                <a:sym typeface="Arial"/>
              </a:rPr>
              <a:t>a i32)-&gt; &amp; 'a i32;</a:t>
            </a:r>
            <a:r>
              <a:rPr b="0" i="0" lang="en-GB" sz="2900" u="none" cap="none" strike="noStrike">
                <a:solidFill>
                  <a:schemeClr val="dk1"/>
                </a:solidFill>
                <a:latin typeface="Arial"/>
                <a:ea typeface="Arial"/>
                <a:cs typeface="Arial"/>
                <a:sym typeface="Arial"/>
              </a:rPr>
              <a:t>   </a:t>
            </a:r>
            <a:r>
              <a:rPr b="0" i="0" lang="en-GB" sz="2900" u="none" cap="none" strike="noStrike">
                <a:solidFill>
                  <a:srgbClr val="77BC65"/>
                </a:solidFill>
                <a:latin typeface="Arial"/>
                <a:ea typeface="Arial"/>
                <a:cs typeface="Arial"/>
                <a:sym typeface="Arial"/>
              </a:rPr>
              <a:t>// Both input </a:t>
            </a:r>
            <a:r>
              <a:rPr b="0" i="0" lang="en-GB" sz="2900" u="none" cap="none" strike="noStrike">
                <a:solidFill>
                  <a:srgbClr val="77BC65"/>
                </a:solidFill>
                <a:latin typeface="Corbel"/>
                <a:ea typeface="Corbel"/>
                <a:cs typeface="Corbel"/>
                <a:sym typeface="Corbel"/>
              </a:rPr>
              <a:t>	</a:t>
            </a:r>
            <a:r>
              <a:rPr b="0" i="0" lang="en-GB" sz="2900" u="none" cap="none" strike="noStrike">
                <a:solidFill>
                  <a:srgbClr val="77BC65"/>
                </a:solidFill>
                <a:latin typeface="Arial"/>
                <a:ea typeface="Arial"/>
                <a:cs typeface="Arial"/>
                <a:sym typeface="Arial"/>
              </a:rPr>
              <a:t>											and</a:t>
            </a:r>
            <a:r>
              <a:rPr b="0" i="0" lang="en-GB" sz="2900" u="none" cap="none" strike="noStrike">
                <a:solidFill>
                  <a:schemeClr val="dk1"/>
                </a:solidFill>
                <a:latin typeface="Corbel"/>
                <a:ea typeface="Corbel"/>
                <a:cs typeface="Corbel"/>
                <a:sym typeface="Corbel"/>
              </a:rPr>
              <a:t> </a:t>
            </a:r>
            <a:r>
              <a:rPr b="0" i="0" lang="en-GB" sz="2900" u="none" cap="none" strike="noStrike">
                <a:solidFill>
                  <a:srgbClr val="77BC65"/>
                </a:solidFill>
                <a:latin typeface="Arial"/>
                <a:ea typeface="Arial"/>
                <a:cs typeface="Arial"/>
                <a:sym typeface="Arial"/>
              </a:rPr>
              <a:t>output lifetime.   </a:t>
            </a:r>
            <a:endParaRPr b="0" i="0" sz="2900" u="none" cap="none" strike="noStrike">
              <a:solidFill>
                <a:schemeClr val="dk1"/>
              </a:solidFill>
              <a:latin typeface="Arial"/>
              <a:ea typeface="Arial"/>
              <a:cs typeface="Arial"/>
              <a:sym typeface="Arial"/>
            </a:endParaRPr>
          </a:p>
        </p:txBody>
      </p:sp>
      <p:pic>
        <p:nvPicPr>
          <p:cNvPr id="4158" name="Google Shape;4158;p55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72"/>
          <p:cNvSpPr txBox="1"/>
          <p:nvPr/>
        </p:nvSpPr>
        <p:spPr>
          <a:xfrm>
            <a:off x="108750" y="947550"/>
            <a:ext cx="4393200" cy="3963300"/>
          </a:xfrm>
          <a:prstGeom prst="rect">
            <a:avLst/>
          </a:prstGeom>
          <a:solidFill>
            <a:srgbClr val="F3F3F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x = </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rPr lang="en-GB" sz="2400">
                <a:solidFill>
                  <a:srgbClr val="B854D4"/>
                </a:solidFill>
              </a:rPr>
              <a:t>       let</a:t>
            </a:r>
            <a:r>
              <a:rPr lang="en-GB" sz="2400">
                <a:solidFill>
                  <a:srgbClr val="6E6B5E"/>
                </a:solidFill>
              </a:rPr>
              <a:t> y =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x = </a:t>
            </a:r>
            <a:r>
              <a:rPr lang="en-GB" sz="2400">
                <a:solidFill>
                  <a:srgbClr val="B65611"/>
                </a:solidFill>
              </a:rPr>
              <a:t>3</a:t>
            </a: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x + </a:t>
            </a:r>
            <a:r>
              <a:rPr lang="en-GB" sz="2400">
                <a:solidFill>
                  <a:srgbClr val="B65611"/>
                </a:solidFill>
              </a:rPr>
              <a:t>1</a:t>
            </a:r>
            <a:endParaRPr sz="2400">
              <a:solidFill>
                <a:srgbClr val="B65611"/>
              </a:solidFill>
            </a:endParaRPr>
          </a:p>
          <a:p>
            <a:pPr indent="0" lvl="0" marL="0" rtl="0" algn="l">
              <a:lnSpc>
                <a:spcPct val="115000"/>
              </a:lnSpc>
              <a:spcBef>
                <a:spcPts val="0"/>
              </a:spcBef>
              <a:spcAft>
                <a:spcPts val="0"/>
              </a:spcAft>
              <a:buNone/>
            </a:pP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"The value of y is: {}"</a:t>
            </a:r>
            <a:r>
              <a:rPr lang="en-GB" sz="2400">
                <a:solidFill>
                  <a:srgbClr val="6E6B5E"/>
                </a:solidFill>
              </a:rPr>
              <a:t>, y);</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t/>
            </a:r>
            <a:endParaRPr sz="2400">
              <a:solidFill>
                <a:srgbClr val="B854D4"/>
              </a:solidFill>
            </a:endParaRPr>
          </a:p>
        </p:txBody>
      </p:sp>
      <p:sp>
        <p:nvSpPr>
          <p:cNvPr id="468" name="Google Shape;468;p72"/>
          <p:cNvSpPr txBox="1"/>
          <p:nvPr>
            <p:ph idx="2" type="body"/>
          </p:nvPr>
        </p:nvSpPr>
        <p:spPr>
          <a:xfrm>
            <a:off x="4785825" y="1887525"/>
            <a:ext cx="4393200" cy="2490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t>Note: x+1 is an expression without semicolon. If you add a semicolon to the end of an expression, you turn it into an statement, which will then not return a value.</a:t>
            </a:r>
            <a:endParaRPr/>
          </a:p>
        </p:txBody>
      </p:sp>
      <p:sp>
        <p:nvSpPr>
          <p:cNvPr id="469" name="Google Shape;469;p72"/>
          <p:cNvSpPr txBox="1"/>
          <p:nvPr/>
        </p:nvSpPr>
        <p:spPr>
          <a:xfrm>
            <a:off x="4785825" y="490350"/>
            <a:ext cx="4204500" cy="13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chemeClr val="lt1"/>
                </a:solidFill>
              </a:rPr>
              <a:t>Result:</a:t>
            </a:r>
            <a:endParaRPr sz="2400">
              <a:solidFill>
                <a:schemeClr val="lt1"/>
              </a:solidFill>
            </a:endParaRPr>
          </a:p>
          <a:p>
            <a:pPr indent="0" lvl="0" marL="0" rtl="0" algn="l">
              <a:lnSpc>
                <a:spcPct val="115000"/>
              </a:lnSpc>
              <a:spcBef>
                <a:spcPts val="0"/>
              </a:spcBef>
              <a:spcAft>
                <a:spcPts val="0"/>
              </a:spcAft>
              <a:buNone/>
            </a:pPr>
            <a:r>
              <a:rPr lang="en-GB" sz="2400">
                <a:solidFill>
                  <a:schemeClr val="lt1"/>
                </a:solidFill>
              </a:rPr>
              <a:t>The value of y is: 4</a:t>
            </a:r>
            <a:endParaRPr sz="2400">
              <a:solidFill>
                <a:schemeClr val="lt1"/>
              </a:solidFill>
            </a:endParaRPr>
          </a:p>
          <a:p>
            <a:pPr indent="0" lvl="0" marL="0" rtl="0" algn="l">
              <a:spcBef>
                <a:spcPts val="0"/>
              </a:spcBef>
              <a:spcAft>
                <a:spcPts val="0"/>
              </a:spcAft>
              <a:buNone/>
            </a:pPr>
            <a:r>
              <a:t/>
            </a:r>
            <a:endParaRPr sz="2400">
              <a:solidFill>
                <a:schemeClr val="lt1"/>
              </a:solidFill>
            </a:endParaRPr>
          </a:p>
        </p:txBody>
      </p:sp>
      <p:sp>
        <p:nvSpPr>
          <p:cNvPr id="470" name="Google Shape;470;p72"/>
          <p:cNvSpPr txBox="1"/>
          <p:nvPr>
            <p:ph type="title"/>
          </p:nvPr>
        </p:nvSpPr>
        <p:spPr>
          <a:xfrm>
            <a:off x="276550" y="13112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471" name="Google Shape;471;p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62" name="Shape 4162"/>
        <p:cNvGrpSpPr/>
        <p:nvPr/>
      </p:nvGrpSpPr>
      <p:grpSpPr>
        <a:xfrm>
          <a:off x="0" y="0"/>
          <a:ext cx="0" cy="0"/>
          <a:chOff x="0" y="0"/>
          <a:chExt cx="0" cy="0"/>
        </a:xfrm>
      </p:grpSpPr>
      <p:sp>
        <p:nvSpPr>
          <p:cNvPr id="4163" name="Google Shape;4163;p558"/>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Rules of Lifetime Elision:</a:t>
            </a:r>
            <a:endParaRPr b="0" i="0" sz="4000" u="none" cap="none" strike="noStrike">
              <a:solidFill>
                <a:srgbClr val="DC5E00"/>
              </a:solidFill>
              <a:latin typeface="Arial"/>
              <a:ea typeface="Arial"/>
              <a:cs typeface="Arial"/>
              <a:sym typeface="Arial"/>
            </a:endParaRPr>
          </a:p>
        </p:txBody>
      </p:sp>
      <p:sp>
        <p:nvSpPr>
          <p:cNvPr id="4164" name="Google Shape;4164;p558"/>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Each parameter passed by the reference has got a distinct lifetime annotation.</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latin typeface="Arial"/>
              <a:ea typeface="Arial"/>
              <a:cs typeface="Arial"/>
              <a:sym typeface="Arial"/>
            </a:endParaRPr>
          </a:p>
          <a:p>
            <a:pPr indent="0" lvl="0" marL="0" marR="0" rtl="0" algn="l">
              <a:spcBef>
                <a:spcPts val="0"/>
              </a:spcBef>
              <a:spcAft>
                <a:spcPts val="0"/>
              </a:spcAft>
              <a:buClr>
                <a:srgbClr val="000000"/>
              </a:buClr>
              <a:buSzPts val="2900"/>
              <a:buFont typeface="Arial"/>
              <a:buNone/>
            </a:pPr>
            <a:r>
              <a:rPr b="0" i="0" lang="en-GB" sz="2900" u="none" cap="none" strike="noStrike">
                <a:latin typeface="Arial"/>
                <a:ea typeface="Arial"/>
                <a:cs typeface="Arial"/>
                <a:sym typeface="Arial"/>
              </a:rPr>
              <a:t>fn fun( x : &amp;i32, y : &amp;i32)</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Corbel"/>
              <a:buNone/>
            </a:pPr>
            <a:r>
              <a:t/>
            </a:r>
            <a:endParaRPr b="0" i="0" sz="2900" u="none" cap="none" strike="noStrike">
              <a:solidFill>
                <a:schemeClr val="dk1"/>
              </a:solidFill>
              <a:latin typeface="Arial"/>
              <a:ea typeface="Arial"/>
              <a:cs typeface="Arial"/>
              <a:sym typeface="Arial"/>
            </a:endParaRPr>
          </a:p>
        </p:txBody>
      </p:sp>
      <p:pic>
        <p:nvPicPr>
          <p:cNvPr id="4165" name="Google Shape;4165;p55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69" name="Shape 4169"/>
        <p:cNvGrpSpPr/>
        <p:nvPr/>
      </p:nvGrpSpPr>
      <p:grpSpPr>
        <a:xfrm>
          <a:off x="0" y="0"/>
          <a:ext cx="0" cy="0"/>
          <a:chOff x="0" y="0"/>
          <a:chExt cx="0" cy="0"/>
        </a:xfrm>
      </p:grpSpPr>
      <p:sp>
        <p:nvSpPr>
          <p:cNvPr id="4170" name="Google Shape;4170;p559"/>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71" name="Google Shape;4171;p559"/>
          <p:cNvSpPr txBox="1"/>
          <p:nvPr/>
        </p:nvSpPr>
        <p:spPr>
          <a:xfrm>
            <a:off x="609947" y="6430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If the single parameter is passed by reference, then the lifetime of that parameter is assigned to all the elided output lifetimes.</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fun(x : i32, y : &amp;i32) -&gt; &amp;i32</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p:txBody>
      </p:sp>
      <p:pic>
        <p:nvPicPr>
          <p:cNvPr id="4172" name="Google Shape;4172;p55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76" name="Shape 4176"/>
        <p:cNvGrpSpPr/>
        <p:nvPr/>
      </p:nvGrpSpPr>
      <p:grpSpPr>
        <a:xfrm>
          <a:off x="0" y="0"/>
          <a:ext cx="0" cy="0"/>
          <a:chOff x="0" y="0"/>
          <a:chExt cx="0" cy="0"/>
        </a:xfrm>
      </p:grpSpPr>
      <p:sp>
        <p:nvSpPr>
          <p:cNvPr id="4177" name="Google Shape;4177;p560"/>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dk1"/>
              </a:buClr>
              <a:buSzPts val="4000"/>
              <a:buFont typeface="Corbel"/>
              <a:buNone/>
            </a:pPr>
            <a:r>
              <a:t/>
            </a:r>
            <a:endParaRPr b="0" i="0" sz="4000" u="none" cap="none" strike="noStrike">
              <a:solidFill>
                <a:schemeClr val="dk1"/>
              </a:solidFill>
              <a:latin typeface="Arial"/>
              <a:ea typeface="Arial"/>
              <a:cs typeface="Arial"/>
              <a:sym typeface="Arial"/>
            </a:endParaRPr>
          </a:p>
        </p:txBody>
      </p:sp>
      <p:sp>
        <p:nvSpPr>
          <p:cNvPr id="4178" name="Google Shape;4178;p560"/>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If multiple parameters passed by reference and one of them is &amp;self or &amp;mut self, then the lifetime of self is assigned to all the elided output lifetimes.</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fn fun(&amp;self, x : &amp;str)</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a:p>
            <a:pPr indent="0" lvl="0" marL="0" marR="0" rtl="0" algn="l">
              <a:spcBef>
                <a:spcPts val="0"/>
              </a:spcBef>
              <a:spcAft>
                <a:spcPts val="0"/>
              </a:spcAft>
              <a:buClr>
                <a:schemeClr val="dk1"/>
              </a:buClr>
              <a:buSzPts val="2900"/>
              <a:buFont typeface="Arial"/>
              <a:buNone/>
            </a:pPr>
            <a:r>
              <a:rPr b="0" i="0" lang="en-GB" sz="2900" u="none" cap="none" strike="noStrike">
                <a:latin typeface="Arial"/>
                <a:ea typeface="Arial"/>
                <a:cs typeface="Arial"/>
                <a:sym typeface="Arial"/>
              </a:rPr>
              <a:t>}</a:t>
            </a:r>
            <a:endParaRPr b="0" i="0" sz="2900" u="none" cap="none" strike="noStrike">
              <a:latin typeface="Arial"/>
              <a:ea typeface="Arial"/>
              <a:cs typeface="Arial"/>
              <a:sym typeface="Arial"/>
            </a:endParaRPr>
          </a:p>
        </p:txBody>
      </p:sp>
      <p:pic>
        <p:nvPicPr>
          <p:cNvPr id="4179" name="Google Shape;4179;p56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183" name="Shape 4183"/>
        <p:cNvGrpSpPr/>
        <p:nvPr/>
      </p:nvGrpSpPr>
      <p:grpSpPr>
        <a:xfrm>
          <a:off x="0" y="0"/>
          <a:ext cx="0" cy="0"/>
          <a:chOff x="0" y="0"/>
          <a:chExt cx="0" cy="0"/>
        </a:xfrm>
      </p:grpSpPr>
      <p:sp>
        <p:nvSpPr>
          <p:cNvPr id="4184" name="Google Shape;4184;p561"/>
          <p:cNvSpPr txBox="1"/>
          <p:nvPr/>
        </p:nvSpPr>
        <p:spPr>
          <a:xfrm>
            <a:off x="457172" y="205067"/>
            <a:ext cx="8228700" cy="8586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rgbClr val="DC5E00"/>
              </a:buClr>
              <a:buSzPts val="4000"/>
              <a:buFont typeface="Arial"/>
              <a:buNone/>
            </a:pPr>
            <a:r>
              <a:rPr b="0" i="0" lang="en-GB" sz="4000" u="none" cap="none" strike="noStrike">
                <a:solidFill>
                  <a:srgbClr val="DC5E00"/>
                </a:solidFill>
                <a:latin typeface="Arial"/>
                <a:ea typeface="Arial"/>
                <a:cs typeface="Arial"/>
                <a:sym typeface="Arial"/>
              </a:rPr>
              <a:t>Example</a:t>
            </a:r>
            <a:endParaRPr b="0" i="0" sz="4000" u="none" cap="none" strike="noStrike">
              <a:solidFill>
                <a:srgbClr val="DC5E00"/>
              </a:solidFill>
              <a:latin typeface="Arial"/>
              <a:ea typeface="Arial"/>
              <a:cs typeface="Arial"/>
              <a:sym typeface="Arial"/>
            </a:endParaRPr>
          </a:p>
        </p:txBody>
      </p:sp>
      <p:sp>
        <p:nvSpPr>
          <p:cNvPr id="4185" name="Google Shape;4185;p561"/>
          <p:cNvSpPr txBox="1"/>
          <p:nvPr/>
        </p:nvSpPr>
        <p:spPr>
          <a:xfrm>
            <a:off x="457172" y="1203299"/>
            <a:ext cx="8228700" cy="2982600"/>
          </a:xfrm>
          <a:prstGeom prst="rect">
            <a:avLst/>
          </a:prstGeom>
          <a:noFill/>
          <a:ln>
            <a:noFill/>
          </a:ln>
        </p:spPr>
        <p:txBody>
          <a:bodyPr anchorCtr="0" anchor="t" bIns="0" lIns="0" spcFirstLastPara="1" rIns="0" wrap="square" tIns="0">
            <a:noAutofit/>
          </a:bodyPr>
          <a:lstStyle/>
          <a:p>
            <a:pPr indent="-298450" lvl="0" marL="393700" marR="0" rtl="0" algn="l">
              <a:spcBef>
                <a:spcPts val="0"/>
              </a:spcBef>
              <a:spcAft>
                <a:spcPts val="0"/>
              </a:spcAft>
              <a:buSzPts val="1300"/>
              <a:buFont typeface="Noto Sans Symbols"/>
              <a:buChar char="●"/>
            </a:pPr>
            <a:r>
              <a:rPr b="0" i="0" lang="en-GB" sz="2900" u="none" cap="none" strike="noStrike">
                <a:latin typeface="Arial"/>
                <a:ea typeface="Arial"/>
                <a:cs typeface="Arial"/>
                <a:sym typeface="Arial"/>
              </a:rPr>
              <a:t>fn fun( x : &amp;str);               // Elided form.</a:t>
            </a:r>
            <a:endParaRPr b="0" i="0" sz="2900" u="none" cap="none" strike="noStrike">
              <a:latin typeface="Arial"/>
              <a:ea typeface="Arial"/>
              <a:cs typeface="Arial"/>
              <a:sym typeface="Arial"/>
            </a:endParaRPr>
          </a:p>
          <a:p>
            <a:pPr indent="-215900" lvl="0" marL="393700" marR="0" rtl="0" algn="l">
              <a:spcBef>
                <a:spcPts val="1300"/>
              </a:spcBef>
              <a:spcAft>
                <a:spcPts val="0"/>
              </a:spcAft>
              <a:buClr>
                <a:srgbClr val="000000"/>
              </a:buClr>
              <a:buSzPts val="1300"/>
              <a:buFont typeface="Noto Sans Symbols"/>
              <a:buNone/>
            </a:pPr>
            <a:r>
              <a:t/>
            </a:r>
            <a:endParaRPr b="0" i="0" sz="2900" u="none" cap="none" strike="noStrike">
              <a:latin typeface="Arial"/>
              <a:ea typeface="Arial"/>
              <a:cs typeface="Arial"/>
              <a:sym typeface="Arial"/>
            </a:endParaRPr>
          </a:p>
          <a:p>
            <a:pPr indent="-298450" lvl="0" marL="393700" marR="0" rtl="0" algn="l">
              <a:spcBef>
                <a:spcPts val="1300"/>
              </a:spcBef>
              <a:spcAft>
                <a:spcPts val="0"/>
              </a:spcAft>
              <a:buSzPts val="1300"/>
              <a:buFont typeface="Noto Sans Symbols"/>
              <a:buChar char="●"/>
            </a:pPr>
            <a:r>
              <a:rPr b="0" i="0" lang="en-GB" sz="2900" u="none" cap="none" strike="noStrike">
                <a:latin typeface="Arial"/>
                <a:ea typeface="Arial"/>
                <a:cs typeface="Arial"/>
                <a:sym typeface="Arial"/>
              </a:rPr>
              <a:t>fn fun&lt;'a&gt;(x : &amp; 'a str) -&gt; &amp; 'a str;    // Expanded form.</a:t>
            </a:r>
            <a:endParaRPr b="0" i="0" sz="2900" u="none" cap="none" strike="noStrike">
              <a:latin typeface="Arial"/>
              <a:ea typeface="Arial"/>
              <a:cs typeface="Arial"/>
              <a:sym typeface="Arial"/>
            </a:endParaRPr>
          </a:p>
        </p:txBody>
      </p:sp>
      <p:pic>
        <p:nvPicPr>
          <p:cNvPr id="4186" name="Google Shape;4186;p56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0" name="Shape 4190"/>
        <p:cNvGrpSpPr/>
        <p:nvPr/>
      </p:nvGrpSpPr>
      <p:grpSpPr>
        <a:xfrm>
          <a:off x="0" y="0"/>
          <a:ext cx="0" cy="0"/>
          <a:chOff x="0" y="0"/>
          <a:chExt cx="0" cy="0"/>
        </a:xfrm>
      </p:grpSpPr>
      <p:sp>
        <p:nvSpPr>
          <p:cNvPr id="4191" name="Google Shape;4191;p562"/>
          <p:cNvSpPr txBox="1"/>
          <p:nvPr>
            <p:ph type="title"/>
          </p:nvPr>
        </p:nvSpPr>
        <p:spPr>
          <a:xfrm>
            <a:off x="311700" y="445025"/>
            <a:ext cx="8520600" cy="707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rgbClr val="000000"/>
                </a:solidFill>
              </a:rPr>
              <a:t>Rust Closures</a:t>
            </a:r>
            <a:endParaRPr sz="3600">
              <a:solidFill>
                <a:srgbClr val="000000"/>
              </a:solidFill>
            </a:endParaRPr>
          </a:p>
        </p:txBody>
      </p:sp>
      <p:sp>
        <p:nvSpPr>
          <p:cNvPr id="4192" name="Google Shape;4192;p56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434343"/>
                </a:solidFill>
              </a:rPr>
              <a:t>They are anonymous functions</a:t>
            </a:r>
            <a:endParaRPr sz="2000">
              <a:solidFill>
                <a:srgbClr val="434343"/>
              </a:solidFill>
            </a:endParaRPr>
          </a:p>
        </p:txBody>
      </p:sp>
      <p:sp>
        <p:nvSpPr>
          <p:cNvPr id="4193" name="Google Shape;4193;p562"/>
          <p:cNvSpPr txBox="1"/>
          <p:nvPr>
            <p:ph idx="4294967295" type="body"/>
          </p:nvPr>
        </p:nvSpPr>
        <p:spPr>
          <a:xfrm>
            <a:off x="774838" y="2191425"/>
            <a:ext cx="2690400" cy="224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434343"/>
                </a:solidFill>
              </a:rPr>
              <a:t>Can be saved in a variable, or pass as arguments to other functions.</a:t>
            </a:r>
            <a:endParaRPr sz="2000">
              <a:solidFill>
                <a:srgbClr val="434343"/>
              </a:solidFill>
            </a:endParaRPr>
          </a:p>
        </p:txBody>
      </p:sp>
      <p:sp>
        <p:nvSpPr>
          <p:cNvPr id="4194" name="Google Shape;4194;p562"/>
          <p:cNvSpPr txBox="1"/>
          <p:nvPr>
            <p:ph idx="4294967295" type="body"/>
          </p:nvPr>
        </p:nvSpPr>
        <p:spPr>
          <a:xfrm>
            <a:off x="4489113" y="2191425"/>
            <a:ext cx="2690400" cy="22482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n-GB" sz="2000">
                <a:solidFill>
                  <a:srgbClr val="434343"/>
                </a:solidFill>
              </a:rPr>
              <a:t>Unlike functions, closures can capture values from the scope in which they are defined.</a:t>
            </a:r>
            <a:endParaRPr sz="2000">
              <a:solidFill>
                <a:srgbClr val="434343"/>
              </a:solidFill>
            </a:endParaRPr>
          </a:p>
        </p:txBody>
      </p:sp>
      <p:pic>
        <p:nvPicPr>
          <p:cNvPr id="4195" name="Google Shape;4195;p56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9" name="Shape 4199"/>
        <p:cNvGrpSpPr/>
        <p:nvPr/>
      </p:nvGrpSpPr>
      <p:grpSpPr>
        <a:xfrm>
          <a:off x="0" y="0"/>
          <a:ext cx="0" cy="0"/>
          <a:chOff x="0" y="0"/>
          <a:chExt cx="0" cy="0"/>
        </a:xfrm>
      </p:grpSpPr>
      <p:sp>
        <p:nvSpPr>
          <p:cNvPr id="4200" name="Google Shape;4200;p563"/>
          <p:cNvSpPr txBox="1"/>
          <p:nvPr>
            <p:ph type="title"/>
          </p:nvPr>
        </p:nvSpPr>
        <p:spPr>
          <a:xfrm>
            <a:off x="286350" y="829350"/>
            <a:ext cx="8571300" cy="1756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Functional Language Features: Iterators and Closures</a:t>
            </a:r>
            <a:endParaRPr sz="6000">
              <a:solidFill>
                <a:srgbClr val="000000"/>
              </a:solidFill>
            </a:endParaRPr>
          </a:p>
        </p:txBody>
      </p:sp>
      <p:pic>
        <p:nvPicPr>
          <p:cNvPr id="4201" name="Google Shape;4201;p56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05" name="Shape 4205"/>
        <p:cNvGrpSpPr/>
        <p:nvPr/>
      </p:nvGrpSpPr>
      <p:grpSpPr>
        <a:xfrm>
          <a:off x="0" y="0"/>
          <a:ext cx="0" cy="0"/>
          <a:chOff x="0" y="0"/>
          <a:chExt cx="0" cy="0"/>
        </a:xfrm>
      </p:grpSpPr>
      <p:sp>
        <p:nvSpPr>
          <p:cNvPr id="4206" name="Google Shape;4206;p564"/>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Closure Definition</a:t>
            </a:r>
            <a:endParaRPr sz="3600"/>
          </a:p>
        </p:txBody>
      </p:sp>
      <p:sp>
        <p:nvSpPr>
          <p:cNvPr id="4207" name="Google Shape;4207;p564"/>
          <p:cNvSpPr txBox="1"/>
          <p:nvPr/>
        </p:nvSpPr>
        <p:spPr>
          <a:xfrm>
            <a:off x="703556" y="1721030"/>
            <a:ext cx="7852200" cy="19935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100"/>
              <a:buFont typeface="Arial"/>
              <a:buChar char="•"/>
            </a:pPr>
            <a:r>
              <a:rPr b="0" i="0" lang="en-GB" sz="2100" u="none" cap="none" strike="noStrike">
                <a:latin typeface="Calibri"/>
                <a:ea typeface="Calibri"/>
                <a:cs typeface="Calibri"/>
                <a:sym typeface="Calibri"/>
              </a:rPr>
              <a:t>To define a closure, we start with a pair of vertical pipes (|), inside which we specify the parameters to the closure.</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100"/>
              <a:buFont typeface="Arial"/>
              <a:buChar char="•"/>
            </a:pPr>
            <a:r>
              <a:rPr b="0" i="0" lang="en-GB" sz="2100" u="none" cap="none" strike="noStrike">
                <a:latin typeface="Calibri"/>
                <a:ea typeface="Calibri"/>
                <a:cs typeface="Calibri"/>
                <a:sym typeface="Calibri"/>
              </a:rPr>
              <a:t>Example:</a:t>
            </a:r>
            <a:endParaRPr b="0" i="0" sz="11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sp>
        <p:nvSpPr>
          <p:cNvPr id="4208" name="Google Shape;4208;p564"/>
          <p:cNvSpPr txBox="1"/>
          <p:nvPr/>
        </p:nvSpPr>
        <p:spPr>
          <a:xfrm>
            <a:off x="2523478" y="3169328"/>
            <a:ext cx="55596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closure = |num|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num</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endParaRPr b="0" i="0" sz="11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1400" u="none" cap="none" strike="noStrike">
              <a:solidFill>
                <a:schemeClr val="dk1"/>
              </a:solidFill>
              <a:latin typeface="Calibri"/>
              <a:ea typeface="Calibri"/>
              <a:cs typeface="Calibri"/>
              <a:sym typeface="Calibri"/>
            </a:endParaRPr>
          </a:p>
        </p:txBody>
      </p:sp>
      <p:sp>
        <p:nvSpPr>
          <p:cNvPr id="4209" name="Google Shape;4209;p564"/>
          <p:cNvSpPr/>
          <p:nvPr/>
        </p:nvSpPr>
        <p:spPr>
          <a:xfrm>
            <a:off x="5533009" y="2460272"/>
            <a:ext cx="3076200" cy="1731300"/>
          </a:xfrm>
          <a:prstGeom prst="wedgeEllipseCallout">
            <a:avLst>
              <a:gd fmla="val -70617" name="adj1"/>
              <a:gd fmla="val 12887" name="adj2"/>
            </a:avLst>
          </a:prstGeom>
          <a:solidFill>
            <a:srgbClr val="4DB6A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3600"/>
              <a:buFont typeface="Calibri"/>
              <a:buNone/>
            </a:pPr>
            <a:r>
              <a:rPr b="1" i="0" lang="en-GB" sz="3600" u="none" cap="none" strike="noStrike">
                <a:solidFill>
                  <a:schemeClr val="lt1"/>
                </a:solidFill>
                <a:latin typeface="Calibri"/>
                <a:ea typeface="Calibri"/>
                <a:cs typeface="Calibri"/>
                <a:sym typeface="Calibri"/>
              </a:rPr>
              <a:t>Here…</a:t>
            </a:r>
            <a:endParaRPr b="1" i="0" sz="1100" u="none" cap="none" strike="noStrike">
              <a:solidFill>
                <a:schemeClr val="dk1"/>
              </a:solidFill>
              <a:latin typeface="Corbel"/>
              <a:ea typeface="Corbel"/>
              <a:cs typeface="Corbel"/>
              <a:sym typeface="Corbel"/>
            </a:endParaRPr>
          </a:p>
          <a:p>
            <a:pPr indent="0" lvl="0" marL="0" marR="0" rtl="0" algn="ctr">
              <a:spcBef>
                <a:spcPts val="0"/>
              </a:spcBef>
              <a:spcAft>
                <a:spcPts val="0"/>
              </a:spcAft>
              <a:buClr>
                <a:schemeClr val="lt1"/>
              </a:buClr>
              <a:buSzPts val="2700"/>
              <a:buFont typeface="Calibri"/>
              <a:buNone/>
            </a:pPr>
            <a:r>
              <a:rPr b="1" i="0" lang="en-GB" sz="2700" u="none" cap="none" strike="noStrike">
                <a:solidFill>
                  <a:schemeClr val="lt1"/>
                </a:solidFill>
                <a:latin typeface="Calibri"/>
                <a:ea typeface="Calibri"/>
                <a:cs typeface="Calibri"/>
                <a:sym typeface="Calibri"/>
              </a:rPr>
              <a:t>‘num’ is a parameter</a:t>
            </a:r>
            <a:endParaRPr b="1" i="0" sz="1100" u="none" cap="none" strike="noStrike">
              <a:solidFill>
                <a:schemeClr val="dk1"/>
              </a:solidFill>
              <a:latin typeface="Corbel"/>
              <a:ea typeface="Corbel"/>
              <a:cs typeface="Corbel"/>
              <a:sym typeface="Corbel"/>
            </a:endParaRPr>
          </a:p>
        </p:txBody>
      </p:sp>
      <p:pic>
        <p:nvPicPr>
          <p:cNvPr id="4210" name="Google Shape;4210;p56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14" name="Shape 4214"/>
        <p:cNvGrpSpPr/>
        <p:nvPr/>
      </p:nvGrpSpPr>
      <p:grpSpPr>
        <a:xfrm>
          <a:off x="0" y="0"/>
          <a:ext cx="0" cy="0"/>
          <a:chOff x="0" y="0"/>
          <a:chExt cx="0" cy="0"/>
        </a:xfrm>
      </p:grpSpPr>
      <p:sp>
        <p:nvSpPr>
          <p:cNvPr id="4215" name="Google Shape;4215;p56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Closure with multiple parameters</a:t>
            </a:r>
            <a:endParaRPr sz="1100"/>
          </a:p>
        </p:txBody>
      </p:sp>
      <p:sp>
        <p:nvSpPr>
          <p:cNvPr id="4216" name="Google Shape;4216;p565"/>
          <p:cNvSpPr txBox="1"/>
          <p:nvPr/>
        </p:nvSpPr>
        <p:spPr>
          <a:xfrm>
            <a:off x="645856" y="1808017"/>
            <a:ext cx="7852200" cy="15276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We can have more than one parameters in closure.</a:t>
            </a:r>
            <a:endParaRPr b="0" i="0" sz="2400" u="none" cap="none" strike="noStrike">
              <a:latin typeface="Corbel"/>
              <a:ea typeface="Corbel"/>
              <a:cs typeface="Corbel"/>
              <a:sym typeface="Corbel"/>
            </a:endParaRPr>
          </a:p>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Example:</a:t>
            </a:r>
            <a:endParaRPr b="0" i="0" sz="24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300" u="none" cap="none" strike="noStrike">
              <a:latin typeface="Calibri"/>
              <a:ea typeface="Calibri"/>
              <a:cs typeface="Calibri"/>
              <a:sym typeface="Calibri"/>
            </a:endParaRPr>
          </a:p>
        </p:txBody>
      </p:sp>
      <p:sp>
        <p:nvSpPr>
          <p:cNvPr id="4217" name="Google Shape;4217;p565"/>
          <p:cNvSpPr txBox="1"/>
          <p:nvPr/>
        </p:nvSpPr>
        <p:spPr>
          <a:xfrm>
            <a:off x="2516819" y="2663301"/>
            <a:ext cx="33291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closure = |num1, num2|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num1 + num2</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endParaRPr b="0" i="0" sz="11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1400" u="none" cap="none" strike="noStrike">
              <a:solidFill>
                <a:schemeClr val="dk1"/>
              </a:solidFill>
              <a:latin typeface="Calibri"/>
              <a:ea typeface="Calibri"/>
              <a:cs typeface="Calibri"/>
              <a:sym typeface="Calibri"/>
            </a:endParaRPr>
          </a:p>
        </p:txBody>
      </p:sp>
      <p:pic>
        <p:nvPicPr>
          <p:cNvPr id="4218" name="Google Shape;4218;p56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22" name="Shape 4222"/>
        <p:cNvGrpSpPr/>
        <p:nvPr/>
      </p:nvGrpSpPr>
      <p:grpSpPr>
        <a:xfrm>
          <a:off x="0" y="0"/>
          <a:ext cx="0" cy="0"/>
          <a:chOff x="0" y="0"/>
          <a:chExt cx="0" cy="0"/>
        </a:xfrm>
      </p:grpSpPr>
      <p:sp>
        <p:nvSpPr>
          <p:cNvPr id="4223" name="Google Shape;4223;p56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Remember…</a:t>
            </a:r>
            <a:endParaRPr sz="3600"/>
          </a:p>
        </p:txBody>
      </p:sp>
      <p:sp>
        <p:nvSpPr>
          <p:cNvPr id="4224" name="Google Shape;4224;p566"/>
          <p:cNvSpPr txBox="1"/>
          <p:nvPr/>
        </p:nvSpPr>
        <p:spPr>
          <a:xfrm>
            <a:off x="703556" y="1721029"/>
            <a:ext cx="7852200" cy="27258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The </a:t>
            </a:r>
            <a:r>
              <a:rPr b="1" i="1" lang="en-GB" sz="2400" u="none" cap="none" strike="noStrike">
                <a:latin typeface="Calibri"/>
                <a:ea typeface="Calibri"/>
                <a:cs typeface="Calibri"/>
                <a:sym typeface="Calibri"/>
              </a:rPr>
              <a:t>‘let’ </a:t>
            </a:r>
            <a:r>
              <a:rPr b="0" i="0" lang="en-GB" sz="2400" u="none" cap="none" strike="noStrike">
                <a:latin typeface="Calibri"/>
                <a:ea typeface="Calibri"/>
                <a:cs typeface="Calibri"/>
                <a:sym typeface="Calibri"/>
              </a:rPr>
              <a:t>statement contains the definition of an anonymous function, not the resulting value.</a:t>
            </a:r>
            <a:endParaRPr b="0" i="0" sz="2400" u="none" cap="none" strike="noStrike">
              <a:latin typeface="Corbel"/>
              <a:ea typeface="Corbel"/>
              <a:cs typeface="Corbel"/>
              <a:sym typeface="Corbel"/>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Hence, the variable ‘closure’ in the previous example does not contain the resulting value of </a:t>
            </a:r>
            <a:r>
              <a:rPr b="0" i="1" lang="en-GB" sz="2400" u="none" cap="none" strike="noStrike">
                <a:latin typeface="Calibri"/>
                <a:ea typeface="Calibri"/>
                <a:cs typeface="Calibri"/>
                <a:sym typeface="Calibri"/>
              </a:rPr>
              <a:t>num1</a:t>
            </a:r>
            <a:r>
              <a:rPr b="0" i="0" lang="en-GB" sz="2400" u="none" cap="none" strike="noStrike">
                <a:latin typeface="Calibri"/>
                <a:ea typeface="Calibri"/>
                <a:cs typeface="Calibri"/>
                <a:sym typeface="Calibri"/>
              </a:rPr>
              <a:t> + </a:t>
            </a:r>
            <a:r>
              <a:rPr b="0" i="1" lang="en-GB" sz="2400" u="none" cap="none" strike="noStrike">
                <a:latin typeface="Calibri"/>
                <a:ea typeface="Calibri"/>
                <a:cs typeface="Calibri"/>
                <a:sym typeface="Calibri"/>
              </a:rPr>
              <a:t>num2</a:t>
            </a:r>
            <a:r>
              <a:rPr b="0" i="0" lang="en-GB" sz="2400" u="none" cap="none" strike="noStrike">
                <a:latin typeface="Calibri"/>
                <a:ea typeface="Calibri"/>
                <a:cs typeface="Calibri"/>
                <a:sym typeface="Calibri"/>
              </a:rPr>
              <a:t>.</a:t>
            </a:r>
            <a:endParaRPr b="0" i="0" sz="2400" u="none" cap="none" strike="noStrike">
              <a:latin typeface="Corbel"/>
              <a:ea typeface="Corbel"/>
              <a:cs typeface="Corbel"/>
              <a:sym typeface="Corbel"/>
            </a:endParaRPr>
          </a:p>
          <a:p>
            <a:pPr indent="0" lvl="0" marL="0" marR="0" rtl="0" algn="l">
              <a:lnSpc>
                <a:spcPct val="80000"/>
              </a:lnSpc>
              <a:spcBef>
                <a:spcPts val="0"/>
              </a:spcBef>
              <a:spcAft>
                <a:spcPts val="0"/>
              </a:spcAft>
              <a:buClr>
                <a:schemeClr val="dk1"/>
              </a:buClr>
              <a:buSzPts val="2300"/>
              <a:buFont typeface="Calibri"/>
              <a:buNone/>
            </a:pPr>
            <a:r>
              <a:t/>
            </a:r>
            <a:endParaRPr b="0" i="0" sz="2400" u="none" cap="none" strike="noStrike">
              <a:latin typeface="Calibri"/>
              <a:ea typeface="Calibri"/>
              <a:cs typeface="Calibri"/>
              <a:sym typeface="Calibri"/>
            </a:endParaRPr>
          </a:p>
        </p:txBody>
      </p:sp>
      <p:pic>
        <p:nvPicPr>
          <p:cNvPr id="4225" name="Google Shape;4225;p56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29" name="Shape 4229"/>
        <p:cNvGrpSpPr/>
        <p:nvPr/>
      </p:nvGrpSpPr>
      <p:grpSpPr>
        <a:xfrm>
          <a:off x="0" y="0"/>
          <a:ext cx="0" cy="0"/>
          <a:chOff x="0" y="0"/>
          <a:chExt cx="0" cy="0"/>
        </a:xfrm>
      </p:grpSpPr>
      <p:sp>
        <p:nvSpPr>
          <p:cNvPr id="4230" name="Google Shape;4230;p567"/>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Calling Closure…</a:t>
            </a:r>
            <a:endParaRPr sz="3600"/>
          </a:p>
        </p:txBody>
      </p:sp>
      <p:sp>
        <p:nvSpPr>
          <p:cNvPr id="4231" name="Google Shape;4231;p567"/>
          <p:cNvSpPr txBox="1"/>
          <p:nvPr/>
        </p:nvSpPr>
        <p:spPr>
          <a:xfrm>
            <a:off x="703556" y="1797229"/>
            <a:ext cx="7852200" cy="15408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We call a closure like we do for a function.</a:t>
            </a:r>
            <a:endParaRPr b="0" i="0" sz="2400" u="none" cap="none" strike="noStrike">
              <a:latin typeface="Corbel"/>
              <a:ea typeface="Corbel"/>
              <a:cs typeface="Corbel"/>
              <a:sym typeface="Corbel"/>
            </a:endParaRPr>
          </a:p>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Example:</a:t>
            </a:r>
            <a:endParaRPr b="0" i="0" sz="24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400" u="none" cap="none" strike="noStrike">
              <a:latin typeface="Calibri"/>
              <a:ea typeface="Calibri"/>
              <a:cs typeface="Calibri"/>
              <a:sym typeface="Calibri"/>
            </a:endParaRPr>
          </a:p>
        </p:txBody>
      </p:sp>
      <p:sp>
        <p:nvSpPr>
          <p:cNvPr id="4232" name="Google Shape;4232;p567"/>
          <p:cNvSpPr txBox="1"/>
          <p:nvPr/>
        </p:nvSpPr>
        <p:spPr>
          <a:xfrm>
            <a:off x="2496845" y="2663301"/>
            <a:ext cx="49470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400" u="none" cap="none" strike="noStrike">
                <a:latin typeface="Calibri"/>
                <a:ea typeface="Calibri"/>
                <a:cs typeface="Calibri"/>
                <a:sym typeface="Calibri"/>
              </a:rPr>
              <a:t>fn</a:t>
            </a:r>
            <a:r>
              <a:rPr b="0" i="0" lang="en-GB" sz="2400" u="none" cap="none" strike="noStrike">
                <a:latin typeface="Calibri"/>
                <a:ea typeface="Calibri"/>
                <a:cs typeface="Calibri"/>
                <a:sym typeface="Calibri"/>
              </a:rPr>
              <a:t> main() {</a:t>
            </a:r>
            <a:endParaRPr b="0" i="0" sz="24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400" u="none" cap="none" strike="noStrike">
                <a:latin typeface="Calibri"/>
                <a:ea typeface="Calibri"/>
                <a:cs typeface="Calibri"/>
                <a:sym typeface="Calibri"/>
              </a:rPr>
              <a:t>	closure(5);</a:t>
            </a:r>
            <a:endParaRPr b="0" i="0" sz="24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400" u="none" cap="none" strike="noStrike">
                <a:latin typeface="Calibri"/>
                <a:ea typeface="Calibri"/>
                <a:cs typeface="Calibri"/>
                <a:sym typeface="Calibri"/>
              </a:rPr>
              <a:t>};</a:t>
            </a:r>
            <a:endParaRPr b="0" i="0" sz="24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2400" u="none" cap="none" strike="noStrike">
              <a:latin typeface="Calibri"/>
              <a:ea typeface="Calibri"/>
              <a:cs typeface="Calibri"/>
              <a:sym typeface="Calibri"/>
            </a:endParaRPr>
          </a:p>
        </p:txBody>
      </p:sp>
      <p:pic>
        <p:nvPicPr>
          <p:cNvPr id="4233" name="Google Shape;4233;p56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400">
                <a:solidFill>
                  <a:srgbClr val="000000"/>
                </a:solidFill>
              </a:rPr>
              <a:t>FUNCTION WITH RETURN VALUE</a:t>
            </a:r>
            <a:endParaRPr b="1" sz="2400">
              <a:solidFill>
                <a:srgbClr val="000000"/>
              </a:solidFill>
            </a:endParaRPr>
          </a:p>
        </p:txBody>
      </p:sp>
      <p:sp>
        <p:nvSpPr>
          <p:cNvPr id="477" name="Google Shape;477;p7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SzPts val="2400"/>
              <a:buChar char="●"/>
            </a:pPr>
            <a:r>
              <a:rPr lang="en-GB" sz="2400"/>
              <a:t>Functions can return values to the code that calls them. We don’t name return values, but we do declare their type after an arrow (      ).</a:t>
            </a:r>
            <a:endParaRPr sz="2400"/>
          </a:p>
          <a:p>
            <a:pPr indent="0" lvl="0" marL="0" rtl="0" algn="l">
              <a:spcBef>
                <a:spcPts val="0"/>
              </a:spcBef>
              <a:spcAft>
                <a:spcPts val="1600"/>
              </a:spcAft>
              <a:buNone/>
            </a:pPr>
            <a:r>
              <a:t/>
            </a:r>
            <a:endParaRPr/>
          </a:p>
        </p:txBody>
      </p:sp>
      <p:pic>
        <p:nvPicPr>
          <p:cNvPr id="478" name="Google Shape;478;p73"/>
          <p:cNvPicPr preferRelativeResize="0"/>
          <p:nvPr/>
        </p:nvPicPr>
        <p:blipFill>
          <a:blip r:embed="rId3">
            <a:alphaModFix/>
          </a:blip>
          <a:stretch>
            <a:fillRect/>
          </a:stretch>
        </p:blipFill>
        <p:spPr>
          <a:xfrm>
            <a:off x="3834250" y="2231100"/>
            <a:ext cx="350772" cy="269825"/>
          </a:xfrm>
          <a:prstGeom prst="rect">
            <a:avLst/>
          </a:prstGeom>
          <a:noFill/>
          <a:ln>
            <a:noFill/>
          </a:ln>
        </p:spPr>
      </p:pic>
      <p:pic>
        <p:nvPicPr>
          <p:cNvPr id="479" name="Google Shape;479;p7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37" name="Shape 4237"/>
        <p:cNvGrpSpPr/>
        <p:nvPr/>
      </p:nvGrpSpPr>
      <p:grpSpPr>
        <a:xfrm>
          <a:off x="0" y="0"/>
          <a:ext cx="0" cy="0"/>
          <a:chOff x="0" y="0"/>
          <a:chExt cx="0" cy="0"/>
        </a:xfrm>
      </p:grpSpPr>
      <p:sp>
        <p:nvSpPr>
          <p:cNvPr id="4238" name="Google Shape;4238;p568"/>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Closure Type Inference &amp; Annotations</a:t>
            </a:r>
            <a:endParaRPr sz="1100"/>
          </a:p>
        </p:txBody>
      </p:sp>
      <p:sp>
        <p:nvSpPr>
          <p:cNvPr id="4239" name="Google Shape;4239;p568"/>
          <p:cNvSpPr txBox="1"/>
          <p:nvPr/>
        </p:nvSpPr>
        <p:spPr>
          <a:xfrm>
            <a:off x="322550" y="1359450"/>
            <a:ext cx="7852200" cy="3514800"/>
          </a:xfrm>
          <a:prstGeom prst="rect">
            <a:avLst/>
          </a:prstGeom>
          <a:noFill/>
          <a:ln>
            <a:noFill/>
          </a:ln>
        </p:spPr>
        <p:txBody>
          <a:bodyPr anchorCtr="0" anchor="b" bIns="34275" lIns="68575" spcFirstLastPara="1" rIns="68575" wrap="square" tIns="34275">
            <a:noAutofit/>
          </a:bodyPr>
          <a:lstStyle/>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Closures don’t require you to annotate the types of the parameters or the return value like </a:t>
            </a:r>
            <a:r>
              <a:rPr b="1" i="1" lang="en-GB" sz="2400" u="none" cap="none" strike="noStrike">
                <a:latin typeface="Calibri"/>
                <a:ea typeface="Calibri"/>
                <a:cs typeface="Calibri"/>
                <a:sym typeface="Calibri"/>
              </a:rPr>
              <a:t>fn</a:t>
            </a:r>
            <a:r>
              <a:rPr b="0" i="0" lang="en-GB" sz="2400" u="none" cap="none" strike="noStrike">
                <a:latin typeface="Calibri"/>
                <a:ea typeface="Calibri"/>
                <a:cs typeface="Calibri"/>
                <a:sym typeface="Calibri"/>
              </a:rPr>
              <a:t> functions do.</a:t>
            </a:r>
            <a:endParaRPr b="0" i="0" sz="2400" u="none" cap="none" strike="noStrike">
              <a:latin typeface="Corbel"/>
              <a:ea typeface="Corbel"/>
              <a:cs typeface="Corbel"/>
              <a:sym typeface="Corbel"/>
            </a:endParaRPr>
          </a:p>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They are usually short and relevant only within a narrow context, and hence, the compiler is reliably able to infer the types of the parameters and return types.</a:t>
            </a:r>
            <a:endParaRPr b="0" i="0" sz="2400" u="none" cap="none" strike="noStrike">
              <a:latin typeface="Corbel"/>
              <a:ea typeface="Corbel"/>
              <a:cs typeface="Corbel"/>
              <a:sym typeface="Corbel"/>
            </a:endParaRPr>
          </a:p>
          <a:p>
            <a:pPr indent="0" lvl="0" marL="0" marR="0" rtl="0" algn="l">
              <a:lnSpc>
                <a:spcPct val="7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pic>
        <p:nvPicPr>
          <p:cNvPr id="4240" name="Google Shape;4240;p56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44" name="Shape 4244"/>
        <p:cNvGrpSpPr/>
        <p:nvPr/>
      </p:nvGrpSpPr>
      <p:grpSpPr>
        <a:xfrm>
          <a:off x="0" y="0"/>
          <a:ext cx="0" cy="0"/>
          <a:chOff x="0" y="0"/>
          <a:chExt cx="0" cy="0"/>
        </a:xfrm>
      </p:grpSpPr>
      <p:sp>
        <p:nvSpPr>
          <p:cNvPr id="4245" name="Google Shape;4245;p569"/>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Closure Type Inference &amp; Annotations Continued…</a:t>
            </a:r>
            <a:endParaRPr sz="1100"/>
          </a:p>
        </p:txBody>
      </p:sp>
      <p:sp>
        <p:nvSpPr>
          <p:cNvPr id="4246" name="Google Shape;4246;p569"/>
          <p:cNvSpPr txBox="1"/>
          <p:nvPr/>
        </p:nvSpPr>
        <p:spPr>
          <a:xfrm>
            <a:off x="645850" y="1425935"/>
            <a:ext cx="7852200" cy="27645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But we can explicitly add type annotations in closure definitions.</a:t>
            </a:r>
            <a:endParaRPr b="0" i="0" sz="2400" u="none" cap="none" strike="noStrike">
              <a:latin typeface="Corbel"/>
              <a:ea typeface="Corbel"/>
              <a:cs typeface="Corbel"/>
              <a:sym typeface="Corbel"/>
            </a:endParaRPr>
          </a:p>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Example:</a:t>
            </a:r>
            <a:endParaRPr b="0" i="0" sz="24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400" u="none" cap="none" strike="noStrike">
              <a:latin typeface="Calibri"/>
              <a:ea typeface="Calibri"/>
              <a:cs typeface="Calibri"/>
              <a:sym typeface="Calibri"/>
            </a:endParaRPr>
          </a:p>
        </p:txBody>
      </p:sp>
      <p:sp>
        <p:nvSpPr>
          <p:cNvPr id="4247" name="Google Shape;4247;p569"/>
          <p:cNvSpPr txBox="1"/>
          <p:nvPr/>
        </p:nvSpPr>
        <p:spPr>
          <a:xfrm>
            <a:off x="3507452" y="2189673"/>
            <a:ext cx="40215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400" u="none" cap="none" strike="noStrike">
                <a:latin typeface="Calibri"/>
                <a:ea typeface="Calibri"/>
                <a:cs typeface="Calibri"/>
                <a:sym typeface="Calibri"/>
              </a:rPr>
              <a:t>let</a:t>
            </a:r>
            <a:r>
              <a:rPr b="0" i="0" lang="en-GB" sz="2400" u="none" cap="none" strike="noStrike">
                <a:latin typeface="Calibri"/>
                <a:ea typeface="Calibri"/>
                <a:cs typeface="Calibri"/>
                <a:sym typeface="Calibri"/>
              </a:rPr>
              <a:t> closure = |num: u32| -&gt; u32 {</a:t>
            </a:r>
            <a:endParaRPr b="0" i="0" sz="24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400" u="none" cap="none" strike="noStrike">
                <a:latin typeface="Calibri"/>
                <a:ea typeface="Calibri"/>
                <a:cs typeface="Calibri"/>
                <a:sym typeface="Calibri"/>
              </a:rPr>
              <a:t>	num</a:t>
            </a:r>
            <a:endParaRPr b="0" i="0" sz="24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400" u="none" cap="none" strike="noStrike">
                <a:latin typeface="Calibri"/>
                <a:ea typeface="Calibri"/>
                <a:cs typeface="Calibri"/>
                <a:sym typeface="Calibri"/>
              </a:rPr>
              <a:t>}; </a:t>
            </a:r>
            <a:endParaRPr b="0" i="0" sz="24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2400" u="none" cap="none" strike="noStrike">
              <a:latin typeface="Calibri"/>
              <a:ea typeface="Calibri"/>
              <a:cs typeface="Calibri"/>
              <a:sym typeface="Calibri"/>
            </a:endParaRPr>
          </a:p>
        </p:txBody>
      </p:sp>
      <p:pic>
        <p:nvPicPr>
          <p:cNvPr id="4248" name="Google Shape;4248;p56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52" name="Shape 4252"/>
        <p:cNvGrpSpPr/>
        <p:nvPr/>
      </p:nvGrpSpPr>
      <p:grpSpPr>
        <a:xfrm>
          <a:off x="0" y="0"/>
          <a:ext cx="0" cy="0"/>
          <a:chOff x="0" y="0"/>
          <a:chExt cx="0" cy="0"/>
        </a:xfrm>
      </p:grpSpPr>
      <p:sp>
        <p:nvSpPr>
          <p:cNvPr id="4253" name="Google Shape;4253;p570"/>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Vertical Comparison of Closure and Function</a:t>
            </a:r>
            <a:endParaRPr sz="1100"/>
          </a:p>
        </p:txBody>
      </p:sp>
      <p:sp>
        <p:nvSpPr>
          <p:cNvPr id="4254" name="Google Shape;4254;p570"/>
          <p:cNvSpPr txBox="1"/>
          <p:nvPr/>
        </p:nvSpPr>
        <p:spPr>
          <a:xfrm>
            <a:off x="772525" y="1217145"/>
            <a:ext cx="7852200" cy="929100"/>
          </a:xfrm>
          <a:prstGeom prst="rect">
            <a:avLst/>
          </a:prstGeom>
          <a:noFill/>
          <a:ln>
            <a:noFill/>
          </a:ln>
        </p:spPr>
        <p:txBody>
          <a:bodyPr anchorCtr="0" anchor="b" bIns="34275" lIns="68575" spcFirstLastPara="1" rIns="68575" wrap="square" tIns="34275">
            <a:noAutofit/>
          </a:bodyPr>
          <a:lstStyle/>
          <a:p>
            <a:pPr indent="0" lvl="0" marL="0" marR="0" rtl="0" algn="l">
              <a:lnSpc>
                <a:spcPct val="115000"/>
              </a:lnSpc>
              <a:spcBef>
                <a:spcPts val="0"/>
              </a:spcBef>
              <a:spcAft>
                <a:spcPts val="0"/>
              </a:spcAft>
              <a:buClr>
                <a:schemeClr val="dk1"/>
              </a:buClr>
              <a:buSzPts val="2300"/>
              <a:buFont typeface="Calibri"/>
              <a:buNone/>
            </a:pPr>
            <a:r>
              <a:rPr b="0" i="0" lang="en-GB" sz="2400" u="none" cap="none" strike="noStrike">
                <a:latin typeface="Calibri"/>
                <a:ea typeface="Calibri"/>
                <a:cs typeface="Calibri"/>
                <a:sym typeface="Calibri"/>
              </a:rPr>
              <a:t>With type annotations, the syntax of both the function and closure looks more similar.</a:t>
            </a:r>
            <a:endParaRPr b="0" i="0" sz="2400" u="none" cap="none" strike="noStrike">
              <a:latin typeface="Calibri"/>
              <a:ea typeface="Calibri"/>
              <a:cs typeface="Calibri"/>
              <a:sym typeface="Calibri"/>
            </a:endParaRPr>
          </a:p>
        </p:txBody>
      </p:sp>
      <p:sp>
        <p:nvSpPr>
          <p:cNvPr id="4255" name="Google Shape;4255;p570"/>
          <p:cNvSpPr txBox="1"/>
          <p:nvPr/>
        </p:nvSpPr>
        <p:spPr>
          <a:xfrm>
            <a:off x="964043" y="2660123"/>
            <a:ext cx="6345300" cy="22734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000"/>
              <a:buFont typeface="Calibri"/>
              <a:buNone/>
            </a:pPr>
            <a:r>
              <a:rPr b="1" i="0" lang="en-GB" sz="2000" u="none" cap="none" strike="noStrike">
                <a:latin typeface="Calibri"/>
                <a:ea typeface="Calibri"/>
                <a:cs typeface="Calibri"/>
                <a:sym typeface="Calibri"/>
              </a:rPr>
              <a:t>fn</a:t>
            </a:r>
            <a:r>
              <a:rPr b="0" i="0" lang="en-GB" sz="2000" u="none" cap="none" strike="noStrike">
                <a:latin typeface="Calibri"/>
                <a:ea typeface="Calibri"/>
                <a:cs typeface="Calibri"/>
                <a:sym typeface="Calibri"/>
              </a:rPr>
              <a:t> add_one_v1 (x: u32) -&gt; u32 { x + 1 } // </a:t>
            </a:r>
            <a:r>
              <a:rPr b="0" i="1" lang="en-GB" sz="2000" u="none" cap="none" strike="noStrike">
                <a:latin typeface="Calibri"/>
                <a:ea typeface="Calibri"/>
                <a:cs typeface="Calibri"/>
                <a:sym typeface="Calibri"/>
              </a:rPr>
              <a:t>function</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000"/>
              <a:buFont typeface="Calibri"/>
              <a:buNone/>
            </a:pPr>
            <a:r>
              <a:rPr b="1" i="0" lang="en-GB" sz="2000" u="none" cap="none" strike="noStrike">
                <a:latin typeface="Calibri"/>
                <a:ea typeface="Calibri"/>
                <a:cs typeface="Calibri"/>
                <a:sym typeface="Calibri"/>
              </a:rPr>
              <a:t>let</a:t>
            </a:r>
            <a:r>
              <a:rPr b="0" i="0" lang="en-GB" sz="2000" u="none" cap="none" strike="noStrike">
                <a:latin typeface="Calibri"/>
                <a:ea typeface="Calibri"/>
                <a:cs typeface="Calibri"/>
                <a:sym typeface="Calibri"/>
              </a:rPr>
              <a:t> add_one_v2 = |x: u32| -&gt; u32 { x + 1 }; // </a:t>
            </a:r>
            <a:r>
              <a:rPr b="0" i="1" lang="en-GB" sz="2000" u="none" cap="none" strike="noStrike">
                <a:latin typeface="Calibri"/>
                <a:ea typeface="Calibri"/>
                <a:cs typeface="Calibri"/>
                <a:sym typeface="Calibri"/>
              </a:rPr>
              <a:t>closure</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000"/>
              <a:buFont typeface="Calibri"/>
              <a:buNone/>
            </a:pPr>
            <a:r>
              <a:rPr b="1" i="0" lang="en-GB" sz="2000" u="none" cap="none" strike="noStrike">
                <a:latin typeface="Calibri"/>
                <a:ea typeface="Calibri"/>
                <a:cs typeface="Calibri"/>
                <a:sym typeface="Calibri"/>
              </a:rPr>
              <a:t>let</a:t>
            </a:r>
            <a:r>
              <a:rPr b="0" i="0" lang="en-GB" sz="2000" u="none" cap="none" strike="noStrike">
                <a:latin typeface="Calibri"/>
                <a:ea typeface="Calibri"/>
                <a:cs typeface="Calibri"/>
                <a:sym typeface="Calibri"/>
              </a:rPr>
              <a:t> add_one_v3 = |x| { x + 1 };</a:t>
            </a:r>
            <a:r>
              <a:rPr b="0" i="0" lang="en-GB" sz="2000" u="none" cap="none" strike="noStrike">
                <a:solidFill>
                  <a:srgbClr val="00FF00"/>
                </a:solidFill>
                <a:latin typeface="Calibri"/>
                <a:ea typeface="Calibri"/>
                <a:cs typeface="Calibri"/>
                <a:sym typeface="Calibri"/>
              </a:rPr>
              <a:t> // </a:t>
            </a:r>
            <a:r>
              <a:rPr b="0" i="1" lang="en-GB" sz="2000" u="none" cap="none" strike="noStrike">
                <a:solidFill>
                  <a:srgbClr val="00FF00"/>
                </a:solidFill>
                <a:latin typeface="Calibri"/>
                <a:ea typeface="Calibri"/>
                <a:cs typeface="Calibri"/>
                <a:sym typeface="Calibri"/>
              </a:rPr>
              <a:t>closure without annotation</a:t>
            </a:r>
            <a:endParaRPr b="0" i="0" sz="1100" u="none" cap="none" strike="noStrike">
              <a:solidFill>
                <a:srgbClr val="00FF00"/>
              </a:solidFill>
              <a:latin typeface="Corbel"/>
              <a:ea typeface="Corbel"/>
              <a:cs typeface="Corbel"/>
              <a:sym typeface="Corbel"/>
            </a:endParaRPr>
          </a:p>
          <a:p>
            <a:pPr indent="0" lvl="0" marL="0" marR="0" rtl="0" algn="l">
              <a:lnSpc>
                <a:spcPct val="150000"/>
              </a:lnSpc>
              <a:spcBef>
                <a:spcPts val="0"/>
              </a:spcBef>
              <a:spcAft>
                <a:spcPts val="0"/>
              </a:spcAft>
              <a:buClr>
                <a:schemeClr val="dk1"/>
              </a:buClr>
              <a:buSzPts val="2000"/>
              <a:buFont typeface="Calibri"/>
              <a:buNone/>
            </a:pPr>
            <a:r>
              <a:rPr b="1" i="0" lang="en-GB" sz="2000" u="none" cap="none" strike="noStrike">
                <a:latin typeface="Calibri"/>
                <a:ea typeface="Calibri"/>
                <a:cs typeface="Calibri"/>
                <a:sym typeface="Calibri"/>
              </a:rPr>
              <a:t>let</a:t>
            </a:r>
            <a:r>
              <a:rPr b="0" i="0" lang="en-GB" sz="2000" u="none" cap="none" strike="noStrike">
                <a:latin typeface="Calibri"/>
                <a:ea typeface="Calibri"/>
                <a:cs typeface="Calibri"/>
                <a:sym typeface="Calibri"/>
              </a:rPr>
              <a:t> add_one_v4 = |x| x + 1 ; </a:t>
            </a:r>
            <a:r>
              <a:rPr b="0" i="0" lang="en-GB" sz="2000" u="none" cap="none" strike="noStrike">
                <a:solidFill>
                  <a:srgbClr val="00FF00"/>
                </a:solidFill>
                <a:latin typeface="Calibri"/>
                <a:ea typeface="Calibri"/>
                <a:cs typeface="Calibri"/>
                <a:sym typeface="Calibri"/>
              </a:rPr>
              <a:t>// </a:t>
            </a:r>
            <a:r>
              <a:rPr b="0" i="1" lang="en-GB" sz="2000" u="none" cap="none" strike="noStrike">
                <a:solidFill>
                  <a:srgbClr val="00FF00"/>
                </a:solidFill>
                <a:latin typeface="Calibri"/>
                <a:ea typeface="Calibri"/>
                <a:cs typeface="Calibri"/>
                <a:sym typeface="Calibri"/>
              </a:rPr>
              <a:t>closure without parenthesis</a:t>
            </a:r>
            <a:endParaRPr b="0" i="0" sz="1100" u="none" cap="none" strike="noStrike">
              <a:solidFill>
                <a:srgbClr val="00FF00"/>
              </a:solidFill>
              <a:latin typeface="Corbel"/>
              <a:ea typeface="Corbel"/>
              <a:cs typeface="Corbel"/>
              <a:sym typeface="Corbel"/>
            </a:endParaRPr>
          </a:p>
          <a:p>
            <a:pPr indent="0" lvl="0" marL="0" marR="0" rtl="0" algn="r">
              <a:lnSpc>
                <a:spcPct val="150000"/>
              </a:lnSpc>
              <a:spcBef>
                <a:spcPts val="0"/>
              </a:spcBef>
              <a:spcAft>
                <a:spcPts val="0"/>
              </a:spcAft>
              <a:buClr>
                <a:schemeClr val="dk1"/>
              </a:buClr>
              <a:buSzPts val="2000"/>
              <a:buFont typeface="Calibri"/>
              <a:buNone/>
            </a:pPr>
            <a:r>
              <a:rPr b="0" i="0" lang="en-GB" sz="2000" u="none" cap="none" strike="noStrike">
                <a:solidFill>
                  <a:srgbClr val="00FF00"/>
                </a:solidFill>
                <a:latin typeface="Calibri"/>
                <a:ea typeface="Calibri"/>
                <a:cs typeface="Calibri"/>
                <a:sym typeface="Calibri"/>
              </a:rPr>
              <a:t> </a:t>
            </a:r>
            <a:r>
              <a:rPr b="0" i="1" lang="en-GB" sz="2000" u="none" cap="none" strike="noStrike">
                <a:solidFill>
                  <a:srgbClr val="00FF00"/>
                </a:solidFill>
                <a:latin typeface="Calibri"/>
                <a:ea typeface="Calibri"/>
                <a:cs typeface="Calibri"/>
                <a:sym typeface="Calibri"/>
              </a:rPr>
              <a:t>(for single expression only)</a:t>
            </a:r>
            <a:endParaRPr b="0" i="0" sz="1100" u="none" cap="none" strike="noStrike">
              <a:solidFill>
                <a:srgbClr val="00FF00"/>
              </a:solidFill>
              <a:latin typeface="Corbel"/>
              <a:ea typeface="Corbel"/>
              <a:cs typeface="Corbel"/>
              <a:sym typeface="Corbel"/>
            </a:endParaRPr>
          </a:p>
        </p:txBody>
      </p:sp>
      <p:pic>
        <p:nvPicPr>
          <p:cNvPr id="4256" name="Google Shape;4256;p57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60" name="Shape 4260"/>
        <p:cNvGrpSpPr/>
        <p:nvPr/>
      </p:nvGrpSpPr>
      <p:grpSpPr>
        <a:xfrm>
          <a:off x="0" y="0"/>
          <a:ext cx="0" cy="0"/>
          <a:chOff x="0" y="0"/>
          <a:chExt cx="0" cy="0"/>
        </a:xfrm>
      </p:grpSpPr>
      <p:sp>
        <p:nvSpPr>
          <p:cNvPr id="4261" name="Google Shape;4261;p571"/>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Type Inference Error</a:t>
            </a:r>
            <a:endParaRPr sz="3600"/>
          </a:p>
        </p:txBody>
      </p:sp>
      <p:sp>
        <p:nvSpPr>
          <p:cNvPr id="4262" name="Google Shape;4262;p571"/>
          <p:cNvSpPr txBox="1"/>
          <p:nvPr/>
        </p:nvSpPr>
        <p:spPr>
          <a:xfrm>
            <a:off x="474950" y="841438"/>
            <a:ext cx="7852200" cy="28365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115000"/>
              </a:lnSpc>
              <a:spcBef>
                <a:spcPts val="0"/>
              </a:spcBef>
              <a:spcAft>
                <a:spcPts val="0"/>
              </a:spcAft>
              <a:buSzPts val="2400"/>
              <a:buFont typeface="Arial"/>
              <a:buChar char="•"/>
            </a:pPr>
            <a:r>
              <a:rPr b="0" i="0" lang="en-GB" sz="2400" u="none" cap="none" strike="noStrike">
                <a:latin typeface="Calibri"/>
                <a:ea typeface="Calibri"/>
                <a:cs typeface="Calibri"/>
                <a:sym typeface="Calibri"/>
              </a:rPr>
              <a:t>Closure definitions will have one concrete type inferred for each of their parameters and for their return value.</a:t>
            </a:r>
            <a:endParaRPr b="0" i="0" sz="2400" u="none" cap="none" strike="noStrike">
              <a:latin typeface="Corbel"/>
              <a:ea typeface="Corbel"/>
              <a:cs typeface="Corbel"/>
              <a:sym typeface="Corbel"/>
            </a:endParaRPr>
          </a:p>
          <a:p>
            <a:pPr indent="-349250" lvl="0" marL="342900" marR="0" rtl="0" algn="l">
              <a:lnSpc>
                <a:spcPct val="115000"/>
              </a:lnSpc>
              <a:spcBef>
                <a:spcPts val="0"/>
              </a:spcBef>
              <a:spcAft>
                <a:spcPts val="0"/>
              </a:spcAft>
              <a:buSzPts val="2400"/>
              <a:buFont typeface="Arial"/>
              <a:buChar char="•"/>
            </a:pPr>
            <a:r>
              <a:rPr b="0" i="0" lang="en-GB" sz="2400" u="none" cap="none" strike="noStrike">
                <a:latin typeface="Calibri"/>
                <a:ea typeface="Calibri"/>
                <a:cs typeface="Calibri"/>
                <a:sym typeface="Calibri"/>
              </a:rPr>
              <a:t>The example below will give error, as the provided types are different each time.</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300"/>
              <a:buFont typeface="Calibri"/>
              <a:buNone/>
            </a:pPr>
            <a:r>
              <a:t/>
            </a:r>
            <a:endParaRPr b="0" i="0" sz="2400" u="none" cap="none" strike="noStrike">
              <a:latin typeface="Calibri"/>
              <a:ea typeface="Calibri"/>
              <a:cs typeface="Calibri"/>
              <a:sym typeface="Calibri"/>
            </a:endParaRPr>
          </a:p>
        </p:txBody>
      </p:sp>
      <p:sp>
        <p:nvSpPr>
          <p:cNvPr id="4263" name="Google Shape;4263;p571"/>
          <p:cNvSpPr txBox="1"/>
          <p:nvPr/>
        </p:nvSpPr>
        <p:spPr>
          <a:xfrm>
            <a:off x="1329293" y="3222026"/>
            <a:ext cx="5340000" cy="17313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closure = |num| num;</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s = closure(String::from(“Hello”));</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s = closure(5); </a:t>
            </a:r>
            <a:endParaRPr b="0" i="0" sz="11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1400" u="none" cap="none" strike="noStrike">
              <a:solidFill>
                <a:schemeClr val="dk1"/>
              </a:solidFill>
              <a:latin typeface="Calibri"/>
              <a:ea typeface="Calibri"/>
              <a:cs typeface="Calibri"/>
              <a:sym typeface="Calibri"/>
            </a:endParaRPr>
          </a:p>
        </p:txBody>
      </p:sp>
      <p:pic>
        <p:nvPicPr>
          <p:cNvPr id="4264" name="Google Shape;4264;p57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68" name="Shape 4268"/>
        <p:cNvGrpSpPr/>
        <p:nvPr/>
      </p:nvGrpSpPr>
      <p:grpSpPr>
        <a:xfrm>
          <a:off x="0" y="0"/>
          <a:ext cx="0" cy="0"/>
          <a:chOff x="0" y="0"/>
          <a:chExt cx="0" cy="0"/>
        </a:xfrm>
      </p:grpSpPr>
      <p:sp>
        <p:nvSpPr>
          <p:cNvPr id="4269" name="Google Shape;4269;p572"/>
          <p:cNvSpPr txBox="1"/>
          <p:nvPr>
            <p:ph type="title"/>
          </p:nvPr>
        </p:nvSpPr>
        <p:spPr>
          <a:xfrm>
            <a:off x="311700" y="161300"/>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More on Closures…</a:t>
            </a:r>
            <a:endParaRPr sz="3600"/>
          </a:p>
        </p:txBody>
      </p:sp>
      <p:sp>
        <p:nvSpPr>
          <p:cNvPr id="4270" name="Google Shape;4270;p572"/>
          <p:cNvSpPr txBox="1"/>
          <p:nvPr/>
        </p:nvSpPr>
        <p:spPr>
          <a:xfrm>
            <a:off x="631300" y="1149476"/>
            <a:ext cx="7997100" cy="3567900"/>
          </a:xfrm>
          <a:prstGeom prst="rect">
            <a:avLst/>
          </a:prstGeom>
          <a:noFill/>
          <a:ln>
            <a:noFill/>
          </a:ln>
        </p:spPr>
        <p:txBody>
          <a:bodyPr anchorCtr="0" anchor="b" bIns="34275" lIns="68575" spcFirstLastPara="1" rIns="68575" wrap="square" tIns="34275">
            <a:noAutofit/>
          </a:bodyPr>
          <a:lstStyle/>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Each closure instance has its own unique anonymous type.</a:t>
            </a:r>
            <a:endParaRPr b="0" i="0" sz="2400" u="none" cap="none" strike="noStrike">
              <a:latin typeface="Corbel"/>
              <a:ea typeface="Corbel"/>
              <a:cs typeface="Corbel"/>
              <a:sym typeface="Corbel"/>
            </a:endParaRPr>
          </a:p>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For two closures having same signatures, we will find their types are different.</a:t>
            </a:r>
            <a:endParaRPr b="0" i="0" sz="2400" u="none" cap="none" strike="noStrike">
              <a:latin typeface="Corbel"/>
              <a:ea typeface="Corbel"/>
              <a:cs typeface="Corbel"/>
              <a:sym typeface="Corbel"/>
            </a:endParaRPr>
          </a:p>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All closures implement at least one of the traits: </a:t>
            </a:r>
            <a:r>
              <a:rPr b="1" i="1" lang="en-GB" sz="2400" u="none" cap="none" strike="noStrike">
                <a:latin typeface="Calibri"/>
                <a:ea typeface="Calibri"/>
                <a:cs typeface="Calibri"/>
                <a:sym typeface="Calibri"/>
              </a:rPr>
              <a:t>Fn</a:t>
            </a:r>
            <a:r>
              <a:rPr b="0" i="0" lang="en-GB" sz="2400" u="none" cap="none" strike="noStrike">
                <a:latin typeface="Calibri"/>
                <a:ea typeface="Calibri"/>
                <a:cs typeface="Calibri"/>
                <a:sym typeface="Calibri"/>
              </a:rPr>
              <a:t>, </a:t>
            </a:r>
            <a:r>
              <a:rPr b="1" i="1" lang="en-GB" sz="2400" u="none" cap="none" strike="noStrike">
                <a:latin typeface="Calibri"/>
                <a:ea typeface="Calibri"/>
                <a:cs typeface="Calibri"/>
                <a:sym typeface="Calibri"/>
              </a:rPr>
              <a:t>FnMut</a:t>
            </a:r>
            <a:r>
              <a:rPr b="0" i="0" lang="en-GB" sz="2400" u="none" cap="none" strike="noStrike">
                <a:latin typeface="Calibri"/>
                <a:ea typeface="Calibri"/>
                <a:cs typeface="Calibri"/>
                <a:sym typeface="Calibri"/>
              </a:rPr>
              <a:t>, or </a:t>
            </a:r>
            <a:r>
              <a:rPr b="1" i="1" lang="en-GB" sz="2400" u="none" cap="none" strike="noStrike">
                <a:latin typeface="Calibri"/>
                <a:ea typeface="Calibri"/>
                <a:cs typeface="Calibri"/>
                <a:sym typeface="Calibri"/>
              </a:rPr>
              <a:t>FnOnce</a:t>
            </a:r>
            <a:r>
              <a:rPr b="0" i="0" lang="en-GB" sz="2400" u="none" cap="none" strike="noStrike">
                <a:latin typeface="Calibri"/>
                <a:ea typeface="Calibri"/>
                <a:cs typeface="Calibri"/>
                <a:sym typeface="Calibri"/>
              </a:rPr>
              <a:t>.</a:t>
            </a:r>
            <a:endParaRPr b="0" i="0" sz="2400" u="none" cap="none" strike="noStrike">
              <a:latin typeface="Corbel"/>
              <a:ea typeface="Corbel"/>
              <a:cs typeface="Corbel"/>
              <a:sym typeface="Corbel"/>
            </a:endParaRPr>
          </a:p>
          <a:p>
            <a:pPr indent="0" lvl="0" marL="0" marR="0" rtl="0" algn="l">
              <a:lnSpc>
                <a:spcPct val="7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pic>
        <p:nvPicPr>
          <p:cNvPr id="4271" name="Google Shape;4271;p57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75" name="Shape 4275"/>
        <p:cNvGrpSpPr/>
        <p:nvPr/>
      </p:nvGrpSpPr>
      <p:grpSpPr>
        <a:xfrm>
          <a:off x="0" y="0"/>
          <a:ext cx="0" cy="0"/>
          <a:chOff x="0" y="0"/>
          <a:chExt cx="0" cy="0"/>
        </a:xfrm>
      </p:grpSpPr>
      <p:sp>
        <p:nvSpPr>
          <p:cNvPr id="4276" name="Google Shape;4276;p573"/>
          <p:cNvSpPr txBox="1"/>
          <p:nvPr>
            <p:ph type="title"/>
          </p:nvPr>
        </p:nvSpPr>
        <p:spPr>
          <a:xfrm>
            <a:off x="311700" y="154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Struct with Closure</a:t>
            </a:r>
            <a:endParaRPr sz="3600"/>
          </a:p>
        </p:txBody>
      </p:sp>
      <p:sp>
        <p:nvSpPr>
          <p:cNvPr id="4277" name="Google Shape;4277;p573"/>
          <p:cNvSpPr txBox="1"/>
          <p:nvPr/>
        </p:nvSpPr>
        <p:spPr>
          <a:xfrm>
            <a:off x="645900" y="1043700"/>
            <a:ext cx="7852200" cy="30561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We can create a struct that will hold the closure and the resulting value of the calling closure.</a:t>
            </a:r>
            <a:endParaRPr b="0" i="0" sz="2400" u="none" cap="none" strike="noStrike">
              <a:latin typeface="Corbel"/>
              <a:ea typeface="Corbel"/>
              <a:cs typeface="Corbel"/>
              <a:sym typeface="Corbel"/>
            </a:endParaRPr>
          </a:p>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The struct will call the closure only if we need the resulting value, which will be cached by the struct.</a:t>
            </a:r>
            <a:endParaRPr b="0" i="0" sz="2400" u="none" cap="none" strike="noStrike">
              <a:latin typeface="Corbel"/>
              <a:ea typeface="Corbel"/>
              <a:cs typeface="Corbel"/>
              <a:sym typeface="Corbel"/>
            </a:endParaRPr>
          </a:p>
        </p:txBody>
      </p:sp>
      <p:pic>
        <p:nvPicPr>
          <p:cNvPr id="4278" name="Google Shape;4278;p57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82" name="Shape 4282"/>
        <p:cNvGrpSpPr/>
        <p:nvPr/>
      </p:nvGrpSpPr>
      <p:grpSpPr>
        <a:xfrm>
          <a:off x="0" y="0"/>
          <a:ext cx="0" cy="0"/>
          <a:chOff x="0" y="0"/>
          <a:chExt cx="0" cy="0"/>
        </a:xfrm>
      </p:grpSpPr>
      <p:sp>
        <p:nvSpPr>
          <p:cNvPr id="4283" name="Google Shape;4283;p574"/>
          <p:cNvSpPr txBox="1"/>
          <p:nvPr>
            <p:ph type="title"/>
          </p:nvPr>
        </p:nvSpPr>
        <p:spPr>
          <a:xfrm>
            <a:off x="311650" y="16857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Struct with Closure, Cont…</a:t>
            </a:r>
            <a:endParaRPr sz="3600"/>
          </a:p>
        </p:txBody>
      </p:sp>
      <p:sp>
        <p:nvSpPr>
          <p:cNvPr id="4284" name="Google Shape;4284;p574"/>
          <p:cNvSpPr txBox="1"/>
          <p:nvPr/>
        </p:nvSpPr>
        <p:spPr>
          <a:xfrm>
            <a:off x="645850" y="920850"/>
            <a:ext cx="7852200" cy="3301800"/>
          </a:xfrm>
          <a:prstGeom prst="rect">
            <a:avLst/>
          </a:prstGeom>
          <a:noFill/>
          <a:ln>
            <a:noFill/>
          </a:ln>
        </p:spPr>
        <p:txBody>
          <a:bodyPr anchorCtr="0" anchor="b" bIns="34275" lIns="68575" spcFirstLastPara="1" rIns="68575" wrap="square" tIns="34275">
            <a:noAutofit/>
          </a:bodyPr>
          <a:lstStyle/>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To make a struct that holds a closure, we need to specify the type of the closure, as the struct definition needs to know the types of each of its fields.</a:t>
            </a:r>
            <a:endParaRPr b="0" i="0" sz="2400" u="none" cap="none" strike="noStrike">
              <a:latin typeface="Corbel"/>
              <a:ea typeface="Corbel"/>
              <a:cs typeface="Corbel"/>
              <a:sym typeface="Corbel"/>
            </a:endParaRPr>
          </a:p>
          <a:p>
            <a:pPr indent="-361950" lvl="0" marL="342900" marR="0" rtl="0" algn="l">
              <a:lnSpc>
                <a:spcPct val="180000"/>
              </a:lnSpc>
              <a:spcBef>
                <a:spcPts val="0"/>
              </a:spcBef>
              <a:spcAft>
                <a:spcPts val="0"/>
              </a:spcAft>
              <a:buSzPts val="2400"/>
              <a:buFont typeface="Arial"/>
              <a:buChar char="•"/>
            </a:pPr>
            <a:r>
              <a:rPr b="0" i="0" lang="en-GB" sz="2400" u="none" cap="none" strike="noStrike">
                <a:latin typeface="Calibri"/>
                <a:ea typeface="Calibri"/>
                <a:cs typeface="Calibri"/>
                <a:sym typeface="Calibri"/>
              </a:rPr>
              <a:t>To define structs that use closures, we use generics and trait bounds.</a:t>
            </a:r>
            <a:endParaRPr b="0" i="0" sz="2400" u="none" cap="none" strike="noStrike">
              <a:latin typeface="Corbel"/>
              <a:ea typeface="Corbel"/>
              <a:cs typeface="Corbel"/>
              <a:sym typeface="Corbel"/>
            </a:endParaRPr>
          </a:p>
        </p:txBody>
      </p:sp>
      <p:pic>
        <p:nvPicPr>
          <p:cNvPr id="4285" name="Google Shape;4285;p57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89" name="Shape 4289"/>
        <p:cNvGrpSpPr/>
        <p:nvPr/>
      </p:nvGrpSpPr>
      <p:grpSpPr>
        <a:xfrm>
          <a:off x="0" y="0"/>
          <a:ext cx="0" cy="0"/>
          <a:chOff x="0" y="0"/>
          <a:chExt cx="0" cy="0"/>
        </a:xfrm>
      </p:grpSpPr>
      <p:sp>
        <p:nvSpPr>
          <p:cNvPr id="4290" name="Google Shape;4290;p57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Generics and the </a:t>
            </a:r>
            <a:r>
              <a:rPr b="1" i="1" lang="en-GB" sz="3600"/>
              <a:t>Fn</a:t>
            </a:r>
            <a:r>
              <a:rPr b="1" lang="en-GB" sz="3600"/>
              <a:t> Traits</a:t>
            </a:r>
            <a:endParaRPr sz="3600"/>
          </a:p>
        </p:txBody>
      </p:sp>
      <p:sp>
        <p:nvSpPr>
          <p:cNvPr id="4291" name="Google Shape;4291;p575"/>
          <p:cNvSpPr txBox="1"/>
          <p:nvPr/>
        </p:nvSpPr>
        <p:spPr>
          <a:xfrm>
            <a:off x="645850" y="1253567"/>
            <a:ext cx="7852200" cy="19374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5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a:t>
            </a:r>
            <a:r>
              <a:rPr b="0" i="1" lang="en-GB" sz="2300" u="none" cap="none" strike="noStrike">
                <a:latin typeface="Calibri"/>
                <a:ea typeface="Calibri"/>
                <a:cs typeface="Calibri"/>
                <a:sym typeface="Calibri"/>
              </a:rPr>
              <a:t>cacher</a:t>
            </a:r>
            <a:r>
              <a:rPr b="0" i="0" lang="en-GB" sz="2300" u="none" cap="none" strike="noStrike">
                <a:latin typeface="Calibri"/>
                <a:ea typeface="Calibri"/>
                <a:cs typeface="Calibri"/>
                <a:sym typeface="Calibri"/>
              </a:rPr>
              <a:t> struct has a </a:t>
            </a:r>
            <a:r>
              <a:rPr b="0" i="1" lang="en-GB" sz="2300" u="none" cap="none" strike="noStrike">
                <a:latin typeface="Calibri"/>
                <a:ea typeface="Calibri"/>
                <a:cs typeface="Calibri"/>
                <a:sym typeface="Calibri"/>
              </a:rPr>
              <a:t>calculation</a:t>
            </a:r>
            <a:r>
              <a:rPr b="0" i="0" lang="en-GB" sz="2300" u="none" cap="none" strike="noStrike">
                <a:latin typeface="Calibri"/>
                <a:ea typeface="Calibri"/>
                <a:cs typeface="Calibri"/>
                <a:sym typeface="Calibri"/>
              </a:rPr>
              <a:t> field of generic type </a:t>
            </a:r>
            <a:r>
              <a:rPr b="1" i="0" lang="en-GB" sz="2300" u="none" cap="none" strike="noStrike">
                <a:latin typeface="Calibri"/>
                <a:ea typeface="Calibri"/>
                <a:cs typeface="Calibri"/>
                <a:sym typeface="Calibri"/>
              </a:rPr>
              <a:t>T</a:t>
            </a:r>
            <a:r>
              <a:rPr b="0" i="0" lang="en-GB" sz="23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42900" lvl="0" marL="342900" marR="0" rtl="0" algn="l">
              <a:lnSpc>
                <a:spcPct val="15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trait bounds on </a:t>
            </a:r>
            <a:r>
              <a:rPr b="1" i="0" lang="en-GB" sz="2300" u="none" cap="none" strike="noStrike">
                <a:latin typeface="Calibri"/>
                <a:ea typeface="Calibri"/>
                <a:cs typeface="Calibri"/>
                <a:sym typeface="Calibri"/>
              </a:rPr>
              <a:t>T</a:t>
            </a:r>
            <a:r>
              <a:rPr b="0" i="0" lang="en-GB" sz="2300" u="none" cap="none" strike="noStrike">
                <a:latin typeface="Calibri"/>
                <a:ea typeface="Calibri"/>
                <a:cs typeface="Calibri"/>
                <a:sym typeface="Calibri"/>
              </a:rPr>
              <a:t> specify that it is a closure by using the </a:t>
            </a:r>
            <a:r>
              <a:rPr b="1" i="0" lang="en-GB" sz="2300" u="none" cap="none" strike="noStrike">
                <a:latin typeface="Calibri"/>
                <a:ea typeface="Calibri"/>
                <a:cs typeface="Calibri"/>
                <a:sym typeface="Calibri"/>
              </a:rPr>
              <a:t>Fn</a:t>
            </a:r>
            <a:r>
              <a:rPr b="0" i="0" lang="en-GB" sz="2300" u="none" cap="none" strike="noStrike">
                <a:latin typeface="Calibri"/>
                <a:ea typeface="Calibri"/>
                <a:cs typeface="Calibri"/>
                <a:sym typeface="Calibri"/>
              </a:rPr>
              <a:t> trait.</a:t>
            </a:r>
            <a:endParaRPr b="0" i="0" sz="1100" u="none" cap="none" strike="noStrike">
              <a:latin typeface="Corbel"/>
              <a:ea typeface="Corbel"/>
              <a:cs typeface="Corbel"/>
              <a:sym typeface="Corbel"/>
            </a:endParaRPr>
          </a:p>
        </p:txBody>
      </p:sp>
      <p:sp>
        <p:nvSpPr>
          <p:cNvPr id="4292" name="Google Shape;4292;p575"/>
          <p:cNvSpPr txBox="1"/>
          <p:nvPr/>
        </p:nvSpPr>
        <p:spPr>
          <a:xfrm>
            <a:off x="2962918" y="2571758"/>
            <a:ext cx="5340000" cy="21039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struct </a:t>
            </a:r>
            <a:r>
              <a:rPr b="1" i="1" lang="en-GB" sz="2400" u="none" cap="none" strike="noStrike">
                <a:latin typeface="Calibri"/>
                <a:ea typeface="Calibri"/>
                <a:cs typeface="Calibri"/>
                <a:sym typeface="Calibri"/>
              </a:rPr>
              <a:t>Cacher</a:t>
            </a:r>
            <a:r>
              <a:rPr b="0" i="0" lang="en-GB" sz="2400" u="none" cap="none" strike="noStrike">
                <a:latin typeface="Calibri"/>
                <a:ea typeface="Calibri"/>
                <a:cs typeface="Calibri"/>
                <a:sym typeface="Calibri"/>
              </a:rPr>
              <a:t>&lt;T&gt; where T: </a:t>
            </a:r>
            <a:r>
              <a:rPr b="1" i="1" lang="en-GB" sz="2400" u="none" cap="none" strike="noStrike">
                <a:latin typeface="Calibri"/>
                <a:ea typeface="Calibri"/>
                <a:cs typeface="Calibri"/>
                <a:sym typeface="Calibri"/>
              </a:rPr>
              <a:t>Fn</a:t>
            </a:r>
            <a:r>
              <a:rPr b="0" i="0" lang="en-GB" sz="2400" u="none" cap="none" strike="noStrike">
                <a:latin typeface="Calibri"/>
                <a:ea typeface="Calibri"/>
                <a:cs typeface="Calibri"/>
                <a:sym typeface="Calibri"/>
              </a:rPr>
              <a:t>(u32) -&gt; u32 </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 </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	calculation: T, </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	value: Option&lt;u32&gt; </a:t>
            </a:r>
            <a:endParaRPr b="0" i="0" sz="2400" u="none" cap="none" strike="noStrike">
              <a:latin typeface="Corbel"/>
              <a:ea typeface="Corbel"/>
              <a:cs typeface="Corbel"/>
              <a:sym typeface="Corbel"/>
            </a:endParaRPr>
          </a:p>
          <a:p>
            <a:pPr indent="0" lvl="0" marL="0" marR="0" rtl="0" algn="l">
              <a:lnSpc>
                <a:spcPct val="115000"/>
              </a:lnSpc>
              <a:spcBef>
                <a:spcPts val="0"/>
              </a:spcBef>
              <a:spcAft>
                <a:spcPts val="0"/>
              </a:spcAft>
              <a:buClr>
                <a:schemeClr val="dk1"/>
              </a:buClr>
              <a:buSzPts val="2400"/>
              <a:buFont typeface="Calibri"/>
              <a:buNone/>
            </a:pPr>
            <a:r>
              <a:rPr b="0" i="0" lang="en-GB" sz="2400" u="none" cap="none" strike="noStrike">
                <a:latin typeface="Calibri"/>
                <a:ea typeface="Calibri"/>
                <a:cs typeface="Calibri"/>
                <a:sym typeface="Calibri"/>
              </a:rPr>
              <a:t>}</a:t>
            </a:r>
            <a:endParaRPr b="0" i="0" sz="2400" u="none" cap="none" strike="noStrike">
              <a:latin typeface="Corbel"/>
              <a:ea typeface="Corbel"/>
              <a:cs typeface="Corbel"/>
              <a:sym typeface="Corbel"/>
            </a:endParaRPr>
          </a:p>
        </p:txBody>
      </p:sp>
      <p:pic>
        <p:nvPicPr>
          <p:cNvPr id="4293" name="Google Shape;4293;p57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297" name="Shape 4297"/>
        <p:cNvGrpSpPr/>
        <p:nvPr/>
      </p:nvGrpSpPr>
      <p:grpSpPr>
        <a:xfrm>
          <a:off x="0" y="0"/>
          <a:ext cx="0" cy="0"/>
          <a:chOff x="0" y="0"/>
          <a:chExt cx="0" cy="0"/>
        </a:xfrm>
      </p:grpSpPr>
      <p:sp>
        <p:nvSpPr>
          <p:cNvPr id="4298" name="Google Shape;4298;p57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Generics and the </a:t>
            </a:r>
            <a:r>
              <a:rPr b="1" i="1" lang="en-GB" sz="4100"/>
              <a:t>Fn</a:t>
            </a:r>
            <a:r>
              <a:rPr b="1" lang="en-GB" sz="4100"/>
              <a:t> Traits, Cond…</a:t>
            </a:r>
            <a:endParaRPr sz="1100"/>
          </a:p>
        </p:txBody>
      </p:sp>
      <p:sp>
        <p:nvSpPr>
          <p:cNvPr id="4299" name="Google Shape;4299;p576"/>
          <p:cNvSpPr txBox="1"/>
          <p:nvPr/>
        </p:nvSpPr>
        <p:spPr>
          <a:xfrm>
            <a:off x="645900" y="1467117"/>
            <a:ext cx="7852200" cy="33825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Any closure we want to store in the calculation field must have one </a:t>
            </a:r>
            <a:r>
              <a:rPr b="0" i="1" lang="en-GB" sz="2300" u="none" cap="none" strike="noStrike">
                <a:latin typeface="Calibri"/>
                <a:ea typeface="Calibri"/>
                <a:cs typeface="Calibri"/>
                <a:sym typeface="Calibri"/>
              </a:rPr>
              <a:t>u32</a:t>
            </a:r>
            <a:r>
              <a:rPr b="0" i="0" lang="en-GB" sz="2300" u="none" cap="none" strike="noStrike">
                <a:latin typeface="Calibri"/>
                <a:ea typeface="Calibri"/>
                <a:cs typeface="Calibri"/>
                <a:sym typeface="Calibri"/>
              </a:rPr>
              <a:t> parameter and must return a </a:t>
            </a:r>
            <a:r>
              <a:rPr b="0" i="1" lang="en-GB" sz="2300" u="none" cap="none" strike="noStrike">
                <a:latin typeface="Calibri"/>
                <a:ea typeface="Calibri"/>
                <a:cs typeface="Calibri"/>
                <a:sym typeface="Calibri"/>
              </a:rPr>
              <a:t>u32</a:t>
            </a:r>
            <a:r>
              <a:rPr b="0" i="0" lang="en-GB" sz="23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a:t>
            </a:r>
            <a:r>
              <a:rPr b="0" i="1" lang="en-GB" sz="2300" u="none" cap="none" strike="noStrike">
                <a:latin typeface="Calibri"/>
                <a:ea typeface="Calibri"/>
                <a:cs typeface="Calibri"/>
                <a:sym typeface="Calibri"/>
              </a:rPr>
              <a:t>value</a:t>
            </a:r>
            <a:r>
              <a:rPr b="0" i="0" lang="en-GB" sz="2300" u="none" cap="none" strike="noStrike">
                <a:latin typeface="Calibri"/>
                <a:ea typeface="Calibri"/>
                <a:cs typeface="Calibri"/>
                <a:sym typeface="Calibri"/>
              </a:rPr>
              <a:t> field is of type Option&lt;u32&gt;.</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Before executing the closure, the </a:t>
            </a:r>
            <a:r>
              <a:rPr b="0" i="1" lang="en-GB" sz="2300" u="none" cap="none" strike="noStrike">
                <a:latin typeface="Calibri"/>
                <a:ea typeface="Calibri"/>
                <a:cs typeface="Calibri"/>
                <a:sym typeface="Calibri"/>
              </a:rPr>
              <a:t>value</a:t>
            </a:r>
            <a:r>
              <a:rPr b="0" i="0" lang="en-GB" sz="2300" u="none" cap="none" strike="noStrike">
                <a:latin typeface="Calibri"/>
                <a:ea typeface="Calibri"/>
                <a:cs typeface="Calibri"/>
                <a:sym typeface="Calibri"/>
              </a:rPr>
              <a:t> will be </a:t>
            </a:r>
            <a:r>
              <a:rPr b="1" i="0" lang="en-GB" sz="2300" u="none" cap="none" strike="noStrike">
                <a:latin typeface="Calibri"/>
                <a:ea typeface="Calibri"/>
                <a:cs typeface="Calibri"/>
                <a:sym typeface="Calibri"/>
              </a:rPr>
              <a:t>None</a:t>
            </a:r>
            <a:r>
              <a:rPr b="0" i="0" lang="en-GB" sz="2300" u="none" cap="none" strike="noStrike">
                <a:latin typeface="Calibri"/>
                <a:ea typeface="Calibri"/>
                <a:cs typeface="Calibri"/>
                <a:sym typeface="Calibri"/>
              </a:rPr>
              <a:t>.</a:t>
            </a:r>
            <a:endParaRPr b="0" i="0" sz="2300" u="none" cap="none" strike="noStrike">
              <a:latin typeface="Calibri"/>
              <a:ea typeface="Calibri"/>
              <a:cs typeface="Calibri"/>
              <a:sym typeface="Calibri"/>
            </a:endParaRPr>
          </a:p>
        </p:txBody>
      </p:sp>
      <p:pic>
        <p:nvPicPr>
          <p:cNvPr id="4300" name="Google Shape;4300;p5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04" name="Shape 4304"/>
        <p:cNvGrpSpPr/>
        <p:nvPr/>
      </p:nvGrpSpPr>
      <p:grpSpPr>
        <a:xfrm>
          <a:off x="0" y="0"/>
          <a:ext cx="0" cy="0"/>
          <a:chOff x="0" y="0"/>
          <a:chExt cx="0" cy="0"/>
        </a:xfrm>
      </p:grpSpPr>
      <p:sp>
        <p:nvSpPr>
          <p:cNvPr id="4305" name="Google Shape;4305;p577"/>
          <p:cNvSpPr txBox="1"/>
          <p:nvPr>
            <p:ph type="title"/>
          </p:nvPr>
        </p:nvSpPr>
        <p:spPr>
          <a:xfrm>
            <a:off x="311700" y="-1217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The logic around the ‘value’ field</a:t>
            </a:r>
            <a:endParaRPr sz="1100"/>
          </a:p>
        </p:txBody>
      </p:sp>
      <p:sp>
        <p:nvSpPr>
          <p:cNvPr id="4306" name="Google Shape;4306;p577"/>
          <p:cNvSpPr txBox="1"/>
          <p:nvPr/>
        </p:nvSpPr>
        <p:spPr>
          <a:xfrm>
            <a:off x="196425" y="637150"/>
            <a:ext cx="8301600" cy="4205100"/>
          </a:xfrm>
          <a:prstGeom prst="rect">
            <a:avLst/>
          </a:prstGeom>
          <a:noFill/>
          <a:ln>
            <a:noFill/>
          </a:ln>
        </p:spPr>
        <p:txBody>
          <a:bodyPr anchorCtr="0" anchor="b" bIns="34275" lIns="68575" spcFirstLastPara="1" rIns="68575" wrap="square" tIns="34275">
            <a:noAutofit/>
          </a:bodyPr>
          <a:lstStyle/>
          <a:p>
            <a:pPr indent="-36830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When code using a </a:t>
            </a:r>
            <a:r>
              <a:rPr b="1" i="1" lang="en-GB" sz="2400" u="none" cap="none" strike="noStrike">
                <a:latin typeface="Calibri"/>
                <a:ea typeface="Calibri"/>
                <a:cs typeface="Calibri"/>
                <a:sym typeface="Calibri"/>
              </a:rPr>
              <a:t>Cacher</a:t>
            </a:r>
            <a:r>
              <a:rPr b="0" i="0" lang="en-GB" sz="2400" u="none" cap="none" strike="noStrike">
                <a:latin typeface="Calibri"/>
                <a:ea typeface="Calibri"/>
                <a:cs typeface="Calibri"/>
                <a:sym typeface="Calibri"/>
              </a:rPr>
              <a:t> asks for the result of the closure, the </a:t>
            </a:r>
            <a:r>
              <a:rPr b="1" i="1" lang="en-GB" sz="2400" u="none" cap="none" strike="noStrike">
                <a:latin typeface="Calibri"/>
                <a:ea typeface="Calibri"/>
                <a:cs typeface="Calibri"/>
                <a:sym typeface="Calibri"/>
              </a:rPr>
              <a:t>Cacher</a:t>
            </a:r>
            <a:r>
              <a:rPr b="0" i="0" lang="en-GB" sz="2400" u="none" cap="none" strike="noStrike">
                <a:latin typeface="Calibri"/>
                <a:ea typeface="Calibri"/>
                <a:cs typeface="Calibri"/>
                <a:sym typeface="Calibri"/>
              </a:rPr>
              <a:t> will execute the closure and store the result within a </a:t>
            </a:r>
            <a:r>
              <a:rPr b="0" i="1" lang="en-GB" sz="2400" u="none" cap="none" strike="noStrike">
                <a:latin typeface="Calibri"/>
                <a:ea typeface="Calibri"/>
                <a:cs typeface="Calibri"/>
                <a:sym typeface="Calibri"/>
              </a:rPr>
              <a:t>Some</a:t>
            </a:r>
            <a:r>
              <a:rPr b="0" i="0" lang="en-GB" sz="2400" u="none" cap="none" strike="noStrike">
                <a:latin typeface="Calibri"/>
                <a:ea typeface="Calibri"/>
                <a:cs typeface="Calibri"/>
                <a:sym typeface="Calibri"/>
              </a:rPr>
              <a:t> variant in the </a:t>
            </a:r>
            <a:r>
              <a:rPr b="0" i="1" lang="en-GB" sz="2400" u="none" cap="none" strike="noStrike">
                <a:latin typeface="Calibri"/>
                <a:ea typeface="Calibri"/>
                <a:cs typeface="Calibri"/>
                <a:sym typeface="Calibri"/>
              </a:rPr>
              <a:t>value</a:t>
            </a:r>
            <a:r>
              <a:rPr b="0" i="0" lang="en-GB" sz="2400" u="none" cap="none" strike="noStrike">
                <a:latin typeface="Calibri"/>
                <a:ea typeface="Calibri"/>
                <a:cs typeface="Calibri"/>
                <a:sym typeface="Calibri"/>
              </a:rPr>
              <a:t> field.</a:t>
            </a:r>
            <a:endParaRPr b="0" i="0" sz="2400" u="none" cap="none" strike="noStrike">
              <a:latin typeface="Corbel"/>
              <a:ea typeface="Corbel"/>
              <a:cs typeface="Corbel"/>
              <a:sym typeface="Corbel"/>
            </a:endParaRPr>
          </a:p>
          <a:p>
            <a:pPr indent="-36830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Then if code asks for the result of the closure again, instead of executing the closure again, the </a:t>
            </a:r>
            <a:r>
              <a:rPr b="1" i="1" lang="en-GB" sz="2400" u="none" cap="none" strike="noStrike">
                <a:latin typeface="Calibri"/>
                <a:ea typeface="Calibri"/>
                <a:cs typeface="Calibri"/>
                <a:sym typeface="Calibri"/>
              </a:rPr>
              <a:t>Cacher</a:t>
            </a:r>
            <a:r>
              <a:rPr b="0" i="0" lang="en-GB" sz="2400" u="none" cap="none" strike="noStrike">
                <a:latin typeface="Calibri"/>
                <a:ea typeface="Calibri"/>
                <a:cs typeface="Calibri"/>
                <a:sym typeface="Calibri"/>
              </a:rPr>
              <a:t> will return the result held in the </a:t>
            </a:r>
            <a:r>
              <a:rPr b="0" i="1" lang="en-GB" sz="2400" u="none" cap="none" strike="noStrike">
                <a:latin typeface="Calibri"/>
                <a:ea typeface="Calibri"/>
                <a:cs typeface="Calibri"/>
                <a:sym typeface="Calibri"/>
              </a:rPr>
              <a:t>Some</a:t>
            </a:r>
            <a:r>
              <a:rPr b="0" i="0" lang="en-GB" sz="2400" u="none" cap="none" strike="noStrike">
                <a:latin typeface="Calibri"/>
                <a:ea typeface="Calibri"/>
                <a:cs typeface="Calibri"/>
                <a:sym typeface="Calibri"/>
              </a:rPr>
              <a:t> variant.</a:t>
            </a:r>
            <a:endParaRPr b="0" i="0" sz="2400" u="none" cap="none" strike="noStrike">
              <a:latin typeface="Corbel"/>
              <a:ea typeface="Corbel"/>
              <a:cs typeface="Corbel"/>
              <a:sym typeface="Corbel"/>
            </a:endParaRPr>
          </a:p>
        </p:txBody>
      </p:sp>
      <p:pic>
        <p:nvPicPr>
          <p:cNvPr id="4307" name="Google Shape;4307;p5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7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400"/>
              <a:t>Result:</a:t>
            </a:r>
            <a:endParaRPr sz="2400"/>
          </a:p>
          <a:p>
            <a:pPr indent="0" lvl="0" marL="0" rtl="0" algn="l">
              <a:lnSpc>
                <a:spcPct val="115000"/>
              </a:lnSpc>
              <a:spcBef>
                <a:spcPts val="0"/>
              </a:spcBef>
              <a:spcAft>
                <a:spcPts val="0"/>
              </a:spcAft>
              <a:buClr>
                <a:schemeClr val="dk1"/>
              </a:buClr>
              <a:buSzPts val="1100"/>
              <a:buFont typeface="Arial"/>
              <a:buNone/>
            </a:pPr>
            <a:r>
              <a:rPr lang="en-GB" sz="2400"/>
              <a:t>The value of x is: 5</a:t>
            </a:r>
            <a:endParaRPr sz="2400"/>
          </a:p>
          <a:p>
            <a:pPr indent="0" lvl="0" marL="0" rtl="0" algn="l">
              <a:lnSpc>
                <a:spcPct val="115000"/>
              </a:lnSpc>
              <a:spcBef>
                <a:spcPts val="0"/>
              </a:spcBef>
              <a:spcAft>
                <a:spcPts val="0"/>
              </a:spcAft>
              <a:buClr>
                <a:schemeClr val="dk1"/>
              </a:buClr>
              <a:buSzPts val="1100"/>
              <a:buFont typeface="Arial"/>
              <a:buNone/>
            </a:pPr>
            <a:r>
              <a:t/>
            </a:r>
            <a:endParaRPr sz="2400"/>
          </a:p>
          <a:p>
            <a:pPr indent="0" lvl="0" marL="0" rtl="0" algn="l">
              <a:lnSpc>
                <a:spcPct val="115000"/>
              </a:lnSpc>
              <a:spcBef>
                <a:spcPts val="0"/>
              </a:spcBef>
              <a:spcAft>
                <a:spcPts val="0"/>
              </a:spcAft>
              <a:buClr>
                <a:schemeClr val="dk1"/>
              </a:buClr>
              <a:buSzPts val="1100"/>
              <a:buFont typeface="Arial"/>
              <a:buNone/>
            </a:pPr>
            <a:r>
              <a:rPr lang="en-GB" sz="2400"/>
              <a:t>Note: We can’t use semicolon(;) after 5 because it is an expression.</a:t>
            </a:r>
            <a:endParaRPr sz="2400"/>
          </a:p>
          <a:p>
            <a:pPr indent="0" lvl="0" marL="0" rtl="0" algn="l">
              <a:spcBef>
                <a:spcPts val="0"/>
              </a:spcBef>
              <a:spcAft>
                <a:spcPts val="1600"/>
              </a:spcAft>
              <a:buNone/>
            </a:pPr>
            <a:r>
              <a:t/>
            </a:r>
            <a:endParaRPr/>
          </a:p>
        </p:txBody>
      </p:sp>
      <p:sp>
        <p:nvSpPr>
          <p:cNvPr id="485" name="Google Shape;485;p74"/>
          <p:cNvSpPr txBox="1"/>
          <p:nvPr/>
        </p:nvSpPr>
        <p:spPr>
          <a:xfrm>
            <a:off x="76125" y="1257600"/>
            <a:ext cx="4436700" cy="34515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five</a:t>
            </a:r>
            <a:r>
              <a:rPr lang="en-GB" sz="2400">
                <a:solidFill>
                  <a:srgbClr val="6E6B5E"/>
                </a:solidFill>
              </a:rPr>
              <a:t>()          </a:t>
            </a:r>
            <a:r>
              <a:rPr lang="en-GB" sz="2400">
                <a:solidFill>
                  <a:srgbClr val="B65611"/>
                </a:solidFill>
              </a:rPr>
              <a:t>i32</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   </a:t>
            </a:r>
            <a:r>
              <a:rPr lang="en-GB" sz="2400">
                <a:solidFill>
                  <a:srgbClr val="B65611"/>
                </a:solidFill>
              </a:rPr>
              <a:t>5</a:t>
            </a:r>
            <a:endParaRPr sz="2400">
              <a:solidFill>
                <a:srgbClr val="B65611"/>
              </a:solidFill>
            </a:endParaRPr>
          </a:p>
          <a:p>
            <a:pPr indent="0" lvl="0" marL="0" rtl="0" algn="l">
              <a:lnSpc>
                <a:spcPct val="115000"/>
              </a:lnSpc>
              <a:spcBef>
                <a:spcPts val="0"/>
              </a:spcBef>
              <a:spcAft>
                <a:spcPts val="0"/>
              </a:spcAft>
              <a:buNone/>
            </a:pP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5000"/>
              </a:lnSpc>
              <a:spcBef>
                <a:spcPts val="0"/>
              </a:spcBef>
              <a:spcAft>
                <a:spcPts val="0"/>
              </a:spcAft>
              <a:buNone/>
            </a:pPr>
            <a:r>
              <a:rPr lang="en-GB" sz="2400">
                <a:solidFill>
                  <a:srgbClr val="B854D4"/>
                </a:solidFill>
              </a:rPr>
              <a:t>  let</a:t>
            </a:r>
            <a:r>
              <a:rPr lang="en-GB" sz="2400">
                <a:solidFill>
                  <a:srgbClr val="6E6B5E"/>
                </a:solidFill>
              </a:rPr>
              <a:t> x = five();</a:t>
            </a:r>
            <a:endParaRPr sz="2400">
              <a:solidFill>
                <a:srgbClr val="6E6B5E"/>
              </a:solidFill>
            </a:endParaRPr>
          </a:p>
          <a:p>
            <a:pPr indent="0" lvl="0" marL="0" rtl="0" algn="l">
              <a:lnSpc>
                <a:spcPct val="115000"/>
              </a:lnSpc>
              <a:spcBef>
                <a:spcPts val="0"/>
              </a:spcBef>
              <a:spcAft>
                <a:spcPts val="0"/>
              </a:spcAft>
              <a:buNone/>
            </a:pPr>
            <a:r>
              <a:rPr lang="en-GB" sz="2400">
                <a:solidFill>
                  <a:srgbClr val="B65611"/>
                </a:solidFill>
              </a:rPr>
              <a:t>  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115000"/>
              </a:lnSpc>
              <a:spcBef>
                <a:spcPts val="0"/>
              </a:spcBef>
              <a:spcAft>
                <a:spcPts val="0"/>
              </a:spcAft>
              <a:buNone/>
            </a:pPr>
            <a:r>
              <a:rPr lang="en-GB" sz="2400">
                <a:solidFill>
                  <a:srgbClr val="6E6B5E"/>
                </a:solidFill>
              </a:rPr>
              <a:t>}</a:t>
            </a:r>
            <a:endParaRPr sz="2400">
              <a:solidFill>
                <a:srgbClr val="B854D4"/>
              </a:solidFill>
            </a:endParaRPr>
          </a:p>
        </p:txBody>
      </p:sp>
      <p:pic>
        <p:nvPicPr>
          <p:cNvPr id="486" name="Google Shape;486;p74"/>
          <p:cNvPicPr preferRelativeResize="0"/>
          <p:nvPr/>
        </p:nvPicPr>
        <p:blipFill>
          <a:blip r:embed="rId3">
            <a:alphaModFix/>
          </a:blip>
          <a:stretch>
            <a:fillRect/>
          </a:stretch>
        </p:blipFill>
        <p:spPr>
          <a:xfrm>
            <a:off x="1536375" y="1395700"/>
            <a:ext cx="350772" cy="269825"/>
          </a:xfrm>
          <a:prstGeom prst="rect">
            <a:avLst/>
          </a:prstGeom>
          <a:noFill/>
          <a:ln>
            <a:noFill/>
          </a:ln>
        </p:spPr>
      </p:pic>
      <p:sp>
        <p:nvSpPr>
          <p:cNvPr id="487" name="Google Shape;487;p74"/>
          <p:cNvSpPr txBox="1"/>
          <p:nvPr>
            <p:ph type="title"/>
          </p:nvPr>
        </p:nvSpPr>
        <p:spPr>
          <a:xfrm>
            <a:off x="271875" y="336875"/>
            <a:ext cx="4045200" cy="54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488" name="Google Shape;488;p7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11" name="Shape 4311"/>
        <p:cNvGrpSpPr/>
        <p:nvPr/>
      </p:nvGrpSpPr>
      <p:grpSpPr>
        <a:xfrm>
          <a:off x="0" y="0"/>
          <a:ext cx="0" cy="0"/>
          <a:chOff x="0" y="0"/>
          <a:chExt cx="0" cy="0"/>
        </a:xfrm>
      </p:grpSpPr>
      <p:sp>
        <p:nvSpPr>
          <p:cNvPr id="4312" name="Google Shape;4312;p578"/>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Explanation…</a:t>
            </a:r>
            <a:endParaRPr sz="3600"/>
          </a:p>
        </p:txBody>
      </p:sp>
      <p:sp>
        <p:nvSpPr>
          <p:cNvPr id="4313" name="Google Shape;4313;p578"/>
          <p:cNvSpPr txBox="1"/>
          <p:nvPr/>
        </p:nvSpPr>
        <p:spPr>
          <a:xfrm>
            <a:off x="645850" y="1464817"/>
            <a:ext cx="7852200" cy="11652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We can call the </a:t>
            </a:r>
            <a:r>
              <a:rPr b="0" i="1" lang="en-GB" sz="2100" u="none" cap="none" strike="noStrike">
                <a:latin typeface="Calibri"/>
                <a:ea typeface="Calibri"/>
                <a:cs typeface="Calibri"/>
                <a:sym typeface="Calibri"/>
              </a:rPr>
              <a:t>value</a:t>
            </a:r>
            <a:r>
              <a:rPr b="0" i="0" lang="en-GB" sz="2100" u="none" cap="none" strike="noStrike">
                <a:latin typeface="Calibri"/>
                <a:ea typeface="Calibri"/>
                <a:cs typeface="Calibri"/>
                <a:sym typeface="Calibri"/>
              </a:rPr>
              <a:t> method as many times as we want, but the closure will execute only once.</a:t>
            </a:r>
            <a:endParaRPr b="0" i="0" sz="1100" u="none" cap="none" strike="noStrike">
              <a:latin typeface="Corbel"/>
              <a:ea typeface="Corbel"/>
              <a:cs typeface="Corbel"/>
              <a:sym typeface="Corbel"/>
            </a:endParaRPr>
          </a:p>
        </p:txBody>
      </p:sp>
      <p:sp>
        <p:nvSpPr>
          <p:cNvPr id="4314" name="Google Shape;4314;p578"/>
          <p:cNvSpPr txBox="1"/>
          <p:nvPr/>
        </p:nvSpPr>
        <p:spPr>
          <a:xfrm>
            <a:off x="1825818" y="2571758"/>
            <a:ext cx="5340000" cy="22161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solidFill>
                  <a:schemeClr val="dk1"/>
                </a:solidFill>
                <a:latin typeface="Calibri"/>
                <a:ea typeface="Calibri"/>
                <a:cs typeface="Calibri"/>
                <a:sym typeface="Calibri"/>
              </a:rPr>
              <a:t>l</a:t>
            </a:r>
            <a:r>
              <a:rPr b="1" i="0" lang="en-GB" sz="2100" u="none" cap="none" strike="noStrike">
                <a:latin typeface="Calibri"/>
                <a:ea typeface="Calibri"/>
                <a:cs typeface="Calibri"/>
                <a:sym typeface="Calibri"/>
              </a:rPr>
              <a:t>et</a:t>
            </a:r>
            <a:r>
              <a:rPr b="0" i="0" lang="en-GB" sz="2100" u="none" cap="none" strike="noStrike">
                <a:latin typeface="Calibri"/>
                <a:ea typeface="Calibri"/>
                <a:cs typeface="Calibri"/>
                <a:sym typeface="Calibri"/>
              </a:rPr>
              <a:t> closure = Cacher::new(|num| num);</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closure.value(3);</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closure.value(5);</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closure.value(8);</a:t>
            </a:r>
            <a:endParaRPr b="0" i="0" sz="1100" u="none" cap="none" strike="noStrike">
              <a:latin typeface="Corbel"/>
              <a:ea typeface="Corbel"/>
              <a:cs typeface="Corbel"/>
              <a:sym typeface="Corbel"/>
            </a:endParaRPr>
          </a:p>
          <a:p>
            <a:pPr indent="0" lvl="0" marL="0" marR="0" rtl="0" algn="l">
              <a:spcBef>
                <a:spcPts val="0"/>
              </a:spcBef>
              <a:spcAft>
                <a:spcPts val="0"/>
              </a:spcAft>
              <a:buClr>
                <a:schemeClr val="dk1"/>
              </a:buClr>
              <a:buSzPts val="1400"/>
              <a:buFont typeface="Corbel"/>
              <a:buNone/>
            </a:pPr>
            <a:r>
              <a:t/>
            </a:r>
            <a:endParaRPr b="0" i="0" sz="1400" u="none" cap="none" strike="noStrike">
              <a:latin typeface="Calibri"/>
              <a:ea typeface="Calibri"/>
              <a:cs typeface="Calibri"/>
              <a:sym typeface="Calibri"/>
            </a:endParaRPr>
          </a:p>
        </p:txBody>
      </p:sp>
      <p:pic>
        <p:nvPicPr>
          <p:cNvPr id="4315" name="Google Shape;4315;p5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19" name="Shape 4319"/>
        <p:cNvGrpSpPr/>
        <p:nvPr/>
      </p:nvGrpSpPr>
      <p:grpSpPr>
        <a:xfrm>
          <a:off x="0" y="0"/>
          <a:ext cx="0" cy="0"/>
          <a:chOff x="0" y="0"/>
          <a:chExt cx="0" cy="0"/>
        </a:xfrm>
      </p:grpSpPr>
      <p:sp>
        <p:nvSpPr>
          <p:cNvPr id="4320" name="Google Shape;4320;p579"/>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First Problem…</a:t>
            </a:r>
            <a:endParaRPr sz="3600"/>
          </a:p>
        </p:txBody>
      </p:sp>
      <p:sp>
        <p:nvSpPr>
          <p:cNvPr id="4321" name="Google Shape;4321;p579"/>
          <p:cNvSpPr txBox="1"/>
          <p:nvPr/>
        </p:nvSpPr>
        <p:spPr>
          <a:xfrm>
            <a:off x="645900" y="2237167"/>
            <a:ext cx="7852200" cy="19707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As we passed different values in the </a:t>
            </a:r>
            <a:r>
              <a:rPr b="0" i="1" lang="en-GB" sz="2300" u="none" cap="none" strike="noStrike">
                <a:latin typeface="Calibri"/>
                <a:ea typeface="Calibri"/>
                <a:cs typeface="Calibri"/>
                <a:sym typeface="Calibri"/>
              </a:rPr>
              <a:t>value</a:t>
            </a:r>
            <a:r>
              <a:rPr b="0" i="0" lang="en-GB" sz="2300" u="none" cap="none" strike="noStrike">
                <a:latin typeface="Calibri"/>
                <a:ea typeface="Calibri"/>
                <a:cs typeface="Calibri"/>
                <a:sym typeface="Calibri"/>
              </a:rPr>
              <a:t> function, we should always get ‘3’ as the </a:t>
            </a:r>
            <a:r>
              <a:rPr b="1" i="0" lang="en-GB" sz="2300" u="none" cap="none" strike="noStrike">
                <a:latin typeface="Calibri"/>
                <a:ea typeface="Calibri"/>
                <a:cs typeface="Calibri"/>
                <a:sym typeface="Calibri"/>
              </a:rPr>
              <a:t>Cacher</a:t>
            </a:r>
            <a:r>
              <a:rPr b="0" i="0" lang="en-GB" sz="2300" u="none" cap="none" strike="noStrike">
                <a:latin typeface="Calibri"/>
                <a:ea typeface="Calibri"/>
                <a:cs typeface="Calibri"/>
                <a:sym typeface="Calibri"/>
              </a:rPr>
              <a:t> instance saved </a:t>
            </a:r>
            <a:r>
              <a:rPr b="1" i="0" lang="en-GB" sz="2300" u="none" cap="none" strike="noStrike">
                <a:latin typeface="Calibri"/>
                <a:ea typeface="Calibri"/>
                <a:cs typeface="Calibri"/>
                <a:sym typeface="Calibri"/>
              </a:rPr>
              <a:t>Some(3)</a:t>
            </a:r>
            <a:r>
              <a:rPr b="0" i="0" lang="en-GB" sz="2300" u="none" cap="none" strike="noStrike">
                <a:latin typeface="Calibri"/>
                <a:ea typeface="Calibri"/>
                <a:cs typeface="Calibri"/>
                <a:sym typeface="Calibri"/>
              </a:rPr>
              <a:t> in </a:t>
            </a:r>
            <a:r>
              <a:rPr b="0" i="1" lang="en-GB" sz="2300" u="none" cap="none" strike="noStrike">
                <a:latin typeface="Calibri"/>
                <a:ea typeface="Calibri"/>
                <a:cs typeface="Calibri"/>
                <a:sym typeface="Calibri"/>
              </a:rPr>
              <a:t>self.value</a:t>
            </a:r>
            <a:r>
              <a:rPr b="0" i="0" lang="en-GB" sz="23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This is the panic situation in Rust and will fail.</a:t>
            </a:r>
            <a:endParaRPr b="0" i="0" sz="1100" u="none" cap="none" strike="noStrike">
              <a:latin typeface="Corbel"/>
              <a:ea typeface="Corbel"/>
              <a:cs typeface="Corbel"/>
              <a:sym typeface="Corbel"/>
            </a:endParaRPr>
          </a:p>
        </p:txBody>
      </p:sp>
      <p:pic>
        <p:nvPicPr>
          <p:cNvPr id="4322" name="Google Shape;4322;p5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26" name="Shape 4326"/>
        <p:cNvGrpSpPr/>
        <p:nvPr/>
      </p:nvGrpSpPr>
      <p:grpSpPr>
        <a:xfrm>
          <a:off x="0" y="0"/>
          <a:ext cx="0" cy="0"/>
          <a:chOff x="0" y="0"/>
          <a:chExt cx="0" cy="0"/>
        </a:xfrm>
      </p:grpSpPr>
      <p:sp>
        <p:nvSpPr>
          <p:cNvPr id="4327" name="Google Shape;4327;p580"/>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Second Problem…</a:t>
            </a:r>
            <a:endParaRPr sz="3600"/>
          </a:p>
        </p:txBody>
      </p:sp>
      <p:sp>
        <p:nvSpPr>
          <p:cNvPr id="4328" name="Google Shape;4328;p580"/>
          <p:cNvSpPr txBox="1"/>
          <p:nvPr/>
        </p:nvSpPr>
        <p:spPr>
          <a:xfrm>
            <a:off x="645850" y="1464816"/>
            <a:ext cx="7852200" cy="33492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It only accepts closures that take one parameter of type u32 and return a u32.</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We might want to cache the results of closures that take a string slice and return </a:t>
            </a:r>
            <a:r>
              <a:rPr b="0" i="1" lang="en-GB" sz="2300" u="none" cap="none" strike="noStrike">
                <a:latin typeface="Calibri"/>
                <a:ea typeface="Calibri"/>
                <a:cs typeface="Calibri"/>
                <a:sym typeface="Calibri"/>
              </a:rPr>
              <a:t>usize</a:t>
            </a:r>
            <a:r>
              <a:rPr b="0" i="0" lang="en-GB" sz="2300" u="none" cap="none" strike="noStrike">
                <a:latin typeface="Calibri"/>
                <a:ea typeface="Calibri"/>
                <a:cs typeface="Calibri"/>
                <a:sym typeface="Calibri"/>
              </a:rPr>
              <a:t> values. To cater this, we need to introduce more generic parameters.</a:t>
            </a:r>
            <a:endParaRPr b="0" i="0" sz="1100" u="none" cap="none" strike="noStrike">
              <a:latin typeface="Corbel"/>
              <a:ea typeface="Corbel"/>
              <a:cs typeface="Corbel"/>
              <a:sym typeface="Corbel"/>
            </a:endParaRPr>
          </a:p>
        </p:txBody>
      </p:sp>
      <p:pic>
        <p:nvPicPr>
          <p:cNvPr id="4329" name="Google Shape;4329;p5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33" name="Shape 4333"/>
        <p:cNvGrpSpPr/>
        <p:nvPr/>
      </p:nvGrpSpPr>
      <p:grpSpPr>
        <a:xfrm>
          <a:off x="0" y="0"/>
          <a:ext cx="0" cy="0"/>
          <a:chOff x="0" y="0"/>
          <a:chExt cx="0" cy="0"/>
        </a:xfrm>
      </p:grpSpPr>
      <p:sp>
        <p:nvSpPr>
          <p:cNvPr id="4334" name="Google Shape;4334;p581"/>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Capturing the environment with closures</a:t>
            </a:r>
            <a:endParaRPr sz="1100"/>
          </a:p>
        </p:txBody>
      </p:sp>
      <p:sp>
        <p:nvSpPr>
          <p:cNvPr id="4335" name="Google Shape;4335;p581"/>
          <p:cNvSpPr txBox="1"/>
          <p:nvPr/>
        </p:nvSpPr>
        <p:spPr>
          <a:xfrm>
            <a:off x="645900" y="1541291"/>
            <a:ext cx="7852200" cy="19908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One of the main difference between the closures and the functions is that the closures can capture their environment and access variables from the scope in which they’re defined.</a:t>
            </a:r>
            <a:endParaRPr b="0" i="0" sz="1100" u="none" cap="none" strike="noStrike">
              <a:latin typeface="Corbel"/>
              <a:ea typeface="Corbel"/>
              <a:cs typeface="Corbel"/>
              <a:sym typeface="Corbel"/>
            </a:endParaRPr>
          </a:p>
        </p:txBody>
      </p:sp>
      <p:pic>
        <p:nvPicPr>
          <p:cNvPr id="4336" name="Google Shape;4336;p58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40" name="Shape 4340"/>
        <p:cNvGrpSpPr/>
        <p:nvPr/>
      </p:nvGrpSpPr>
      <p:grpSpPr>
        <a:xfrm>
          <a:off x="0" y="0"/>
          <a:ext cx="0" cy="0"/>
          <a:chOff x="0" y="0"/>
          <a:chExt cx="0" cy="0"/>
        </a:xfrm>
      </p:grpSpPr>
      <p:sp>
        <p:nvSpPr>
          <p:cNvPr id="4341" name="Google Shape;4341;p582"/>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Example Function…</a:t>
            </a:r>
            <a:endParaRPr sz="3600"/>
          </a:p>
        </p:txBody>
      </p:sp>
      <p:sp>
        <p:nvSpPr>
          <p:cNvPr id="4342" name="Google Shape;4342;p582"/>
          <p:cNvSpPr txBox="1"/>
          <p:nvPr/>
        </p:nvSpPr>
        <p:spPr>
          <a:xfrm>
            <a:off x="1171851" y="1266885"/>
            <a:ext cx="5340000" cy="38970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Clr>
                <a:schemeClr val="dk1"/>
              </a:buClr>
              <a:buSzPts val="2100"/>
              <a:buFont typeface="Calibri"/>
              <a:buNone/>
            </a:pPr>
            <a:r>
              <a:rPr b="1" i="0" lang="en-GB" sz="2100" u="none" cap="none" strike="noStrike">
                <a:latin typeface="Calibri"/>
                <a:ea typeface="Calibri"/>
                <a:cs typeface="Calibri"/>
                <a:sym typeface="Calibri"/>
              </a:rPr>
              <a:t>fn</a:t>
            </a:r>
            <a:r>
              <a:rPr b="0" i="0" lang="en-GB" sz="2100" u="none" cap="none" strike="noStrike">
                <a:latin typeface="Calibri"/>
                <a:ea typeface="Calibri"/>
                <a:cs typeface="Calibri"/>
                <a:sym typeface="Calibri"/>
              </a:rPr>
              <a:t> main()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x = 4;</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r>
              <a:rPr b="1" i="0" lang="en-GB" sz="2100" u="none" cap="none" strike="noStrike">
                <a:latin typeface="Calibri"/>
                <a:ea typeface="Calibri"/>
                <a:cs typeface="Calibri"/>
                <a:sym typeface="Calibri"/>
              </a:rPr>
              <a:t>fn</a:t>
            </a:r>
            <a:r>
              <a:rPr b="0" i="0" lang="en-GB" sz="2100" u="none" cap="none" strike="noStrike">
                <a:latin typeface="Calibri"/>
                <a:ea typeface="Calibri"/>
                <a:cs typeface="Calibri"/>
                <a:sym typeface="Calibri"/>
              </a:rPr>
              <a:t> myFunc(param:u32) -&gt; bool {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param == x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r>
              <a:rPr b="1" i="0" lang="en-GB" sz="2100" u="none" cap="none" strike="noStrike">
                <a:latin typeface="Calibri"/>
                <a:ea typeface="Calibri"/>
                <a:cs typeface="Calibri"/>
                <a:sym typeface="Calibri"/>
              </a:rPr>
              <a:t>let</a:t>
            </a:r>
            <a:r>
              <a:rPr b="0" i="0" lang="en-GB" sz="2100" u="none" cap="none" strike="noStrike">
                <a:latin typeface="Calibri"/>
                <a:ea typeface="Calibri"/>
                <a:cs typeface="Calibri"/>
                <a:sym typeface="Calibri"/>
              </a:rPr>
              <a:t> y = 4;</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	</a:t>
            </a:r>
            <a:r>
              <a:rPr b="0" i="1" lang="en-GB" sz="2100" u="none" cap="none" strike="noStrike">
                <a:latin typeface="Calibri"/>
                <a:ea typeface="Calibri"/>
                <a:cs typeface="Calibri"/>
                <a:sym typeface="Calibri"/>
              </a:rPr>
              <a:t>assert!</a:t>
            </a:r>
            <a:r>
              <a:rPr b="0" i="0" lang="en-GB" sz="2100" u="none" cap="none" strike="noStrike">
                <a:latin typeface="Calibri"/>
                <a:ea typeface="Calibri"/>
                <a:cs typeface="Calibri"/>
                <a:sym typeface="Calibri"/>
              </a:rPr>
              <a:t>(closure(y));</a:t>
            </a:r>
            <a:endParaRPr b="0" i="0" sz="1100" u="none" cap="none" strike="noStrike">
              <a:latin typeface="Corbel"/>
              <a:ea typeface="Corbel"/>
              <a:cs typeface="Corbel"/>
              <a:sym typeface="Corbel"/>
            </a:endParaRPr>
          </a:p>
          <a:p>
            <a:pPr indent="0" lvl="0" marL="0" marR="0" rtl="0" algn="l">
              <a:lnSpc>
                <a:spcPct val="150000"/>
              </a:lnSpc>
              <a:spcBef>
                <a:spcPts val="0"/>
              </a:spcBef>
              <a:spcAft>
                <a:spcPts val="0"/>
              </a:spcAft>
              <a:buClr>
                <a:schemeClr val="dk1"/>
              </a:buClr>
              <a:buSzPts val="2100"/>
              <a:buFont typeface="Calibri"/>
              <a:buNone/>
            </a:pPr>
            <a:r>
              <a:rPr b="0" i="0" lang="en-GB" sz="2100" u="none" cap="none" strike="noStrike">
                <a:latin typeface="Calibri"/>
                <a:ea typeface="Calibri"/>
                <a:cs typeface="Calibri"/>
                <a:sym typeface="Calibri"/>
              </a:rPr>
              <a:t>}</a:t>
            </a:r>
            <a:endParaRPr b="0" i="0" sz="1400" u="none" cap="none" strike="noStrike">
              <a:latin typeface="Calibri"/>
              <a:ea typeface="Calibri"/>
              <a:cs typeface="Calibri"/>
              <a:sym typeface="Calibri"/>
            </a:endParaRPr>
          </a:p>
        </p:txBody>
      </p:sp>
      <p:sp>
        <p:nvSpPr>
          <p:cNvPr id="4343" name="Google Shape;4343;p582"/>
          <p:cNvSpPr/>
          <p:nvPr/>
        </p:nvSpPr>
        <p:spPr>
          <a:xfrm>
            <a:off x="5471851" y="1694896"/>
            <a:ext cx="3462300" cy="3202500"/>
          </a:xfrm>
          <a:prstGeom prst="wedgeEllipseCallout">
            <a:avLst>
              <a:gd fmla="val -89642" name="adj1"/>
              <a:gd fmla="val -10233" name="adj2"/>
            </a:avLst>
          </a:prstGeom>
          <a:solidFill>
            <a:schemeClr val="accent2"/>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Clr>
                <a:schemeClr val="lt1"/>
              </a:buClr>
              <a:buSzPts val="1800"/>
              <a:buFont typeface="Calibri"/>
              <a:buNone/>
            </a:pPr>
            <a:r>
              <a:rPr b="1" i="0" lang="en-GB" sz="2200" u="none" cap="none" strike="noStrike">
                <a:solidFill>
                  <a:srgbClr val="FFFFFF"/>
                </a:solidFill>
                <a:latin typeface="Calibri"/>
                <a:ea typeface="Calibri"/>
                <a:cs typeface="Calibri"/>
                <a:sym typeface="Calibri"/>
              </a:rPr>
              <a:t>We cannot do the same with functions. If we try with the following example, we will get an error.</a:t>
            </a:r>
            <a:endParaRPr b="1" i="0" sz="2200" u="none" cap="none" strike="noStrike">
              <a:solidFill>
                <a:srgbClr val="FFFFFF"/>
              </a:solidFill>
              <a:latin typeface="Corbel"/>
              <a:ea typeface="Corbel"/>
              <a:cs typeface="Corbel"/>
              <a:sym typeface="Corbel"/>
            </a:endParaRPr>
          </a:p>
        </p:txBody>
      </p:sp>
      <p:pic>
        <p:nvPicPr>
          <p:cNvPr id="4344" name="Google Shape;4344;p58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48" name="Shape 4348"/>
        <p:cNvGrpSpPr/>
        <p:nvPr/>
      </p:nvGrpSpPr>
      <p:grpSpPr>
        <a:xfrm>
          <a:off x="0" y="0"/>
          <a:ext cx="0" cy="0"/>
          <a:chOff x="0" y="0"/>
          <a:chExt cx="0" cy="0"/>
        </a:xfrm>
      </p:grpSpPr>
      <p:sp>
        <p:nvSpPr>
          <p:cNvPr id="4349" name="Google Shape;4349;p583"/>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Memory Overhead</a:t>
            </a:r>
            <a:endParaRPr sz="3600"/>
          </a:p>
        </p:txBody>
      </p:sp>
      <p:sp>
        <p:nvSpPr>
          <p:cNvPr id="4350" name="Google Shape;4350;p583"/>
          <p:cNvSpPr txBox="1"/>
          <p:nvPr/>
        </p:nvSpPr>
        <p:spPr>
          <a:xfrm>
            <a:off x="645850" y="1464816"/>
            <a:ext cx="7852200" cy="30162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When a closure captures a value from its environment, it uses memory to store the values for use in the closure body. This use of memory is overhead.</a:t>
            </a:r>
            <a:endParaRPr b="0" i="0" sz="1100" u="none" cap="none" strike="noStrike">
              <a:latin typeface="Corbel"/>
              <a:ea typeface="Corbel"/>
              <a:cs typeface="Corbel"/>
              <a:sym typeface="Corbel"/>
            </a:endParaRPr>
          </a:p>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Functions never allowed to capture their environments, defining and using functions will never incur overhead.</a:t>
            </a:r>
            <a:endParaRPr b="0" i="0" sz="1100" u="none" cap="none" strike="noStrike">
              <a:latin typeface="Corbel"/>
              <a:ea typeface="Corbel"/>
              <a:cs typeface="Corbel"/>
              <a:sym typeface="Corbel"/>
            </a:endParaRPr>
          </a:p>
        </p:txBody>
      </p:sp>
      <p:pic>
        <p:nvPicPr>
          <p:cNvPr id="4351" name="Google Shape;4351;p58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55" name="Shape 4355"/>
        <p:cNvGrpSpPr/>
        <p:nvPr/>
      </p:nvGrpSpPr>
      <p:grpSpPr>
        <a:xfrm>
          <a:off x="0" y="0"/>
          <a:ext cx="0" cy="0"/>
          <a:chOff x="0" y="0"/>
          <a:chExt cx="0" cy="0"/>
        </a:xfrm>
      </p:grpSpPr>
      <p:sp>
        <p:nvSpPr>
          <p:cNvPr id="4356" name="Google Shape;4356;p584"/>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Capturing Environment…</a:t>
            </a:r>
            <a:endParaRPr sz="3600"/>
          </a:p>
        </p:txBody>
      </p:sp>
      <p:sp>
        <p:nvSpPr>
          <p:cNvPr id="4357" name="Google Shape;4357;p584"/>
          <p:cNvSpPr txBox="1"/>
          <p:nvPr/>
        </p:nvSpPr>
        <p:spPr>
          <a:xfrm>
            <a:off x="645850" y="1464816"/>
            <a:ext cx="7852200" cy="26367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Closure capture values from its environment in three ways:</a:t>
            </a:r>
            <a:endParaRPr b="0" i="0" sz="2400" u="none" cap="none" strike="noStrike">
              <a:latin typeface="Corbel"/>
              <a:ea typeface="Corbel"/>
              <a:cs typeface="Corbel"/>
              <a:sym typeface="Corbel"/>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FnOnce</a:t>
            </a:r>
            <a:endParaRPr b="0" i="0" sz="2400" u="none" cap="none" strike="noStrike">
              <a:latin typeface="Calibri"/>
              <a:ea typeface="Calibri"/>
              <a:cs typeface="Calibri"/>
              <a:sym typeface="Calibri"/>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FnMute</a:t>
            </a:r>
            <a:endParaRPr b="0" i="0" sz="2400" u="none" cap="none" strike="noStrike">
              <a:latin typeface="Calibri"/>
              <a:ea typeface="Calibri"/>
              <a:cs typeface="Calibri"/>
              <a:sym typeface="Calibri"/>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Fn</a:t>
            </a:r>
            <a:endParaRPr b="0" i="0" sz="2400" u="none" cap="none" strike="noStrike">
              <a:latin typeface="Calibri"/>
              <a:ea typeface="Calibri"/>
              <a:cs typeface="Calibri"/>
              <a:sym typeface="Calibri"/>
            </a:endParaRPr>
          </a:p>
        </p:txBody>
      </p:sp>
      <p:pic>
        <p:nvPicPr>
          <p:cNvPr id="4358" name="Google Shape;4358;p5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62" name="Shape 4362"/>
        <p:cNvGrpSpPr/>
        <p:nvPr/>
      </p:nvGrpSpPr>
      <p:grpSpPr>
        <a:xfrm>
          <a:off x="0" y="0"/>
          <a:ext cx="0" cy="0"/>
          <a:chOff x="0" y="0"/>
          <a:chExt cx="0" cy="0"/>
        </a:xfrm>
      </p:grpSpPr>
      <p:sp>
        <p:nvSpPr>
          <p:cNvPr id="4363" name="Google Shape;4363;p58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FnOnce</a:t>
            </a:r>
            <a:endParaRPr b="1" sz="3600"/>
          </a:p>
        </p:txBody>
      </p:sp>
      <p:sp>
        <p:nvSpPr>
          <p:cNvPr id="4364" name="Google Shape;4364;p585"/>
          <p:cNvSpPr txBox="1"/>
          <p:nvPr/>
        </p:nvSpPr>
        <p:spPr>
          <a:xfrm>
            <a:off x="645850" y="1464816"/>
            <a:ext cx="7852200" cy="26367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Consumes the variable it captures from its enclosing scope, known as the closure’s environment.</a:t>
            </a:r>
            <a:endParaRPr b="0" i="0" sz="2400" u="none" cap="none" strike="noStrike">
              <a:latin typeface="Corbel"/>
              <a:ea typeface="Corbel"/>
              <a:cs typeface="Corbel"/>
              <a:sym typeface="Corbel"/>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Must take ownership of the captured variables.</a:t>
            </a:r>
            <a:endParaRPr b="0" i="0" sz="2400" u="none" cap="none" strike="noStrike">
              <a:latin typeface="Corbel"/>
              <a:ea typeface="Corbel"/>
              <a:cs typeface="Corbel"/>
              <a:sym typeface="Corbel"/>
            </a:endParaRPr>
          </a:p>
          <a:p>
            <a:pPr indent="-349250" lvl="0" marL="342900" marR="0" rtl="0" algn="l">
              <a:lnSpc>
                <a:spcPct val="190000"/>
              </a:lnSpc>
              <a:spcBef>
                <a:spcPts val="0"/>
              </a:spcBef>
              <a:spcAft>
                <a:spcPts val="0"/>
              </a:spcAft>
              <a:buSzPts val="2400"/>
              <a:buFont typeface="Arial"/>
              <a:buChar char="•"/>
            </a:pPr>
            <a:r>
              <a:rPr b="0" i="0" lang="en-GB" sz="2400" u="none" cap="none" strike="noStrike">
                <a:latin typeface="Calibri"/>
                <a:ea typeface="Calibri"/>
                <a:cs typeface="Calibri"/>
                <a:sym typeface="Calibri"/>
              </a:rPr>
              <a:t>Can’t take ownership of the same variable more than once.</a:t>
            </a:r>
            <a:endParaRPr b="0" i="0" sz="2400" u="none" cap="none" strike="noStrike">
              <a:latin typeface="Corbel"/>
              <a:ea typeface="Corbel"/>
              <a:cs typeface="Corbel"/>
              <a:sym typeface="Corbel"/>
            </a:endParaRPr>
          </a:p>
        </p:txBody>
      </p:sp>
      <p:pic>
        <p:nvPicPr>
          <p:cNvPr id="4365" name="Google Shape;4365;p5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69" name="Shape 4369"/>
        <p:cNvGrpSpPr/>
        <p:nvPr/>
      </p:nvGrpSpPr>
      <p:grpSpPr>
        <a:xfrm>
          <a:off x="0" y="0"/>
          <a:ext cx="0" cy="0"/>
          <a:chOff x="0" y="0"/>
          <a:chExt cx="0" cy="0"/>
        </a:xfrm>
      </p:grpSpPr>
      <p:sp>
        <p:nvSpPr>
          <p:cNvPr id="4370" name="Google Shape;4370;p58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FnMut &amp; Fn</a:t>
            </a:r>
            <a:endParaRPr b="1" sz="3600"/>
          </a:p>
        </p:txBody>
      </p:sp>
      <p:sp>
        <p:nvSpPr>
          <p:cNvPr id="4371" name="Google Shape;4371;p586"/>
          <p:cNvSpPr txBox="1"/>
          <p:nvPr/>
        </p:nvSpPr>
        <p:spPr>
          <a:xfrm>
            <a:off x="442750" y="2270617"/>
            <a:ext cx="7852200" cy="1504800"/>
          </a:xfrm>
          <a:prstGeom prst="rect">
            <a:avLst/>
          </a:prstGeom>
          <a:noFill/>
          <a:ln>
            <a:noFill/>
          </a:ln>
        </p:spPr>
        <p:txBody>
          <a:bodyPr anchorCtr="0" anchor="b" bIns="34275" lIns="68575" spcFirstLastPara="1" rIns="68575" wrap="square" tIns="34275">
            <a:noAutofit/>
          </a:bodyPr>
          <a:lstStyle/>
          <a:p>
            <a:pPr indent="-349250" lvl="0" marL="342900" marR="0" rtl="0" algn="l">
              <a:lnSpc>
                <a:spcPct val="200000"/>
              </a:lnSpc>
              <a:spcBef>
                <a:spcPts val="0"/>
              </a:spcBef>
              <a:spcAft>
                <a:spcPts val="0"/>
              </a:spcAft>
              <a:buSzPts val="2400"/>
              <a:buFont typeface="Arial"/>
              <a:buChar char="•"/>
            </a:pPr>
            <a:r>
              <a:rPr b="0" i="0" lang="en-GB" sz="2400" u="none" cap="none" strike="noStrike">
                <a:latin typeface="Calibri"/>
                <a:ea typeface="Calibri"/>
                <a:cs typeface="Calibri"/>
                <a:sym typeface="Calibri"/>
              </a:rPr>
              <a:t>Can change the environment because it mutably borrows values.</a:t>
            </a:r>
            <a:endParaRPr b="0" i="0" sz="2400" u="none" cap="none" strike="noStrike">
              <a:latin typeface="Calibri"/>
              <a:ea typeface="Calibri"/>
              <a:cs typeface="Calibri"/>
              <a:sym typeface="Calibri"/>
            </a:endParaRPr>
          </a:p>
          <a:p>
            <a:pPr indent="-381000" lvl="0" marL="457200" marR="0" rtl="0" algn="l">
              <a:lnSpc>
                <a:spcPct val="200000"/>
              </a:lnSpc>
              <a:spcBef>
                <a:spcPts val="0"/>
              </a:spcBef>
              <a:spcAft>
                <a:spcPts val="0"/>
              </a:spcAft>
              <a:buSzPts val="2400"/>
              <a:buFont typeface="Calibri"/>
              <a:buChar char="•"/>
            </a:pPr>
            <a:r>
              <a:rPr b="0" i="0" lang="en-GB" sz="2400" u="none" cap="none" strike="noStrike">
                <a:latin typeface="Calibri"/>
                <a:ea typeface="Calibri"/>
                <a:cs typeface="Calibri"/>
                <a:sym typeface="Calibri"/>
              </a:rPr>
              <a:t>Borrows values from the environment immutably.</a:t>
            </a:r>
            <a:endParaRPr b="0" i="0" sz="2400" u="none" cap="none" strike="noStrike">
              <a:latin typeface="Calibri"/>
              <a:ea typeface="Calibri"/>
              <a:cs typeface="Calibri"/>
              <a:sym typeface="Calibri"/>
            </a:endParaRPr>
          </a:p>
        </p:txBody>
      </p:sp>
      <p:pic>
        <p:nvPicPr>
          <p:cNvPr id="4372" name="Google Shape;4372;p5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76" name="Shape 4376"/>
        <p:cNvGrpSpPr/>
        <p:nvPr/>
      </p:nvGrpSpPr>
      <p:grpSpPr>
        <a:xfrm>
          <a:off x="0" y="0"/>
          <a:ext cx="0" cy="0"/>
          <a:chOff x="0" y="0"/>
          <a:chExt cx="0" cy="0"/>
        </a:xfrm>
      </p:grpSpPr>
      <p:sp>
        <p:nvSpPr>
          <p:cNvPr id="4377" name="Google Shape;4377;p587"/>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More on traits…</a:t>
            </a:r>
            <a:endParaRPr sz="3600"/>
          </a:p>
        </p:txBody>
      </p:sp>
      <p:sp>
        <p:nvSpPr>
          <p:cNvPr id="4378" name="Google Shape;4378;p587"/>
          <p:cNvSpPr txBox="1"/>
          <p:nvPr/>
        </p:nvSpPr>
        <p:spPr>
          <a:xfrm>
            <a:off x="645850" y="1007616"/>
            <a:ext cx="7852200" cy="2756400"/>
          </a:xfrm>
          <a:prstGeom prst="rect">
            <a:avLst/>
          </a:prstGeom>
          <a:noFill/>
          <a:ln>
            <a:noFill/>
          </a:ln>
        </p:spPr>
        <p:txBody>
          <a:bodyPr anchorCtr="0" anchor="b" bIns="34275" lIns="68575" spcFirstLastPara="1" rIns="68575" wrap="square" tIns="34275">
            <a:noAutofit/>
          </a:bodyPr>
          <a:lstStyle/>
          <a:p>
            <a:pPr indent="-336550" lvl="0" marL="342900" marR="0" rtl="0" algn="l">
              <a:lnSpc>
                <a:spcPct val="180000"/>
              </a:lnSpc>
              <a:spcBef>
                <a:spcPts val="0"/>
              </a:spcBef>
              <a:spcAft>
                <a:spcPts val="0"/>
              </a:spcAft>
              <a:buSzPts val="1900"/>
              <a:buFont typeface="Arial"/>
              <a:buChar char="•"/>
            </a:pPr>
            <a:r>
              <a:rPr b="0" i="0" lang="en-GB" sz="1900" u="none" cap="none" strike="noStrike">
                <a:latin typeface="Calibri"/>
                <a:ea typeface="Calibri"/>
                <a:cs typeface="Calibri"/>
                <a:sym typeface="Calibri"/>
              </a:rPr>
              <a:t>All closures implement </a:t>
            </a:r>
            <a:r>
              <a:rPr b="1" i="1" lang="en-GB" sz="1900" u="none" cap="none" strike="noStrike">
                <a:latin typeface="Calibri"/>
                <a:ea typeface="Calibri"/>
                <a:cs typeface="Calibri"/>
                <a:sym typeface="Calibri"/>
              </a:rPr>
              <a:t>FnOnce</a:t>
            </a:r>
            <a:r>
              <a:rPr b="0" i="0" lang="en-GB" sz="1900" u="none" cap="none" strike="noStrike">
                <a:latin typeface="Calibri"/>
                <a:ea typeface="Calibri"/>
                <a:cs typeface="Calibri"/>
                <a:sym typeface="Calibri"/>
              </a:rPr>
              <a:t> because they can all be called at least once.</a:t>
            </a:r>
            <a:endParaRPr b="0" i="0" sz="1100" u="none" cap="none" strike="noStrike">
              <a:latin typeface="Corbel"/>
              <a:ea typeface="Corbel"/>
              <a:cs typeface="Corbel"/>
              <a:sym typeface="Corbel"/>
            </a:endParaRPr>
          </a:p>
          <a:p>
            <a:pPr indent="-336550" lvl="0" marL="342900" marR="0" rtl="0" algn="l">
              <a:lnSpc>
                <a:spcPct val="180000"/>
              </a:lnSpc>
              <a:spcBef>
                <a:spcPts val="0"/>
              </a:spcBef>
              <a:spcAft>
                <a:spcPts val="0"/>
              </a:spcAft>
              <a:buSzPts val="1900"/>
              <a:buFont typeface="Arial"/>
              <a:buChar char="•"/>
            </a:pPr>
            <a:r>
              <a:rPr b="0" i="0" lang="en-GB" sz="1900" u="none" cap="none" strike="noStrike">
                <a:latin typeface="Calibri"/>
                <a:ea typeface="Calibri"/>
                <a:cs typeface="Calibri"/>
                <a:sym typeface="Calibri"/>
              </a:rPr>
              <a:t>Closures that don’t move the captured variables also implement </a:t>
            </a:r>
            <a:r>
              <a:rPr b="1" i="1" lang="en-GB" sz="1900" u="none" cap="none" strike="noStrike">
                <a:latin typeface="Calibri"/>
                <a:ea typeface="Calibri"/>
                <a:cs typeface="Calibri"/>
                <a:sym typeface="Calibri"/>
              </a:rPr>
              <a:t>FnMut</a:t>
            </a:r>
            <a:r>
              <a:rPr b="0" i="0" lang="en-GB" sz="19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36550" lvl="0" marL="342900" marR="0" rtl="0" algn="l">
              <a:lnSpc>
                <a:spcPct val="180000"/>
              </a:lnSpc>
              <a:spcBef>
                <a:spcPts val="0"/>
              </a:spcBef>
              <a:spcAft>
                <a:spcPts val="0"/>
              </a:spcAft>
              <a:buSzPts val="1900"/>
              <a:buFont typeface="Arial"/>
              <a:buChar char="•"/>
            </a:pPr>
            <a:r>
              <a:rPr b="0" i="0" lang="en-GB" sz="1900" u="none" cap="none" strike="noStrike">
                <a:latin typeface="Calibri"/>
                <a:ea typeface="Calibri"/>
                <a:cs typeface="Calibri"/>
                <a:sym typeface="Calibri"/>
              </a:rPr>
              <a:t>Closures that don’t need mutable access to the captured variables also implement </a:t>
            </a:r>
            <a:r>
              <a:rPr b="1" i="1" lang="en-GB" sz="1900" u="none" cap="none" strike="noStrike">
                <a:latin typeface="Calibri"/>
                <a:ea typeface="Calibri"/>
                <a:cs typeface="Calibri"/>
                <a:sym typeface="Calibri"/>
              </a:rPr>
              <a:t>Fn</a:t>
            </a:r>
            <a:r>
              <a:rPr b="0" i="0" lang="en-GB" sz="1900" u="none" cap="none" strike="noStrike">
                <a:latin typeface="Calibri"/>
                <a:ea typeface="Calibri"/>
                <a:cs typeface="Calibri"/>
                <a:sym typeface="Calibri"/>
              </a:rPr>
              <a:t>.</a:t>
            </a:r>
            <a:endParaRPr b="0" i="0" sz="1100" u="none" cap="none" strike="noStrike">
              <a:latin typeface="Corbel"/>
              <a:ea typeface="Corbel"/>
              <a:cs typeface="Corbel"/>
              <a:sym typeface="Corbel"/>
            </a:endParaRPr>
          </a:p>
        </p:txBody>
      </p:sp>
      <p:pic>
        <p:nvPicPr>
          <p:cNvPr id="4379" name="Google Shape;4379;p5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75"/>
          <p:cNvSpPr txBox="1"/>
          <p:nvPr>
            <p:ph type="title"/>
          </p:nvPr>
        </p:nvSpPr>
        <p:spPr>
          <a:xfrm>
            <a:off x="355025" y="17197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1</a:t>
            </a:r>
            <a:r>
              <a:rPr b="1" lang="en-GB" sz="6000">
                <a:solidFill>
                  <a:srgbClr val="000000"/>
                </a:solidFill>
              </a:rPr>
              <a:t>.4 Comments</a:t>
            </a:r>
            <a:endParaRPr sz="6000">
              <a:solidFill>
                <a:srgbClr val="000000"/>
              </a:solidFill>
            </a:endParaRPr>
          </a:p>
        </p:txBody>
      </p:sp>
      <p:pic>
        <p:nvPicPr>
          <p:cNvPr id="494" name="Google Shape;494;p7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83" name="Shape 4383"/>
        <p:cNvGrpSpPr/>
        <p:nvPr/>
      </p:nvGrpSpPr>
      <p:grpSpPr>
        <a:xfrm>
          <a:off x="0" y="0"/>
          <a:ext cx="0" cy="0"/>
          <a:chOff x="0" y="0"/>
          <a:chExt cx="0" cy="0"/>
        </a:xfrm>
      </p:grpSpPr>
      <p:sp>
        <p:nvSpPr>
          <p:cNvPr id="4384" name="Google Shape;4384;p588"/>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Move Ownership…</a:t>
            </a:r>
            <a:endParaRPr sz="3600"/>
          </a:p>
        </p:txBody>
      </p:sp>
      <p:sp>
        <p:nvSpPr>
          <p:cNvPr id="4385" name="Google Shape;4385;p588"/>
          <p:cNvSpPr txBox="1"/>
          <p:nvPr/>
        </p:nvSpPr>
        <p:spPr>
          <a:xfrm>
            <a:off x="645850" y="1464817"/>
            <a:ext cx="7852200" cy="26166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a:t>
            </a:r>
            <a:r>
              <a:rPr b="1" i="1" lang="en-GB" sz="2300" u="none" cap="none" strike="noStrike">
                <a:latin typeface="Calibri"/>
                <a:ea typeface="Calibri"/>
                <a:cs typeface="Calibri"/>
                <a:sym typeface="Calibri"/>
              </a:rPr>
              <a:t>move</a:t>
            </a:r>
            <a:r>
              <a:rPr b="0" i="0" lang="en-GB" sz="2300" u="none" cap="none" strike="noStrike">
                <a:latin typeface="Calibri"/>
                <a:ea typeface="Calibri"/>
                <a:cs typeface="Calibri"/>
                <a:sym typeface="Calibri"/>
              </a:rPr>
              <a:t> keyword is used to force the closure to take ownership of the values in the environment.</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technique is useful when passing a closure to a new thread to move the data so it’s owned by the new thread.</a:t>
            </a:r>
            <a:endParaRPr b="0" i="0" sz="1100" u="none" cap="none" strike="noStrike">
              <a:latin typeface="Corbel"/>
              <a:ea typeface="Corbel"/>
              <a:cs typeface="Corbel"/>
              <a:sym typeface="Corbel"/>
            </a:endParaRPr>
          </a:p>
        </p:txBody>
      </p:sp>
      <p:pic>
        <p:nvPicPr>
          <p:cNvPr id="4386" name="Google Shape;4386;p58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0" name="Shape 4390"/>
        <p:cNvGrpSpPr/>
        <p:nvPr/>
      </p:nvGrpSpPr>
      <p:grpSpPr>
        <a:xfrm>
          <a:off x="0" y="0"/>
          <a:ext cx="0" cy="0"/>
          <a:chOff x="0" y="0"/>
          <a:chExt cx="0" cy="0"/>
        </a:xfrm>
      </p:grpSpPr>
      <p:sp>
        <p:nvSpPr>
          <p:cNvPr id="4391" name="Google Shape;4391;p589"/>
          <p:cNvSpPr txBox="1"/>
          <p:nvPr>
            <p:ph type="title"/>
          </p:nvPr>
        </p:nvSpPr>
        <p:spPr>
          <a:xfrm>
            <a:off x="286350" y="164355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 Fearless Concurrency</a:t>
            </a:r>
            <a:endParaRPr sz="6000">
              <a:solidFill>
                <a:srgbClr val="000000"/>
              </a:solidFill>
            </a:endParaRPr>
          </a:p>
        </p:txBody>
      </p:sp>
      <p:pic>
        <p:nvPicPr>
          <p:cNvPr id="4392" name="Google Shape;4392;p5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396" name="Shape 4396"/>
        <p:cNvGrpSpPr/>
        <p:nvPr/>
      </p:nvGrpSpPr>
      <p:grpSpPr>
        <a:xfrm>
          <a:off x="0" y="0"/>
          <a:ext cx="0" cy="0"/>
          <a:chOff x="0" y="0"/>
          <a:chExt cx="0" cy="0"/>
        </a:xfrm>
      </p:grpSpPr>
      <p:sp>
        <p:nvSpPr>
          <p:cNvPr id="4397" name="Google Shape;4397;p590"/>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Concurrency</a:t>
            </a:r>
            <a:endParaRPr sz="3600"/>
          </a:p>
        </p:txBody>
      </p:sp>
      <p:sp>
        <p:nvSpPr>
          <p:cNvPr id="4398" name="Google Shape;4398;p590"/>
          <p:cNvSpPr txBox="1"/>
          <p:nvPr/>
        </p:nvSpPr>
        <p:spPr>
          <a:xfrm>
            <a:off x="703556" y="1568630"/>
            <a:ext cx="7852200" cy="23664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It is the ability of a program to be decomposed into parts that can run independently of each other.</a:t>
            </a:r>
            <a:endParaRPr b="0" i="0" sz="1100" u="none" cap="none" strike="noStrike">
              <a:latin typeface="Corbel"/>
              <a:ea typeface="Corbel"/>
              <a:cs typeface="Corbel"/>
              <a:sym typeface="Corbel"/>
            </a:endParaRPr>
          </a:p>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In contrast, the parallel program is where different parts of the program execute at the same time.</a:t>
            </a:r>
            <a:endParaRPr b="0" i="0" sz="1100" u="none" cap="none" strike="noStrike">
              <a:latin typeface="Corbel"/>
              <a:ea typeface="Corbel"/>
              <a:cs typeface="Corbel"/>
              <a:sym typeface="Corbel"/>
            </a:endParaRPr>
          </a:p>
        </p:txBody>
      </p:sp>
      <p:pic>
        <p:nvPicPr>
          <p:cNvPr id="4399" name="Google Shape;4399;p59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03" name="Shape 4403"/>
        <p:cNvGrpSpPr/>
        <p:nvPr/>
      </p:nvGrpSpPr>
      <p:grpSpPr>
        <a:xfrm>
          <a:off x="0" y="0"/>
          <a:ext cx="0" cy="0"/>
          <a:chOff x="0" y="0"/>
          <a:chExt cx="0" cy="0"/>
        </a:xfrm>
      </p:grpSpPr>
      <p:sp>
        <p:nvSpPr>
          <p:cNvPr id="4404" name="Google Shape;4404;p591"/>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Thread</a:t>
            </a:r>
            <a:endParaRPr sz="3600"/>
          </a:p>
        </p:txBody>
      </p:sp>
      <p:sp>
        <p:nvSpPr>
          <p:cNvPr id="4405" name="Google Shape;4405;p591"/>
          <p:cNvSpPr txBox="1"/>
          <p:nvPr/>
        </p:nvSpPr>
        <p:spPr>
          <a:xfrm>
            <a:off x="703556" y="1568630"/>
            <a:ext cx="7852200" cy="16341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A thread is the smallest unit of a process.</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A single process may contain multiple threads.</a:t>
            </a:r>
            <a:endParaRPr b="0" i="0" sz="11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300" u="none" cap="none" strike="noStrike">
              <a:solidFill>
                <a:schemeClr val="dk1"/>
              </a:solidFill>
              <a:latin typeface="Calibri"/>
              <a:ea typeface="Calibri"/>
              <a:cs typeface="Calibri"/>
              <a:sym typeface="Calibri"/>
            </a:endParaRPr>
          </a:p>
        </p:txBody>
      </p:sp>
      <p:pic>
        <p:nvPicPr>
          <p:cNvPr id="4406" name="Google Shape;4406;p59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10" name="Shape 4410"/>
        <p:cNvGrpSpPr/>
        <p:nvPr/>
      </p:nvGrpSpPr>
      <p:grpSpPr>
        <a:xfrm>
          <a:off x="0" y="0"/>
          <a:ext cx="0" cy="0"/>
          <a:chOff x="0" y="0"/>
          <a:chExt cx="0" cy="0"/>
        </a:xfrm>
      </p:grpSpPr>
      <p:sp>
        <p:nvSpPr>
          <p:cNvPr id="4411" name="Google Shape;4411;p592"/>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Multitasking vs Multithreading</a:t>
            </a:r>
            <a:endParaRPr sz="3600"/>
          </a:p>
        </p:txBody>
      </p:sp>
      <p:sp>
        <p:nvSpPr>
          <p:cNvPr id="4412" name="Google Shape;4412;p592"/>
          <p:cNvSpPr txBox="1"/>
          <p:nvPr/>
        </p:nvSpPr>
        <p:spPr>
          <a:xfrm>
            <a:off x="703556" y="1568630"/>
            <a:ext cx="7852200" cy="23463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Multitasking allows CPU to perform multiple tasks (program, process, task, threads) simultaneously.</a:t>
            </a:r>
            <a:endParaRPr b="0" i="0" sz="1100" u="none" cap="none" strike="noStrike">
              <a:latin typeface="Corbel"/>
              <a:ea typeface="Corbel"/>
              <a:cs typeface="Corbel"/>
              <a:sym typeface="Corbel"/>
            </a:endParaRPr>
          </a:p>
          <a:p>
            <a:pPr indent="-342900" lvl="0" marL="342900" marR="0" rtl="0" algn="l">
              <a:lnSpc>
                <a:spcPct val="180000"/>
              </a:lnSpc>
              <a:spcBef>
                <a:spcPts val="0"/>
              </a:spcBef>
              <a:spcAft>
                <a:spcPts val="0"/>
              </a:spcAft>
              <a:buSzPts val="2100"/>
              <a:buFont typeface="Arial"/>
              <a:buChar char="•"/>
            </a:pPr>
            <a:r>
              <a:rPr b="0" i="0" lang="en-GB" sz="2100" u="none" cap="none" strike="noStrike">
                <a:latin typeface="Calibri"/>
                <a:ea typeface="Calibri"/>
                <a:cs typeface="Calibri"/>
                <a:sym typeface="Calibri"/>
              </a:rPr>
              <a:t>Multithreading allows multiple threads of the same process to execute simultaneously.</a:t>
            </a:r>
            <a:endParaRPr b="0" i="0" sz="1100" u="none" cap="none" strike="noStrike">
              <a:latin typeface="Corbel"/>
              <a:ea typeface="Corbel"/>
              <a:cs typeface="Corbel"/>
              <a:sym typeface="Corbel"/>
            </a:endParaRPr>
          </a:p>
        </p:txBody>
      </p:sp>
      <p:pic>
        <p:nvPicPr>
          <p:cNvPr id="4413" name="Google Shape;4413;p5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17" name="Shape 4417"/>
        <p:cNvGrpSpPr/>
        <p:nvPr/>
      </p:nvGrpSpPr>
      <p:grpSpPr>
        <a:xfrm>
          <a:off x="0" y="0"/>
          <a:ext cx="0" cy="0"/>
          <a:chOff x="0" y="0"/>
          <a:chExt cx="0" cy="0"/>
        </a:xfrm>
      </p:grpSpPr>
      <p:sp>
        <p:nvSpPr>
          <p:cNvPr id="4418" name="Google Shape;4418;p593"/>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Threads – Benefits</a:t>
            </a:r>
            <a:endParaRPr sz="3600"/>
          </a:p>
        </p:txBody>
      </p:sp>
      <p:sp>
        <p:nvSpPr>
          <p:cNvPr id="4419" name="Google Shape;4419;p593"/>
          <p:cNvSpPr txBox="1"/>
          <p:nvPr/>
        </p:nvSpPr>
        <p:spPr>
          <a:xfrm>
            <a:off x="703556" y="1568628"/>
            <a:ext cx="7852200" cy="31455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Splitting the computation in your program into multiple threads can improve performance, as the program does multiple tasks at the same time.</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Other benefits include resource sharing, responsiveness, and utilization of multiprocessor architecture.</a:t>
            </a:r>
            <a:endParaRPr b="0" i="0" sz="1100" u="none" cap="none" strike="noStrike">
              <a:latin typeface="Corbel"/>
              <a:ea typeface="Corbel"/>
              <a:cs typeface="Corbel"/>
              <a:sym typeface="Corbel"/>
            </a:endParaRPr>
          </a:p>
          <a:p>
            <a:pPr indent="0" lvl="0" marL="0" marR="0" rtl="0" algn="l">
              <a:lnSpc>
                <a:spcPct val="8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pic>
        <p:nvPicPr>
          <p:cNvPr id="4420" name="Google Shape;4420;p59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24" name="Shape 4424"/>
        <p:cNvGrpSpPr/>
        <p:nvPr/>
      </p:nvGrpSpPr>
      <p:grpSpPr>
        <a:xfrm>
          <a:off x="0" y="0"/>
          <a:ext cx="0" cy="0"/>
          <a:chOff x="0" y="0"/>
          <a:chExt cx="0" cy="0"/>
        </a:xfrm>
      </p:grpSpPr>
      <p:sp>
        <p:nvSpPr>
          <p:cNvPr id="4425" name="Google Shape;4425;p594"/>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Threads - Drawbacks</a:t>
            </a:r>
            <a:endParaRPr sz="3600"/>
          </a:p>
        </p:txBody>
      </p:sp>
      <p:sp>
        <p:nvSpPr>
          <p:cNvPr id="4426" name="Google Shape;4426;p594"/>
          <p:cNvSpPr txBox="1"/>
          <p:nvPr/>
        </p:nvSpPr>
        <p:spPr>
          <a:xfrm>
            <a:off x="703550" y="916949"/>
            <a:ext cx="7852200" cy="38370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Despite its benefits, it also adds complexity.</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There is no guarantee about the order in which parts of your code on different threads will run.</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This can lead to problems such as race conditions, deadlocks and irreproducible bugs.</a:t>
            </a:r>
            <a:endParaRPr b="0" i="0" sz="1100" u="none" cap="none" strike="noStrike">
              <a:latin typeface="Corbel"/>
              <a:ea typeface="Corbel"/>
              <a:cs typeface="Corbel"/>
              <a:sym typeface="Corbel"/>
            </a:endParaRPr>
          </a:p>
          <a:p>
            <a:pPr indent="0" lvl="0" marL="0" marR="0" rtl="0" algn="l">
              <a:lnSpc>
                <a:spcPct val="80000"/>
              </a:lnSpc>
              <a:spcBef>
                <a:spcPts val="0"/>
              </a:spcBef>
              <a:spcAft>
                <a:spcPts val="0"/>
              </a:spcAft>
              <a:buClr>
                <a:schemeClr val="dk1"/>
              </a:buClr>
              <a:buSzPts val="2100"/>
              <a:buFont typeface="Calibri"/>
              <a:buNone/>
            </a:pPr>
            <a:r>
              <a:t/>
            </a:r>
            <a:endParaRPr b="0" i="0" sz="2100" u="none" cap="none" strike="noStrike">
              <a:solidFill>
                <a:schemeClr val="dk1"/>
              </a:solidFill>
              <a:latin typeface="Calibri"/>
              <a:ea typeface="Calibri"/>
              <a:cs typeface="Calibri"/>
              <a:sym typeface="Calibri"/>
            </a:endParaRPr>
          </a:p>
        </p:txBody>
      </p:sp>
      <p:pic>
        <p:nvPicPr>
          <p:cNvPr id="4427" name="Google Shape;4427;p59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31" name="Shape 4431"/>
        <p:cNvGrpSpPr/>
        <p:nvPr/>
      </p:nvGrpSpPr>
      <p:grpSpPr>
        <a:xfrm>
          <a:off x="0" y="0"/>
          <a:ext cx="0" cy="0"/>
          <a:chOff x="0" y="0"/>
          <a:chExt cx="0" cy="0"/>
        </a:xfrm>
      </p:grpSpPr>
      <p:sp>
        <p:nvSpPr>
          <p:cNvPr id="4432" name="Google Shape;4432;p59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Creating Threads in Rust</a:t>
            </a:r>
            <a:endParaRPr sz="3600"/>
          </a:p>
        </p:txBody>
      </p:sp>
      <p:sp>
        <p:nvSpPr>
          <p:cNvPr id="4433" name="Google Shape;4433;p595"/>
          <p:cNvSpPr txBox="1"/>
          <p:nvPr/>
        </p:nvSpPr>
        <p:spPr>
          <a:xfrm>
            <a:off x="703556" y="1548902"/>
            <a:ext cx="7852200" cy="29877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To create a new thread, we call the </a:t>
            </a:r>
            <a:r>
              <a:rPr b="1" i="0" lang="en-GB" sz="2300" u="none" cap="none" strike="noStrike">
                <a:latin typeface="Calibri"/>
                <a:ea typeface="Calibri"/>
                <a:cs typeface="Calibri"/>
                <a:sym typeface="Calibri"/>
              </a:rPr>
              <a:t>thread::spawn</a:t>
            </a:r>
            <a:r>
              <a:rPr b="0" i="0" lang="en-GB" sz="2300" u="none" cap="none" strike="noStrike">
                <a:latin typeface="Calibri"/>
                <a:ea typeface="Calibri"/>
                <a:cs typeface="Calibri"/>
                <a:sym typeface="Calibri"/>
              </a:rPr>
              <a:t> function.</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We need to import </a:t>
            </a:r>
            <a:r>
              <a:rPr b="1" i="0" lang="en-GB" sz="2300" u="none" cap="none" strike="noStrike">
                <a:latin typeface="Calibri"/>
                <a:ea typeface="Calibri"/>
                <a:cs typeface="Calibri"/>
                <a:sym typeface="Calibri"/>
              </a:rPr>
              <a:t>std::thread</a:t>
            </a:r>
            <a:r>
              <a:rPr b="0" i="0" lang="en-GB" sz="2300" u="none" cap="none" strike="noStrike">
                <a:latin typeface="Calibri"/>
                <a:ea typeface="Calibri"/>
                <a:cs typeface="Calibri"/>
                <a:sym typeface="Calibri"/>
              </a:rPr>
              <a:t> in order to utilize threading functionality in Rust.</a:t>
            </a:r>
            <a:endParaRPr b="0" i="0" sz="1100" u="none" cap="none" strike="noStrike">
              <a:latin typeface="Corbel"/>
              <a:ea typeface="Corbel"/>
              <a:cs typeface="Corbel"/>
              <a:sym typeface="Corbel"/>
            </a:endParaRPr>
          </a:p>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Let’s look at an example.</a:t>
            </a:r>
            <a:endParaRPr b="0" i="0" sz="1100" u="none" cap="none" strike="noStrike">
              <a:latin typeface="Corbel"/>
              <a:ea typeface="Corbel"/>
              <a:cs typeface="Corbel"/>
              <a:sym typeface="Corbel"/>
            </a:endParaRPr>
          </a:p>
          <a:p>
            <a:pPr indent="0" lvl="0" marL="0" marR="0" rtl="0" algn="l">
              <a:lnSpc>
                <a:spcPct val="90000"/>
              </a:lnSpc>
              <a:spcBef>
                <a:spcPts val="0"/>
              </a:spcBef>
              <a:spcAft>
                <a:spcPts val="0"/>
              </a:spcAft>
              <a:buClr>
                <a:schemeClr val="dk1"/>
              </a:buClr>
              <a:buSzPts val="2300"/>
              <a:buFont typeface="Calibri"/>
              <a:buNone/>
            </a:pPr>
            <a:r>
              <a:t/>
            </a:r>
            <a:endParaRPr b="0" i="0" sz="2300" u="none" cap="none" strike="noStrike">
              <a:solidFill>
                <a:schemeClr val="dk1"/>
              </a:solidFill>
              <a:latin typeface="Calibri"/>
              <a:ea typeface="Calibri"/>
              <a:cs typeface="Calibri"/>
              <a:sym typeface="Calibri"/>
            </a:endParaRPr>
          </a:p>
        </p:txBody>
      </p:sp>
      <p:pic>
        <p:nvPicPr>
          <p:cNvPr id="4434" name="Google Shape;4434;p5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38" name="Shape 4438"/>
        <p:cNvGrpSpPr/>
        <p:nvPr/>
      </p:nvGrpSpPr>
      <p:grpSpPr>
        <a:xfrm>
          <a:off x="0" y="0"/>
          <a:ext cx="0" cy="0"/>
          <a:chOff x="0" y="0"/>
          <a:chExt cx="0" cy="0"/>
        </a:xfrm>
      </p:grpSpPr>
      <p:sp>
        <p:nvSpPr>
          <p:cNvPr id="4439" name="Google Shape;4439;p59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Threading Example</a:t>
            </a:r>
            <a:endParaRPr sz="3600"/>
          </a:p>
        </p:txBody>
      </p:sp>
      <p:pic>
        <p:nvPicPr>
          <p:cNvPr descr="A screenshot of a social media post&#10;&#10;Description generated with very high confidence" id="4440" name="Google Shape;4440;p596"/>
          <p:cNvPicPr preferRelativeResize="0"/>
          <p:nvPr/>
        </p:nvPicPr>
        <p:blipFill rotWithShape="1">
          <a:blip r:embed="rId3">
            <a:alphaModFix/>
          </a:blip>
          <a:srcRect b="0" l="0" r="0" t="0"/>
          <a:stretch/>
        </p:blipFill>
        <p:spPr>
          <a:xfrm>
            <a:off x="868006" y="1386933"/>
            <a:ext cx="6518630" cy="3417173"/>
          </a:xfrm>
          <a:prstGeom prst="rect">
            <a:avLst/>
          </a:prstGeom>
          <a:noFill/>
          <a:ln>
            <a:noFill/>
          </a:ln>
        </p:spPr>
      </p:pic>
      <p:pic>
        <p:nvPicPr>
          <p:cNvPr id="4441" name="Google Shape;4441;p59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45" name="Shape 4445"/>
        <p:cNvGrpSpPr/>
        <p:nvPr/>
      </p:nvGrpSpPr>
      <p:grpSpPr>
        <a:xfrm>
          <a:off x="0" y="0"/>
          <a:ext cx="0" cy="0"/>
          <a:chOff x="0" y="0"/>
          <a:chExt cx="0" cy="0"/>
        </a:xfrm>
      </p:grpSpPr>
      <p:sp>
        <p:nvSpPr>
          <p:cNvPr id="4446" name="Google Shape;4446;p597"/>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Result</a:t>
            </a:r>
            <a:endParaRPr sz="3600"/>
          </a:p>
        </p:txBody>
      </p:sp>
      <p:sp>
        <p:nvSpPr>
          <p:cNvPr id="4447" name="Google Shape;4447;p597"/>
          <p:cNvSpPr txBox="1"/>
          <p:nvPr/>
        </p:nvSpPr>
        <p:spPr>
          <a:xfrm>
            <a:off x="703556" y="1293517"/>
            <a:ext cx="7852200" cy="12165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new thread will be stopped when the main thread ends, whether or not it has finished running.</a:t>
            </a:r>
            <a:endParaRPr b="0" i="0" sz="1100" u="none" cap="none" strike="noStrike">
              <a:latin typeface="Corbel"/>
              <a:ea typeface="Corbel"/>
              <a:cs typeface="Corbel"/>
              <a:sym typeface="Corbel"/>
            </a:endParaRPr>
          </a:p>
        </p:txBody>
      </p:sp>
      <p:pic>
        <p:nvPicPr>
          <p:cNvPr descr="A close up of a sign&#10;&#10;Description generated with very high confidence" id="4448" name="Google Shape;4448;p597"/>
          <p:cNvPicPr preferRelativeResize="0"/>
          <p:nvPr/>
        </p:nvPicPr>
        <p:blipFill rotWithShape="1">
          <a:blip r:embed="rId3">
            <a:alphaModFix/>
          </a:blip>
          <a:srcRect b="0" l="0" r="0" t="0"/>
          <a:stretch/>
        </p:blipFill>
        <p:spPr>
          <a:xfrm>
            <a:off x="1154636" y="2670338"/>
            <a:ext cx="4291815" cy="2291120"/>
          </a:xfrm>
          <a:prstGeom prst="rect">
            <a:avLst/>
          </a:prstGeom>
          <a:noFill/>
          <a:ln>
            <a:noFill/>
          </a:ln>
        </p:spPr>
      </p:pic>
      <p:pic>
        <p:nvPicPr>
          <p:cNvPr id="4449" name="Google Shape;4449;p59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7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t> </a:t>
            </a:r>
            <a:r>
              <a:rPr b="1" lang="en-GB" sz="3000">
                <a:solidFill>
                  <a:srgbClr val="000000"/>
                </a:solidFill>
              </a:rPr>
              <a:t>Comments</a:t>
            </a:r>
            <a:endParaRPr b="1" sz="3000">
              <a:solidFill>
                <a:srgbClr val="000000"/>
              </a:solidFill>
            </a:endParaRPr>
          </a:p>
        </p:txBody>
      </p:sp>
      <p:sp>
        <p:nvSpPr>
          <p:cNvPr id="500" name="Google Shape;500;p76"/>
          <p:cNvSpPr txBox="1"/>
          <p:nvPr>
            <p:ph idx="1" type="body"/>
          </p:nvPr>
        </p:nvSpPr>
        <p:spPr>
          <a:xfrm>
            <a:off x="311700" y="1304875"/>
            <a:ext cx="8520600" cy="234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Comment makes code easy to understand when some time extra explanation is warranted.</a:t>
            </a:r>
            <a:endParaRPr sz="2400"/>
          </a:p>
          <a:p>
            <a:pPr indent="-381000" lvl="0" marL="457200" rtl="0" algn="l">
              <a:spcBef>
                <a:spcPts val="0"/>
              </a:spcBef>
              <a:spcAft>
                <a:spcPts val="0"/>
              </a:spcAft>
              <a:buSzPts val="2400"/>
              <a:buChar char="●"/>
            </a:pPr>
            <a:r>
              <a:rPr lang="en-GB" sz="2400"/>
              <a:t>Compiler will ignore to compile the comments in code but people reading the source code may find it useful. </a:t>
            </a:r>
            <a:endParaRPr sz="2400"/>
          </a:p>
          <a:p>
            <a:pPr indent="0" lvl="0" marL="457200" rtl="0" algn="l">
              <a:spcBef>
                <a:spcPts val="1600"/>
              </a:spcBef>
              <a:spcAft>
                <a:spcPts val="0"/>
              </a:spcAft>
              <a:buNone/>
            </a:pPr>
            <a:r>
              <a:t/>
            </a:r>
            <a:endParaRPr sz="2400"/>
          </a:p>
          <a:p>
            <a:pPr indent="0" lvl="0" marL="0" rtl="0" algn="l">
              <a:spcBef>
                <a:spcPts val="1600"/>
              </a:spcBef>
              <a:spcAft>
                <a:spcPts val="1600"/>
              </a:spcAft>
              <a:buNone/>
            </a:pPr>
            <a:r>
              <a:t/>
            </a:r>
            <a:endParaRPr/>
          </a:p>
        </p:txBody>
      </p:sp>
      <p:pic>
        <p:nvPicPr>
          <p:cNvPr id="501" name="Google Shape;501;p7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53" name="Shape 4453"/>
        <p:cNvGrpSpPr/>
        <p:nvPr/>
      </p:nvGrpSpPr>
      <p:grpSpPr>
        <a:xfrm>
          <a:off x="0" y="0"/>
          <a:ext cx="0" cy="0"/>
          <a:chOff x="0" y="0"/>
          <a:chExt cx="0" cy="0"/>
        </a:xfrm>
      </p:grpSpPr>
      <p:sp>
        <p:nvSpPr>
          <p:cNvPr id="4454" name="Google Shape;4454;p598"/>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Explanation…</a:t>
            </a:r>
            <a:endParaRPr sz="3600"/>
          </a:p>
        </p:txBody>
      </p:sp>
      <p:sp>
        <p:nvSpPr>
          <p:cNvPr id="4455" name="Google Shape;4455;p598"/>
          <p:cNvSpPr txBox="1"/>
          <p:nvPr/>
        </p:nvSpPr>
        <p:spPr>
          <a:xfrm>
            <a:off x="645850" y="1231038"/>
            <a:ext cx="7852200" cy="37353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calls to </a:t>
            </a:r>
            <a:r>
              <a:rPr b="1" i="0" lang="en-GB" sz="2100" u="none" cap="none" strike="noStrike">
                <a:latin typeface="Calibri"/>
                <a:ea typeface="Calibri"/>
                <a:cs typeface="Calibri"/>
                <a:sym typeface="Calibri"/>
              </a:rPr>
              <a:t>thread::sleep</a:t>
            </a:r>
            <a:r>
              <a:rPr b="0" i="0" lang="en-GB" sz="2100" u="none" cap="none" strike="noStrike">
                <a:latin typeface="Calibri"/>
                <a:ea typeface="Calibri"/>
                <a:cs typeface="Calibri"/>
                <a:sym typeface="Calibri"/>
              </a:rPr>
              <a:t> force a thread to stop its execution for a short duration, allowing a different thread to run.</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thread will probably take turns, but that isn’t guaranteed: it depends on how your OS schedules the threads.</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program finishes its execution when the main thread is finished and thus, doesn’t wait for the inner thread to complete.</a:t>
            </a:r>
            <a:endParaRPr b="0" i="0" sz="1100" u="none" cap="none" strike="noStrike">
              <a:latin typeface="Corbel"/>
              <a:ea typeface="Corbel"/>
              <a:cs typeface="Corbel"/>
              <a:sym typeface="Corbel"/>
            </a:endParaRPr>
          </a:p>
        </p:txBody>
      </p:sp>
      <p:pic>
        <p:nvPicPr>
          <p:cNvPr id="4456" name="Google Shape;4456;p59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60" name="Shape 4460"/>
        <p:cNvGrpSpPr/>
        <p:nvPr/>
      </p:nvGrpSpPr>
      <p:grpSpPr>
        <a:xfrm>
          <a:off x="0" y="0"/>
          <a:ext cx="0" cy="0"/>
          <a:chOff x="0" y="0"/>
          <a:chExt cx="0" cy="0"/>
        </a:xfrm>
      </p:grpSpPr>
      <p:sp>
        <p:nvSpPr>
          <p:cNvPr id="4461" name="Google Shape;4461;p599"/>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Join Handles</a:t>
            </a:r>
            <a:endParaRPr sz="3600"/>
          </a:p>
        </p:txBody>
      </p:sp>
      <p:sp>
        <p:nvSpPr>
          <p:cNvPr id="4462" name="Google Shape;4462;p599"/>
          <p:cNvSpPr txBox="1"/>
          <p:nvPr/>
        </p:nvSpPr>
        <p:spPr>
          <a:xfrm>
            <a:off x="645850" y="1464817"/>
            <a:ext cx="7852200" cy="34290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To overcome the premature stopping of the inner thread, Rust gives us a feature called </a:t>
            </a:r>
            <a:r>
              <a:rPr b="1" i="1" lang="en-GB" sz="2300" u="none" cap="none" strike="noStrike">
                <a:latin typeface="Calibri"/>
                <a:ea typeface="Calibri"/>
                <a:cs typeface="Calibri"/>
                <a:sym typeface="Calibri"/>
              </a:rPr>
              <a:t>JoinHandle</a:t>
            </a:r>
            <a:r>
              <a:rPr b="0" i="0" lang="en-GB" sz="23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300"/>
              <a:buFont typeface="Arial"/>
              <a:buChar char="•"/>
            </a:pPr>
            <a:r>
              <a:rPr b="0" i="0" lang="en-GB" sz="2300" u="none" cap="none" strike="noStrike">
                <a:latin typeface="Calibri"/>
                <a:ea typeface="Calibri"/>
                <a:cs typeface="Calibri"/>
                <a:sym typeface="Calibri"/>
              </a:rPr>
              <a:t>By implementing this feature, Rust prevents the program from being stopped prematurely and waits till the particular thread finishes its execution.</a:t>
            </a:r>
            <a:endParaRPr b="0" i="0" sz="1100" u="none" cap="none" strike="noStrike">
              <a:latin typeface="Corbel"/>
              <a:ea typeface="Corbel"/>
              <a:cs typeface="Corbel"/>
              <a:sym typeface="Corbel"/>
            </a:endParaRPr>
          </a:p>
          <a:p>
            <a:pPr indent="0" lvl="0" marL="0" marR="0" rtl="0" algn="l">
              <a:lnSpc>
                <a:spcPct val="80000"/>
              </a:lnSpc>
              <a:spcBef>
                <a:spcPts val="0"/>
              </a:spcBef>
              <a:spcAft>
                <a:spcPts val="0"/>
              </a:spcAft>
              <a:buClr>
                <a:schemeClr val="dk1"/>
              </a:buClr>
              <a:buSzPts val="2300"/>
              <a:buFont typeface="Calibri"/>
              <a:buNone/>
            </a:pPr>
            <a:r>
              <a:t/>
            </a:r>
            <a:endParaRPr b="0" i="0" sz="2300" u="none" cap="none" strike="noStrike">
              <a:solidFill>
                <a:schemeClr val="dk1"/>
              </a:solidFill>
              <a:latin typeface="Calibri"/>
              <a:ea typeface="Calibri"/>
              <a:cs typeface="Calibri"/>
              <a:sym typeface="Calibri"/>
            </a:endParaRPr>
          </a:p>
        </p:txBody>
      </p:sp>
      <p:pic>
        <p:nvPicPr>
          <p:cNvPr id="4463" name="Google Shape;4463;p5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67" name="Shape 4467"/>
        <p:cNvGrpSpPr/>
        <p:nvPr/>
      </p:nvGrpSpPr>
      <p:grpSpPr>
        <a:xfrm>
          <a:off x="0" y="0"/>
          <a:ext cx="0" cy="0"/>
          <a:chOff x="0" y="0"/>
          <a:chExt cx="0" cy="0"/>
        </a:xfrm>
      </p:grpSpPr>
      <p:sp>
        <p:nvSpPr>
          <p:cNvPr id="4468" name="Google Shape;4468;p600"/>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JoinHandle Example</a:t>
            </a:r>
            <a:endParaRPr sz="3600"/>
          </a:p>
        </p:txBody>
      </p:sp>
      <p:pic>
        <p:nvPicPr>
          <p:cNvPr descr="A screenshot of a social media post&#10;&#10;Description generated with very high confidence" id="4469" name="Google Shape;4469;p600"/>
          <p:cNvPicPr preferRelativeResize="0"/>
          <p:nvPr/>
        </p:nvPicPr>
        <p:blipFill rotWithShape="1">
          <a:blip r:embed="rId3">
            <a:alphaModFix/>
          </a:blip>
          <a:srcRect b="0" l="0" r="0" t="0"/>
          <a:stretch/>
        </p:blipFill>
        <p:spPr>
          <a:xfrm>
            <a:off x="1444494" y="1253569"/>
            <a:ext cx="6255012" cy="3683108"/>
          </a:xfrm>
          <a:prstGeom prst="rect">
            <a:avLst/>
          </a:prstGeom>
          <a:noFill/>
          <a:ln>
            <a:noFill/>
          </a:ln>
        </p:spPr>
      </p:pic>
      <p:pic>
        <p:nvPicPr>
          <p:cNvPr id="4470" name="Google Shape;4470;p60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74" name="Shape 4474"/>
        <p:cNvGrpSpPr/>
        <p:nvPr/>
      </p:nvGrpSpPr>
      <p:grpSpPr>
        <a:xfrm>
          <a:off x="0" y="0"/>
          <a:ext cx="0" cy="0"/>
          <a:chOff x="0" y="0"/>
          <a:chExt cx="0" cy="0"/>
        </a:xfrm>
      </p:grpSpPr>
      <p:sp>
        <p:nvSpPr>
          <p:cNvPr id="4475" name="Google Shape;4475;p601"/>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Result</a:t>
            </a:r>
            <a:endParaRPr sz="3600"/>
          </a:p>
        </p:txBody>
      </p:sp>
      <p:pic>
        <p:nvPicPr>
          <p:cNvPr descr="A close up of text on a white background&#10;&#10;Description generated with very high confidence" id="4476" name="Google Shape;4476;p601"/>
          <p:cNvPicPr preferRelativeResize="0"/>
          <p:nvPr/>
        </p:nvPicPr>
        <p:blipFill rotWithShape="1">
          <a:blip r:embed="rId3">
            <a:alphaModFix/>
          </a:blip>
          <a:srcRect b="0" l="0" r="0" t="0"/>
          <a:stretch/>
        </p:blipFill>
        <p:spPr>
          <a:xfrm>
            <a:off x="1771133" y="1444586"/>
            <a:ext cx="4558229" cy="3353957"/>
          </a:xfrm>
          <a:prstGeom prst="rect">
            <a:avLst/>
          </a:prstGeom>
          <a:noFill/>
          <a:ln>
            <a:noFill/>
          </a:ln>
        </p:spPr>
      </p:pic>
      <p:pic>
        <p:nvPicPr>
          <p:cNvPr id="4477" name="Google Shape;4477;p60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81" name="Shape 4481"/>
        <p:cNvGrpSpPr/>
        <p:nvPr/>
      </p:nvGrpSpPr>
      <p:grpSpPr>
        <a:xfrm>
          <a:off x="0" y="0"/>
          <a:ext cx="0" cy="0"/>
          <a:chOff x="0" y="0"/>
          <a:chExt cx="0" cy="0"/>
        </a:xfrm>
      </p:grpSpPr>
      <p:sp>
        <p:nvSpPr>
          <p:cNvPr id="4482" name="Google Shape;4482;p602"/>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Explanation</a:t>
            </a:r>
            <a:endParaRPr sz="3600"/>
          </a:p>
        </p:txBody>
      </p:sp>
      <p:sp>
        <p:nvSpPr>
          <p:cNvPr id="4483" name="Google Shape;4483;p602"/>
          <p:cNvSpPr txBox="1"/>
          <p:nvPr/>
        </p:nvSpPr>
        <p:spPr>
          <a:xfrm>
            <a:off x="645850" y="1464816"/>
            <a:ext cx="7852200" cy="31026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two threads continue alternating, but the main thread waits because of the call to </a:t>
            </a:r>
            <a:r>
              <a:rPr b="1" i="0" lang="en-GB" sz="2100" u="none" cap="none" strike="noStrike">
                <a:latin typeface="Calibri"/>
                <a:ea typeface="Calibri"/>
                <a:cs typeface="Calibri"/>
                <a:sym typeface="Calibri"/>
              </a:rPr>
              <a:t>handle.join()</a:t>
            </a:r>
            <a:r>
              <a:rPr b="0" i="0" lang="en-GB" sz="2100" u="none" cap="none" strike="noStrike">
                <a:latin typeface="Calibri"/>
                <a:ea typeface="Calibri"/>
                <a:cs typeface="Calibri"/>
                <a:sym typeface="Calibri"/>
              </a:rPr>
              <a:t> and does not end until the spawned thread is finished.</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result will be different if we move </a:t>
            </a:r>
            <a:r>
              <a:rPr b="1" i="0" lang="en-GB" sz="2100" u="none" cap="none" strike="noStrike">
                <a:latin typeface="Calibri"/>
                <a:ea typeface="Calibri"/>
                <a:cs typeface="Calibri"/>
                <a:sym typeface="Calibri"/>
              </a:rPr>
              <a:t>handle.join()</a:t>
            </a:r>
            <a:r>
              <a:rPr b="0" i="0" lang="en-GB" sz="2100" u="none" cap="none" strike="noStrike">
                <a:latin typeface="Calibri"/>
                <a:ea typeface="Calibri"/>
                <a:cs typeface="Calibri"/>
                <a:sym typeface="Calibri"/>
              </a:rPr>
              <a:t> before the </a:t>
            </a:r>
            <a:r>
              <a:rPr b="1" i="0" lang="en-GB" sz="2100" u="none" cap="none" strike="noStrike">
                <a:latin typeface="Calibri"/>
                <a:ea typeface="Calibri"/>
                <a:cs typeface="Calibri"/>
                <a:sym typeface="Calibri"/>
              </a:rPr>
              <a:t>for</a:t>
            </a:r>
            <a:r>
              <a:rPr b="0" i="0" lang="en-GB" sz="2100" u="none" cap="none" strike="noStrike">
                <a:latin typeface="Calibri"/>
                <a:ea typeface="Calibri"/>
                <a:cs typeface="Calibri"/>
                <a:sym typeface="Calibri"/>
              </a:rPr>
              <a:t> loop in </a:t>
            </a:r>
            <a:r>
              <a:rPr b="1" i="0" lang="en-GB" sz="2100" u="none" cap="none" strike="noStrike">
                <a:latin typeface="Calibri"/>
                <a:ea typeface="Calibri"/>
                <a:cs typeface="Calibri"/>
                <a:sym typeface="Calibri"/>
              </a:rPr>
              <a:t>main</a:t>
            </a:r>
            <a:r>
              <a:rPr b="0" i="0" lang="en-GB" sz="2100" u="none" cap="none" strike="noStrike">
                <a:latin typeface="Calibri"/>
                <a:ea typeface="Calibri"/>
                <a:cs typeface="Calibri"/>
                <a:sym typeface="Calibri"/>
              </a:rPr>
              <a:t>.</a:t>
            </a:r>
            <a:endParaRPr b="0" i="0" sz="1100" u="none" cap="none" strike="noStrike">
              <a:latin typeface="Corbel"/>
              <a:ea typeface="Corbel"/>
              <a:cs typeface="Corbel"/>
              <a:sym typeface="Corbel"/>
            </a:endParaRPr>
          </a:p>
        </p:txBody>
      </p:sp>
      <p:pic>
        <p:nvPicPr>
          <p:cNvPr id="4484" name="Google Shape;4484;p6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88" name="Shape 4488"/>
        <p:cNvGrpSpPr/>
        <p:nvPr/>
      </p:nvGrpSpPr>
      <p:grpSpPr>
        <a:xfrm>
          <a:off x="0" y="0"/>
          <a:ext cx="0" cy="0"/>
          <a:chOff x="0" y="0"/>
          <a:chExt cx="0" cy="0"/>
        </a:xfrm>
      </p:grpSpPr>
      <p:sp>
        <p:nvSpPr>
          <p:cNvPr id="4489" name="Google Shape;4489;p603"/>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Moving handle.join()</a:t>
            </a:r>
            <a:endParaRPr sz="3600"/>
          </a:p>
        </p:txBody>
      </p:sp>
      <p:pic>
        <p:nvPicPr>
          <p:cNvPr descr="A screenshot of a social media post&#10;&#10;Description generated with very high confidence" id="4490" name="Google Shape;4490;p603"/>
          <p:cNvPicPr preferRelativeResize="0"/>
          <p:nvPr/>
        </p:nvPicPr>
        <p:blipFill rotWithShape="1">
          <a:blip r:embed="rId3">
            <a:alphaModFix/>
          </a:blip>
          <a:srcRect b="0" l="0" r="0" t="0"/>
          <a:stretch/>
        </p:blipFill>
        <p:spPr>
          <a:xfrm>
            <a:off x="1507331" y="1402931"/>
            <a:ext cx="6042984" cy="3515762"/>
          </a:xfrm>
          <a:prstGeom prst="rect">
            <a:avLst/>
          </a:prstGeom>
          <a:noFill/>
          <a:ln>
            <a:noFill/>
          </a:ln>
        </p:spPr>
      </p:pic>
      <p:pic>
        <p:nvPicPr>
          <p:cNvPr id="4491" name="Google Shape;4491;p60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495" name="Shape 4495"/>
        <p:cNvGrpSpPr/>
        <p:nvPr/>
      </p:nvGrpSpPr>
      <p:grpSpPr>
        <a:xfrm>
          <a:off x="0" y="0"/>
          <a:ext cx="0" cy="0"/>
          <a:chOff x="0" y="0"/>
          <a:chExt cx="0" cy="0"/>
        </a:xfrm>
      </p:grpSpPr>
      <p:sp>
        <p:nvSpPr>
          <p:cNvPr id="4496" name="Google Shape;4496;p604"/>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Result</a:t>
            </a:r>
            <a:endParaRPr sz="1100"/>
          </a:p>
        </p:txBody>
      </p:sp>
      <p:pic>
        <p:nvPicPr>
          <p:cNvPr descr="A close up of a newspaper&#10;&#10;Description generated with high confidence" id="4497" name="Google Shape;4497;p604"/>
          <p:cNvPicPr preferRelativeResize="0"/>
          <p:nvPr/>
        </p:nvPicPr>
        <p:blipFill rotWithShape="1">
          <a:blip r:embed="rId3">
            <a:alphaModFix/>
          </a:blip>
          <a:srcRect b="0" l="0" r="0" t="0"/>
          <a:stretch/>
        </p:blipFill>
        <p:spPr>
          <a:xfrm>
            <a:off x="4572000" y="1646405"/>
            <a:ext cx="3797423" cy="2803530"/>
          </a:xfrm>
          <a:prstGeom prst="rect">
            <a:avLst/>
          </a:prstGeom>
          <a:noFill/>
          <a:ln>
            <a:noFill/>
          </a:ln>
        </p:spPr>
      </p:pic>
      <p:sp>
        <p:nvSpPr>
          <p:cNvPr id="4498" name="Google Shape;4498;p604"/>
          <p:cNvSpPr txBox="1"/>
          <p:nvPr/>
        </p:nvSpPr>
        <p:spPr>
          <a:xfrm>
            <a:off x="645850" y="1125245"/>
            <a:ext cx="3615300" cy="31026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main thread will wait for the spawned thread to finish and then run its </a:t>
            </a:r>
            <a:r>
              <a:rPr b="1" i="0" lang="en-GB" sz="2300" u="none" cap="none" strike="noStrike">
                <a:latin typeface="Calibri"/>
                <a:ea typeface="Calibri"/>
                <a:cs typeface="Calibri"/>
                <a:sym typeface="Calibri"/>
              </a:rPr>
              <a:t>for</a:t>
            </a:r>
            <a:r>
              <a:rPr b="0" i="0" lang="en-GB" sz="2300" u="none" cap="none" strike="noStrike">
                <a:latin typeface="Calibri"/>
                <a:ea typeface="Calibri"/>
                <a:cs typeface="Calibri"/>
                <a:sym typeface="Calibri"/>
              </a:rPr>
              <a:t> loop.</a:t>
            </a:r>
            <a:endParaRPr b="0" i="0" sz="1100" u="none" cap="none" strike="noStrike">
              <a:latin typeface="Corbel"/>
              <a:ea typeface="Corbel"/>
              <a:cs typeface="Corbel"/>
              <a:sym typeface="Corbel"/>
            </a:endParaRPr>
          </a:p>
        </p:txBody>
      </p:sp>
      <p:pic>
        <p:nvPicPr>
          <p:cNvPr id="4499" name="Google Shape;4499;p604"/>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03" name="Shape 4503"/>
        <p:cNvGrpSpPr/>
        <p:nvPr/>
      </p:nvGrpSpPr>
      <p:grpSpPr>
        <a:xfrm>
          <a:off x="0" y="0"/>
          <a:ext cx="0" cy="0"/>
          <a:chOff x="0" y="0"/>
          <a:chExt cx="0" cy="0"/>
        </a:xfrm>
      </p:grpSpPr>
      <p:sp>
        <p:nvSpPr>
          <p:cNvPr id="4504" name="Google Shape;4504;p605"/>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100"/>
              <a:buFont typeface="Calibri"/>
              <a:buNone/>
            </a:pPr>
            <a:r>
              <a:rPr b="1" lang="en-GB" sz="4100"/>
              <a:t>Using </a:t>
            </a:r>
            <a:r>
              <a:rPr b="1" i="1" lang="en-GB" sz="4100"/>
              <a:t>move</a:t>
            </a:r>
            <a:r>
              <a:rPr b="1" lang="en-GB" sz="4100"/>
              <a:t> Closures with Threads</a:t>
            </a:r>
            <a:endParaRPr sz="1100"/>
          </a:p>
        </p:txBody>
      </p:sp>
      <p:sp>
        <p:nvSpPr>
          <p:cNvPr id="4505" name="Google Shape;4505;p605"/>
          <p:cNvSpPr txBox="1"/>
          <p:nvPr/>
        </p:nvSpPr>
        <p:spPr>
          <a:xfrm>
            <a:off x="645850" y="1651432"/>
            <a:ext cx="7852200" cy="24951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move closure is often used alongside thread::spawn because it allows you to use data from one thread in another thread.</a:t>
            </a:r>
            <a:endParaRPr b="0" i="0" sz="1100" u="none" cap="none" strike="noStrike">
              <a:latin typeface="Corbel"/>
              <a:ea typeface="Corbel"/>
              <a:cs typeface="Corbel"/>
              <a:sym typeface="Corbel"/>
            </a:endParaRPr>
          </a:p>
          <a:p>
            <a:pPr indent="-342900" lvl="0" marL="342900" marR="0" rtl="0" algn="l">
              <a:lnSpc>
                <a:spcPct val="190000"/>
              </a:lnSpc>
              <a:spcBef>
                <a:spcPts val="0"/>
              </a:spcBef>
              <a:spcAft>
                <a:spcPts val="0"/>
              </a:spcAft>
              <a:buSzPts val="2100"/>
              <a:buFont typeface="Arial"/>
              <a:buChar char="•"/>
            </a:pPr>
            <a:r>
              <a:rPr b="0" i="0" lang="en-GB" sz="2100" u="none" cap="none" strike="noStrike">
                <a:latin typeface="Calibri"/>
                <a:ea typeface="Calibri"/>
                <a:cs typeface="Calibri"/>
                <a:sym typeface="Calibri"/>
              </a:rPr>
              <a:t>The technique is useful when creating new threads in order to transfer ownership of values from one thread to another.</a:t>
            </a:r>
            <a:endParaRPr b="0" i="0" sz="1100" u="none" cap="none" strike="noStrike">
              <a:latin typeface="Corbel"/>
              <a:ea typeface="Corbel"/>
              <a:cs typeface="Corbel"/>
              <a:sym typeface="Corbel"/>
            </a:endParaRPr>
          </a:p>
        </p:txBody>
      </p:sp>
      <p:pic>
        <p:nvPicPr>
          <p:cNvPr id="4506" name="Google Shape;4506;p60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10" name="Shape 4510"/>
        <p:cNvGrpSpPr/>
        <p:nvPr/>
      </p:nvGrpSpPr>
      <p:grpSpPr>
        <a:xfrm>
          <a:off x="0" y="0"/>
          <a:ext cx="0" cy="0"/>
          <a:chOff x="0" y="0"/>
          <a:chExt cx="0" cy="0"/>
        </a:xfrm>
      </p:grpSpPr>
      <p:sp>
        <p:nvSpPr>
          <p:cNvPr id="4511" name="Google Shape;4511;p606"/>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Without </a:t>
            </a:r>
            <a:r>
              <a:rPr b="1" i="1" lang="en-GB" sz="3600"/>
              <a:t>move</a:t>
            </a:r>
            <a:endParaRPr sz="1100"/>
          </a:p>
        </p:txBody>
      </p:sp>
      <p:pic>
        <p:nvPicPr>
          <p:cNvPr id="4512" name="Google Shape;4512;p606"/>
          <p:cNvPicPr preferRelativeResize="0"/>
          <p:nvPr/>
        </p:nvPicPr>
        <p:blipFill rotWithShape="1">
          <a:blip r:embed="rId3">
            <a:alphaModFix/>
          </a:blip>
          <a:srcRect b="0" l="0" r="0" t="0"/>
          <a:stretch/>
        </p:blipFill>
        <p:spPr>
          <a:xfrm>
            <a:off x="4865881" y="1418152"/>
            <a:ext cx="4008988" cy="2124351"/>
          </a:xfrm>
          <a:prstGeom prst="rect">
            <a:avLst/>
          </a:prstGeom>
          <a:noFill/>
          <a:ln>
            <a:noFill/>
          </a:ln>
        </p:spPr>
      </p:pic>
      <p:sp>
        <p:nvSpPr>
          <p:cNvPr id="4513" name="Google Shape;4513;p606"/>
          <p:cNvSpPr txBox="1"/>
          <p:nvPr/>
        </p:nvSpPr>
        <p:spPr>
          <a:xfrm>
            <a:off x="645850" y="1125245"/>
            <a:ext cx="3988200" cy="3429000"/>
          </a:xfrm>
          <a:prstGeom prst="rect">
            <a:avLst/>
          </a:prstGeom>
          <a:noFill/>
          <a:ln>
            <a:noFill/>
          </a:ln>
        </p:spPr>
        <p:txBody>
          <a:bodyPr anchorCtr="0" anchor="b" bIns="34275" lIns="68575" spcFirstLastPara="1" rIns="68575" wrap="square" tIns="34275">
            <a:noAutofit/>
          </a:bodyPr>
          <a:lstStyle/>
          <a:p>
            <a:pPr indent="-336550" lvl="0" marL="342900" marR="0" rtl="0" algn="l">
              <a:lnSpc>
                <a:spcPct val="190000"/>
              </a:lnSpc>
              <a:spcBef>
                <a:spcPts val="0"/>
              </a:spcBef>
              <a:spcAft>
                <a:spcPts val="0"/>
              </a:spcAft>
              <a:buSzPts val="1900"/>
              <a:buFont typeface="Arial"/>
              <a:buChar char="•"/>
            </a:pPr>
            <a:r>
              <a:rPr b="0" i="0" lang="en-GB" sz="1900" u="none" cap="none" strike="noStrike">
                <a:latin typeface="Calibri"/>
                <a:ea typeface="Calibri"/>
                <a:cs typeface="Calibri"/>
                <a:sym typeface="Calibri"/>
              </a:rPr>
              <a:t>The code will produce error as the closure is trying to borrow ‘</a:t>
            </a:r>
            <a:r>
              <a:rPr b="0" i="1" lang="en-GB" sz="1900" u="none" cap="none" strike="noStrike">
                <a:latin typeface="Calibri"/>
                <a:ea typeface="Calibri"/>
                <a:cs typeface="Calibri"/>
                <a:sym typeface="Calibri"/>
              </a:rPr>
              <a:t>v</a:t>
            </a:r>
            <a:r>
              <a:rPr b="0" i="0" lang="en-GB" sz="1900" u="none" cap="none" strike="noStrike">
                <a:latin typeface="Calibri"/>
                <a:ea typeface="Calibri"/>
                <a:cs typeface="Calibri"/>
                <a:sym typeface="Calibri"/>
              </a:rPr>
              <a:t>’.</a:t>
            </a:r>
            <a:endParaRPr b="0" i="0" sz="1100" u="none" cap="none" strike="noStrike">
              <a:latin typeface="Corbel"/>
              <a:ea typeface="Corbel"/>
              <a:cs typeface="Corbel"/>
              <a:sym typeface="Corbel"/>
            </a:endParaRPr>
          </a:p>
          <a:p>
            <a:pPr indent="-336550" lvl="0" marL="342900" marR="0" rtl="0" algn="l">
              <a:lnSpc>
                <a:spcPct val="190000"/>
              </a:lnSpc>
              <a:spcBef>
                <a:spcPts val="0"/>
              </a:spcBef>
              <a:spcAft>
                <a:spcPts val="0"/>
              </a:spcAft>
              <a:buSzPts val="1900"/>
              <a:buFont typeface="Arial"/>
              <a:buChar char="•"/>
            </a:pPr>
            <a:r>
              <a:rPr b="0" i="0" lang="en-GB" sz="1900" u="none" cap="none" strike="noStrike">
                <a:latin typeface="Calibri"/>
                <a:ea typeface="Calibri"/>
                <a:cs typeface="Calibri"/>
                <a:sym typeface="Calibri"/>
              </a:rPr>
              <a:t>Rust cannot tell how long the spawned thread will run, so it doesn’t know if the reference to ‘</a:t>
            </a:r>
            <a:r>
              <a:rPr b="0" i="1" lang="en-GB" sz="1900" u="none" cap="none" strike="noStrike">
                <a:latin typeface="Calibri"/>
                <a:ea typeface="Calibri"/>
                <a:cs typeface="Calibri"/>
                <a:sym typeface="Calibri"/>
              </a:rPr>
              <a:t>v</a:t>
            </a:r>
            <a:r>
              <a:rPr b="0" i="0" lang="en-GB" sz="1900" u="none" cap="none" strike="noStrike">
                <a:latin typeface="Calibri"/>
                <a:ea typeface="Calibri"/>
                <a:cs typeface="Calibri"/>
                <a:sym typeface="Calibri"/>
              </a:rPr>
              <a:t>’ will always be valid.</a:t>
            </a:r>
            <a:endParaRPr b="0" i="0" sz="1100" u="none" cap="none" strike="noStrike">
              <a:latin typeface="Corbel"/>
              <a:ea typeface="Corbel"/>
              <a:cs typeface="Corbel"/>
              <a:sym typeface="Corbel"/>
            </a:endParaRPr>
          </a:p>
        </p:txBody>
      </p:sp>
      <p:pic>
        <p:nvPicPr>
          <p:cNvPr id="4514" name="Google Shape;4514;p60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518" name="Shape 4518"/>
        <p:cNvGrpSpPr/>
        <p:nvPr/>
      </p:nvGrpSpPr>
      <p:grpSpPr>
        <a:xfrm>
          <a:off x="0" y="0"/>
          <a:ext cx="0" cy="0"/>
          <a:chOff x="0" y="0"/>
          <a:chExt cx="0" cy="0"/>
        </a:xfrm>
      </p:grpSpPr>
      <p:sp>
        <p:nvSpPr>
          <p:cNvPr id="4519" name="Google Shape;4519;p607"/>
          <p:cNvSpPr txBox="1"/>
          <p:nvPr>
            <p:ph type="title"/>
          </p:nvPr>
        </p:nvSpPr>
        <p:spPr>
          <a:xfrm>
            <a:off x="311700" y="445025"/>
            <a:ext cx="8520600" cy="707400"/>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dk1"/>
              </a:buClr>
              <a:buSzPts val="4500"/>
              <a:buFont typeface="Calibri"/>
              <a:buNone/>
            </a:pPr>
            <a:r>
              <a:rPr b="1" lang="en-GB" sz="3600"/>
              <a:t>With </a:t>
            </a:r>
            <a:r>
              <a:rPr b="1" i="1" lang="en-GB" sz="3600"/>
              <a:t>‘move’</a:t>
            </a:r>
            <a:endParaRPr sz="1100"/>
          </a:p>
        </p:txBody>
      </p:sp>
      <p:pic>
        <p:nvPicPr>
          <p:cNvPr descr="A screenshot of a cell phone&#10;&#10;Description generated with very high confidence" id="4520" name="Google Shape;4520;p607"/>
          <p:cNvPicPr preferRelativeResize="0"/>
          <p:nvPr/>
        </p:nvPicPr>
        <p:blipFill rotWithShape="1">
          <a:blip r:embed="rId3">
            <a:alphaModFix/>
          </a:blip>
          <a:srcRect b="0" l="0" r="0" t="0"/>
          <a:stretch/>
        </p:blipFill>
        <p:spPr>
          <a:xfrm>
            <a:off x="4590038" y="1373712"/>
            <a:ext cx="4294051" cy="2181795"/>
          </a:xfrm>
          <a:prstGeom prst="rect">
            <a:avLst/>
          </a:prstGeom>
          <a:noFill/>
          <a:ln>
            <a:noFill/>
          </a:ln>
        </p:spPr>
      </p:pic>
      <p:sp>
        <p:nvSpPr>
          <p:cNvPr id="4521" name="Google Shape;4521;p607"/>
          <p:cNvSpPr txBox="1"/>
          <p:nvPr/>
        </p:nvSpPr>
        <p:spPr>
          <a:xfrm>
            <a:off x="645850" y="2268245"/>
            <a:ext cx="3988200" cy="2796600"/>
          </a:xfrm>
          <a:prstGeom prst="rect">
            <a:avLst/>
          </a:prstGeom>
          <a:noFill/>
          <a:ln>
            <a:noFill/>
          </a:ln>
        </p:spPr>
        <p:txBody>
          <a:bodyPr anchorCtr="0" anchor="b" bIns="34275" lIns="68575" spcFirstLastPara="1" rIns="68575" wrap="square" tIns="34275">
            <a:noAutofit/>
          </a:bodyPr>
          <a:lstStyle/>
          <a:p>
            <a:pPr indent="-342900" lvl="0" marL="342900" marR="0" rtl="0" algn="l">
              <a:lnSpc>
                <a:spcPct val="200000"/>
              </a:lnSpc>
              <a:spcBef>
                <a:spcPts val="0"/>
              </a:spcBef>
              <a:spcAft>
                <a:spcPts val="0"/>
              </a:spcAft>
              <a:buSzPts val="2300"/>
              <a:buFont typeface="Arial"/>
              <a:buChar char="•"/>
            </a:pPr>
            <a:r>
              <a:rPr b="0" i="0" lang="en-GB" sz="2300" u="none" cap="none" strike="noStrike">
                <a:latin typeface="Calibri"/>
                <a:ea typeface="Calibri"/>
                <a:cs typeface="Calibri"/>
                <a:sym typeface="Calibri"/>
              </a:rPr>
              <a:t>The ‘move’ keyword overrides Rust’s conservative default of borrowing; it doesn’t let us violate the ownership rules.</a:t>
            </a:r>
            <a:endParaRPr b="0" i="0" sz="1100" u="none" cap="none" strike="noStrike">
              <a:latin typeface="Corbel"/>
              <a:ea typeface="Corbel"/>
              <a:cs typeface="Corbel"/>
              <a:sym typeface="Corbel"/>
            </a:endParaRPr>
          </a:p>
        </p:txBody>
      </p:sp>
      <p:pic>
        <p:nvPicPr>
          <p:cNvPr id="4522" name="Google Shape;4522;p607"/>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77"/>
          <p:cNvSpPr txBox="1"/>
          <p:nvPr>
            <p:ph idx="1" type="body"/>
          </p:nvPr>
        </p:nvSpPr>
        <p:spPr>
          <a:xfrm>
            <a:off x="311700" y="899525"/>
            <a:ext cx="8520600" cy="3669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Comments must start with two slashes and continue until the end of the line.</a:t>
            </a:r>
            <a:endParaRPr sz="2400"/>
          </a:p>
          <a:p>
            <a:pPr indent="-381000" lvl="0" marL="457200" rtl="0" algn="l">
              <a:spcBef>
                <a:spcPts val="0"/>
              </a:spcBef>
              <a:spcAft>
                <a:spcPts val="0"/>
              </a:spcAft>
              <a:buSzPts val="2400"/>
              <a:buChar char="●"/>
            </a:pPr>
            <a:r>
              <a:rPr lang="en-GB" sz="2400"/>
              <a:t>For comments that extend beyond a single line, you’ll need to include // on each line.</a:t>
            </a:r>
            <a:endParaRPr sz="2400"/>
          </a:p>
          <a:p>
            <a:pPr indent="457200" lvl="0" marL="914400" rtl="0" algn="l">
              <a:spcBef>
                <a:spcPts val="1600"/>
              </a:spcBef>
              <a:spcAft>
                <a:spcPts val="0"/>
              </a:spcAft>
              <a:buNone/>
            </a:pPr>
            <a:r>
              <a:t/>
            </a:r>
            <a:endParaRPr b="1"/>
          </a:p>
          <a:p>
            <a:pPr indent="457200" lvl="0" marL="914400" rtl="0" algn="l">
              <a:spcBef>
                <a:spcPts val="1600"/>
              </a:spcBef>
              <a:spcAft>
                <a:spcPts val="0"/>
              </a:spcAft>
              <a:buNone/>
            </a:pPr>
            <a:r>
              <a:t/>
            </a:r>
            <a:endParaRPr b="1"/>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507" name="Google Shape;507;p7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5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B6AC"/>
        </a:solidFill>
      </p:bgPr>
    </p:bg>
    <p:spTree>
      <p:nvGrpSpPr>
        <p:cNvPr id="4526" name="Shape 4526"/>
        <p:cNvGrpSpPr/>
        <p:nvPr/>
      </p:nvGrpSpPr>
      <p:grpSpPr>
        <a:xfrm>
          <a:off x="0" y="0"/>
          <a:ext cx="0" cy="0"/>
          <a:chOff x="0" y="0"/>
          <a:chExt cx="0" cy="0"/>
        </a:xfrm>
      </p:grpSpPr>
      <p:sp>
        <p:nvSpPr>
          <p:cNvPr id="4527" name="Google Shape;4527;p608"/>
          <p:cNvSpPr txBox="1"/>
          <p:nvPr>
            <p:ph type="title"/>
          </p:nvPr>
        </p:nvSpPr>
        <p:spPr>
          <a:xfrm>
            <a:off x="624725" y="2404825"/>
            <a:ext cx="7714500" cy="2094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0"/>
              <a:buNone/>
            </a:pPr>
            <a:r>
              <a:t/>
            </a:r>
            <a:endParaRPr b="1" sz="3600">
              <a:latin typeface="Lora"/>
              <a:ea typeface="Lora"/>
              <a:cs typeface="Lora"/>
              <a:sym typeface="Lora"/>
            </a:endParaRPr>
          </a:p>
          <a:p>
            <a:pPr indent="0" lvl="0" marL="0" rtl="0" algn="ctr">
              <a:lnSpc>
                <a:spcPct val="100000"/>
              </a:lnSpc>
              <a:spcBef>
                <a:spcPts val="0"/>
              </a:spcBef>
              <a:spcAft>
                <a:spcPts val="0"/>
              </a:spcAft>
              <a:buSzPts val="10000"/>
              <a:buNone/>
            </a:pPr>
            <a:r>
              <a:rPr b="1" lang="en-GB" sz="7200">
                <a:latin typeface="Lora"/>
                <a:ea typeface="Lora"/>
                <a:cs typeface="Lora"/>
                <a:sym typeface="Lora"/>
              </a:rPr>
              <a:t>T h a n k s</a:t>
            </a:r>
            <a:endParaRPr sz="7200">
              <a:latin typeface="Lora"/>
              <a:ea typeface="Lora"/>
              <a:cs typeface="Lora"/>
              <a:sym typeface="Lora"/>
            </a:endParaRPr>
          </a:p>
        </p:txBody>
      </p:sp>
      <p:pic>
        <p:nvPicPr>
          <p:cNvPr id="4528" name="Google Shape;4528;p608"/>
          <p:cNvPicPr preferRelativeResize="0"/>
          <p:nvPr/>
        </p:nvPicPr>
        <p:blipFill rotWithShape="1">
          <a:blip r:embed="rId3">
            <a:alphaModFix/>
          </a:blip>
          <a:srcRect b="0" l="0" r="0" t="0"/>
          <a:stretch/>
        </p:blipFill>
        <p:spPr>
          <a:xfrm>
            <a:off x="3788700" y="858525"/>
            <a:ext cx="1386550" cy="1903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idx="1" type="body"/>
          </p:nvPr>
        </p:nvSpPr>
        <p:spPr>
          <a:xfrm>
            <a:off x="921300" y="1369350"/>
            <a:ext cx="7301400" cy="17538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Char char="●"/>
            </a:pPr>
            <a:r>
              <a:rPr lang="en-GB" sz="2400">
                <a:solidFill>
                  <a:srgbClr val="000000"/>
                </a:solidFill>
              </a:rPr>
              <a:t>In Rust, variables are immutable </a:t>
            </a:r>
            <a:r>
              <a:rPr lang="en-GB" sz="2400">
                <a:solidFill>
                  <a:srgbClr val="000000"/>
                </a:solidFill>
              </a:rPr>
              <a:t>by default </a:t>
            </a:r>
            <a:r>
              <a:rPr lang="en-GB" sz="2400">
                <a:solidFill>
                  <a:srgbClr val="000000"/>
                </a:solidFill>
              </a:rPr>
              <a:t>for safety. However we can change the mutability of variables.</a:t>
            </a:r>
            <a:endParaRPr sz="2400">
              <a:solidFill>
                <a:srgbClr val="000000"/>
              </a:solidFill>
            </a:endParaRPr>
          </a:p>
        </p:txBody>
      </p:sp>
      <p:pic>
        <p:nvPicPr>
          <p:cNvPr id="131" name="Google Shape;131;p2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7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Examples: Comments</a:t>
            </a:r>
            <a:endParaRPr b="1">
              <a:solidFill>
                <a:srgbClr val="000000"/>
              </a:solidFill>
            </a:endParaRPr>
          </a:p>
        </p:txBody>
      </p:sp>
      <p:sp>
        <p:nvSpPr>
          <p:cNvPr id="513" name="Google Shape;513;p78"/>
          <p:cNvSpPr txBox="1"/>
          <p:nvPr>
            <p:ph idx="1" type="body"/>
          </p:nvPr>
        </p:nvSpPr>
        <p:spPr>
          <a:xfrm>
            <a:off x="311700" y="1382900"/>
            <a:ext cx="3964200" cy="31860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ourier New"/>
                <a:ea typeface="Courier New"/>
                <a:cs typeface="Courier New"/>
                <a:sym typeface="Courier New"/>
              </a:rPr>
              <a:t>fn</a:t>
            </a:r>
            <a:r>
              <a:rPr lang="en-GB" sz="2400">
                <a:solidFill>
                  <a:srgbClr val="6E6B5E"/>
                </a:solidFill>
                <a:latin typeface="Courier New"/>
                <a:ea typeface="Courier New"/>
                <a:cs typeface="Courier New"/>
                <a:sym typeface="Courier New"/>
              </a:rPr>
              <a:t> </a:t>
            </a:r>
            <a:r>
              <a:rPr lang="en-GB" sz="2400">
                <a:solidFill>
                  <a:srgbClr val="6684E1"/>
                </a:solidFill>
                <a:latin typeface="Courier New"/>
                <a:ea typeface="Courier New"/>
                <a:cs typeface="Courier New"/>
                <a:sym typeface="Courier New"/>
              </a:rPr>
              <a:t>main</a:t>
            </a:r>
            <a:r>
              <a:rPr lang="en-GB" sz="2400">
                <a:solidFill>
                  <a:srgbClr val="6E6B5E"/>
                </a:solidFill>
                <a:latin typeface="Courier New"/>
                <a:ea typeface="Courier New"/>
                <a:cs typeface="Courier New"/>
                <a:sym typeface="Courier New"/>
              </a:rPr>
              <a:t>() {</a:t>
            </a:r>
            <a:endParaRPr sz="2400">
              <a:solidFill>
                <a:srgbClr val="6E6B5E"/>
              </a:solidFill>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AAAAAA"/>
                </a:solidFill>
                <a:latin typeface="Courier New"/>
                <a:ea typeface="Courier New"/>
                <a:cs typeface="Courier New"/>
                <a:sym typeface="Courier New"/>
              </a:rPr>
              <a:t>// hello</a:t>
            </a:r>
            <a:endParaRPr sz="2400">
              <a:solidFill>
                <a:srgbClr val="6E6B5E"/>
              </a:solidFill>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AAAAAA"/>
                </a:solidFill>
                <a:latin typeface="Courier New"/>
                <a:ea typeface="Courier New"/>
                <a:cs typeface="Courier New"/>
                <a:sym typeface="Courier New"/>
              </a:rPr>
              <a:t>// hi</a:t>
            </a:r>
            <a:endParaRPr sz="2400">
              <a:solidFill>
                <a:srgbClr val="6E6B5E"/>
              </a:solidFill>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AAAAAA"/>
                </a:solidFill>
                <a:latin typeface="Courier New"/>
                <a:ea typeface="Courier New"/>
                <a:cs typeface="Courier New"/>
                <a:sym typeface="Courier New"/>
              </a:rPr>
              <a:t>// hey</a:t>
            </a:r>
            <a:endParaRPr sz="2400">
              <a:solidFill>
                <a:srgbClr val="6E6B5E"/>
              </a:solidFill>
              <a:latin typeface="Courier New"/>
              <a:ea typeface="Courier New"/>
              <a:cs typeface="Courier New"/>
              <a:sym typeface="Courier New"/>
            </a:endParaRPr>
          </a:p>
          <a:p>
            <a:pPr indent="0" lvl="0" marL="63500" marR="63500" rtl="0" algn="l">
              <a:spcBef>
                <a:spcPts val="0"/>
              </a:spcBef>
              <a:spcAft>
                <a:spcPts val="0"/>
              </a:spcAft>
              <a:buNone/>
            </a:pPr>
            <a:r>
              <a:rPr lang="en-GB" sz="2400">
                <a:solidFill>
                  <a:srgbClr val="6E6B5E"/>
                </a:solidFill>
                <a:latin typeface="Courier New"/>
                <a:ea typeface="Courier New"/>
                <a:cs typeface="Courier New"/>
                <a:sym typeface="Courier New"/>
              </a:rPr>
              <a:t>}</a:t>
            </a:r>
            <a:endParaRPr sz="2400">
              <a:solidFill>
                <a:srgbClr val="6E6B5E"/>
              </a:solidFill>
              <a:latin typeface="Courier New"/>
              <a:ea typeface="Courier New"/>
              <a:cs typeface="Courier New"/>
              <a:sym typeface="Courier New"/>
            </a:endParaRPr>
          </a:p>
          <a:p>
            <a:pPr indent="0" lvl="0" marL="0" rtl="0" algn="l">
              <a:spcBef>
                <a:spcPts val="0"/>
              </a:spcBef>
              <a:spcAft>
                <a:spcPts val="0"/>
              </a:spcAft>
              <a:buNone/>
            </a:pPr>
            <a:r>
              <a:t/>
            </a:r>
            <a:endParaRPr sz="1100">
              <a:solidFill>
                <a:srgbClr val="333333"/>
              </a:solidFill>
              <a:highlight>
                <a:srgbClr val="FFFFFF"/>
              </a:highlight>
              <a:latin typeface="Arial"/>
              <a:ea typeface="Arial"/>
              <a:cs typeface="Arial"/>
              <a:sym typeface="Arial"/>
            </a:endParaRPr>
          </a:p>
          <a:p>
            <a:pPr indent="0" lvl="0" marL="0" rtl="0" algn="l">
              <a:lnSpc>
                <a:spcPct val="114000"/>
              </a:lnSpc>
              <a:spcBef>
                <a:spcPts val="0"/>
              </a:spcBef>
              <a:spcAft>
                <a:spcPts val="0"/>
              </a:spcAft>
              <a:buNone/>
            </a:pPr>
            <a:r>
              <a:t/>
            </a:r>
            <a:endParaRPr sz="2400">
              <a:solidFill>
                <a:srgbClr val="B854D4"/>
              </a:solidFill>
              <a:latin typeface="Courier New"/>
              <a:ea typeface="Courier New"/>
              <a:cs typeface="Courier New"/>
              <a:sym typeface="Courier New"/>
            </a:endParaRPr>
          </a:p>
        </p:txBody>
      </p:sp>
      <p:sp>
        <p:nvSpPr>
          <p:cNvPr id="514" name="Google Shape;514;p78"/>
          <p:cNvSpPr txBox="1"/>
          <p:nvPr>
            <p:ph idx="1" type="body"/>
          </p:nvPr>
        </p:nvSpPr>
        <p:spPr>
          <a:xfrm>
            <a:off x="4572000" y="1382900"/>
            <a:ext cx="3964200" cy="22557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ourier New"/>
                <a:ea typeface="Courier New"/>
                <a:cs typeface="Courier New"/>
                <a:sym typeface="Courier New"/>
              </a:rPr>
              <a:t>fn</a:t>
            </a:r>
            <a:r>
              <a:rPr lang="en-GB" sz="2400">
                <a:solidFill>
                  <a:srgbClr val="6E6B5E"/>
                </a:solidFill>
                <a:latin typeface="Courier New"/>
                <a:ea typeface="Courier New"/>
                <a:cs typeface="Courier New"/>
                <a:sym typeface="Courier New"/>
              </a:rPr>
              <a:t> </a:t>
            </a:r>
            <a:r>
              <a:rPr lang="en-GB" sz="2400">
                <a:solidFill>
                  <a:srgbClr val="6684E1"/>
                </a:solidFill>
                <a:latin typeface="Courier New"/>
                <a:ea typeface="Courier New"/>
                <a:cs typeface="Courier New"/>
                <a:sym typeface="Courier New"/>
              </a:rPr>
              <a:t>main</a:t>
            </a:r>
            <a:r>
              <a:rPr lang="en-GB" sz="2400">
                <a:solidFill>
                  <a:srgbClr val="6E6B5E"/>
                </a:solidFill>
                <a:latin typeface="Courier New"/>
                <a:ea typeface="Courier New"/>
                <a:cs typeface="Courier New"/>
                <a:sym typeface="Courier New"/>
              </a:rPr>
              <a:t>() {</a:t>
            </a:r>
            <a:endParaRPr sz="2400">
              <a:solidFill>
                <a:srgbClr val="6E6B5E"/>
              </a:solidFill>
              <a:highlight>
                <a:srgbClr val="F1F1F1"/>
              </a:highlight>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AAAAAA"/>
                </a:solidFill>
                <a:latin typeface="Courier New"/>
                <a:ea typeface="Courier New"/>
                <a:cs typeface="Courier New"/>
                <a:sym typeface="Courier New"/>
              </a:rPr>
              <a:t>// hello, world</a:t>
            </a:r>
            <a:endParaRPr sz="2400">
              <a:solidFill>
                <a:srgbClr val="6E6B5E"/>
              </a:solidFill>
              <a:latin typeface="Courier New"/>
              <a:ea typeface="Courier New"/>
              <a:cs typeface="Courier New"/>
              <a:sym typeface="Courier New"/>
            </a:endParaRPr>
          </a:p>
          <a:p>
            <a:pPr indent="0" lvl="0" marL="0" rtl="0" algn="l">
              <a:lnSpc>
                <a:spcPct val="114000"/>
              </a:lnSpc>
              <a:spcBef>
                <a:spcPts val="0"/>
              </a:spcBef>
              <a:spcAft>
                <a:spcPts val="0"/>
              </a:spcAft>
              <a:buNone/>
            </a:pPr>
            <a:r>
              <a:rPr lang="en-GB" sz="2400">
                <a:solidFill>
                  <a:srgbClr val="6E6B5E"/>
                </a:solidFill>
                <a:latin typeface="Courier New"/>
                <a:ea typeface="Courier New"/>
                <a:cs typeface="Courier New"/>
                <a:sym typeface="Courier New"/>
              </a:rPr>
              <a:t>}</a:t>
            </a:r>
            <a:endParaRPr sz="2400"/>
          </a:p>
        </p:txBody>
      </p:sp>
      <p:pic>
        <p:nvPicPr>
          <p:cNvPr id="515" name="Google Shape;515;p7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9"/>
          <p:cNvSpPr txBox="1"/>
          <p:nvPr>
            <p:ph type="title"/>
          </p:nvPr>
        </p:nvSpPr>
        <p:spPr>
          <a:xfrm>
            <a:off x="445700" y="1103350"/>
            <a:ext cx="8222100" cy="215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000000"/>
                </a:solidFill>
              </a:rPr>
              <a:t>1</a:t>
            </a:r>
            <a:r>
              <a:rPr b="1" lang="en-GB" sz="6000">
                <a:solidFill>
                  <a:srgbClr val="000000"/>
                </a:solidFill>
              </a:rPr>
              <a:t>.5 Control Flow</a:t>
            </a:r>
            <a:endParaRPr>
              <a:solidFill>
                <a:srgbClr val="000000"/>
              </a:solidFill>
            </a:endParaRPr>
          </a:p>
        </p:txBody>
      </p:sp>
      <p:pic>
        <p:nvPicPr>
          <p:cNvPr id="521" name="Google Shape;521;p7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80"/>
          <p:cNvSpPr txBox="1"/>
          <p:nvPr>
            <p:ph type="title"/>
          </p:nvPr>
        </p:nvSpPr>
        <p:spPr>
          <a:xfrm>
            <a:off x="311700" y="136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000000"/>
                </a:solidFill>
              </a:rPr>
              <a:t> Control Flow</a:t>
            </a:r>
            <a:endParaRPr b="1">
              <a:solidFill>
                <a:srgbClr val="000000"/>
              </a:solidFill>
            </a:endParaRPr>
          </a:p>
        </p:txBody>
      </p:sp>
      <p:sp>
        <p:nvSpPr>
          <p:cNvPr id="527" name="Google Shape;527;p80"/>
          <p:cNvSpPr txBox="1"/>
          <p:nvPr>
            <p:ph idx="1" type="body"/>
          </p:nvPr>
        </p:nvSpPr>
        <p:spPr>
          <a:xfrm>
            <a:off x="311700" y="849950"/>
            <a:ext cx="8520600" cy="3884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A control flow is the order in which the piece of program is executed.</a:t>
            </a:r>
            <a:endParaRPr sz="2400"/>
          </a:p>
          <a:p>
            <a:pPr indent="0" lvl="0" marL="457200" rtl="0" algn="l">
              <a:spcBef>
                <a:spcPts val="1600"/>
              </a:spcBef>
              <a:spcAft>
                <a:spcPts val="0"/>
              </a:spcAft>
              <a:buNone/>
            </a:pPr>
            <a:r>
              <a:t/>
            </a:r>
            <a:endParaRPr sz="2400"/>
          </a:p>
          <a:p>
            <a:pPr indent="0" lvl="0" marL="0" rtl="0" algn="l">
              <a:spcBef>
                <a:spcPts val="1600"/>
              </a:spcBef>
              <a:spcAft>
                <a:spcPts val="0"/>
              </a:spcAft>
              <a:buNone/>
            </a:pPr>
            <a:r>
              <a:rPr lang="en-GB" sz="2400"/>
              <a:t>In control flow we have following expressions:</a:t>
            </a:r>
            <a:endParaRPr sz="2400"/>
          </a:p>
          <a:p>
            <a:pPr indent="-381000" lvl="0" marL="457200" rtl="0" algn="l">
              <a:spcBef>
                <a:spcPts val="1600"/>
              </a:spcBef>
              <a:spcAft>
                <a:spcPts val="0"/>
              </a:spcAft>
              <a:buSzPts val="2400"/>
              <a:buAutoNum type="arabicPeriod"/>
            </a:pPr>
            <a:r>
              <a:rPr lang="en-GB" sz="2400"/>
              <a:t>If expression</a:t>
            </a:r>
            <a:endParaRPr sz="2400"/>
          </a:p>
          <a:p>
            <a:pPr indent="-381000" lvl="0" marL="457200" rtl="0" algn="l">
              <a:spcBef>
                <a:spcPts val="0"/>
              </a:spcBef>
              <a:spcAft>
                <a:spcPts val="0"/>
              </a:spcAft>
              <a:buSzPts val="2400"/>
              <a:buAutoNum type="arabicPeriod"/>
            </a:pPr>
            <a:r>
              <a:rPr lang="en-GB" sz="2400"/>
              <a:t>Else expression</a:t>
            </a:r>
            <a:endParaRPr sz="2400"/>
          </a:p>
          <a:p>
            <a:pPr indent="-381000" lvl="0" marL="457200" rtl="0" algn="l">
              <a:spcBef>
                <a:spcPts val="0"/>
              </a:spcBef>
              <a:spcAft>
                <a:spcPts val="0"/>
              </a:spcAft>
              <a:buSzPts val="2400"/>
              <a:buAutoNum type="arabicPeriod"/>
            </a:pPr>
            <a:r>
              <a:rPr lang="en-GB" sz="2400"/>
              <a:t>Else if expression</a:t>
            </a:r>
            <a:endParaRPr sz="2400"/>
          </a:p>
          <a:p>
            <a:pPr indent="0" lvl="0" marL="0" rtl="0" algn="l">
              <a:spcBef>
                <a:spcPts val="1600"/>
              </a:spcBef>
              <a:spcAft>
                <a:spcPts val="1600"/>
              </a:spcAft>
              <a:buNone/>
            </a:pPr>
            <a:r>
              <a:t/>
            </a:r>
            <a:endParaRPr sz="2400"/>
          </a:p>
        </p:txBody>
      </p:sp>
      <p:pic>
        <p:nvPicPr>
          <p:cNvPr id="528" name="Google Shape;528;p8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81"/>
          <p:cNvSpPr txBox="1"/>
          <p:nvPr>
            <p:ph idx="1" type="body"/>
          </p:nvPr>
        </p:nvSpPr>
        <p:spPr>
          <a:xfrm>
            <a:off x="311700" y="509850"/>
            <a:ext cx="5211300" cy="412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400"/>
              <a:t>I</a:t>
            </a:r>
            <a:r>
              <a:rPr b="1" lang="en-GB" sz="2400"/>
              <a:t>f Expression:</a:t>
            </a:r>
            <a:endParaRPr b="1" sz="2400"/>
          </a:p>
          <a:p>
            <a:pPr indent="0" lvl="0" marL="0" rtl="0" algn="l">
              <a:spcBef>
                <a:spcPts val="1600"/>
              </a:spcBef>
              <a:spcAft>
                <a:spcPts val="0"/>
              </a:spcAft>
              <a:buClr>
                <a:schemeClr val="dk1"/>
              </a:buClr>
              <a:buSzPts val="1100"/>
              <a:buFont typeface="Arial"/>
              <a:buNone/>
            </a:pPr>
            <a:r>
              <a:t/>
            </a:r>
            <a:endParaRPr b="1" sz="2400"/>
          </a:p>
          <a:p>
            <a:pPr indent="-381000" lvl="0" marL="457200" rtl="0" algn="l">
              <a:spcBef>
                <a:spcPts val="1600"/>
              </a:spcBef>
              <a:spcAft>
                <a:spcPts val="0"/>
              </a:spcAft>
              <a:buSzPts val="2400"/>
              <a:buChar char="●"/>
            </a:pPr>
            <a:r>
              <a:rPr lang="en-GB" sz="2400"/>
              <a:t>I</a:t>
            </a:r>
            <a:r>
              <a:rPr lang="en-GB" sz="2400"/>
              <a:t>f expression allows to branch your code to any condition. </a:t>
            </a:r>
            <a:endParaRPr sz="2400"/>
          </a:p>
          <a:p>
            <a:pPr indent="-381000" lvl="0" marL="457200" rtl="0" algn="l">
              <a:spcBef>
                <a:spcPts val="0"/>
              </a:spcBef>
              <a:spcAft>
                <a:spcPts val="0"/>
              </a:spcAft>
              <a:buSzPts val="2400"/>
              <a:buChar char="●"/>
            </a:pPr>
            <a:r>
              <a:rPr lang="en-GB" sz="2400"/>
              <a:t>If the condition is true then the program in if block will be executed.</a:t>
            </a:r>
            <a:endParaRPr sz="2400"/>
          </a:p>
          <a:p>
            <a:pPr indent="0" lvl="0" marL="457200" rtl="0" algn="l">
              <a:spcBef>
                <a:spcPts val="1600"/>
              </a:spcBef>
              <a:spcAft>
                <a:spcPts val="1600"/>
              </a:spcAft>
              <a:buNone/>
            </a:pPr>
            <a:r>
              <a:t/>
            </a:r>
            <a:endParaRPr/>
          </a:p>
        </p:txBody>
      </p:sp>
      <p:pic>
        <p:nvPicPr>
          <p:cNvPr id="534" name="Google Shape;534;p81"/>
          <p:cNvPicPr preferRelativeResize="0"/>
          <p:nvPr/>
        </p:nvPicPr>
        <p:blipFill>
          <a:blip r:embed="rId3">
            <a:alphaModFix/>
          </a:blip>
          <a:stretch>
            <a:fillRect/>
          </a:stretch>
        </p:blipFill>
        <p:spPr>
          <a:xfrm>
            <a:off x="5584263" y="814375"/>
            <a:ext cx="3248025" cy="3514725"/>
          </a:xfrm>
          <a:prstGeom prst="rect">
            <a:avLst/>
          </a:prstGeom>
          <a:noFill/>
          <a:ln>
            <a:noFill/>
          </a:ln>
        </p:spPr>
      </p:pic>
      <p:pic>
        <p:nvPicPr>
          <p:cNvPr id="535" name="Google Shape;535;p81"/>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8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When if expression is not true then the program will be passed to further blocks of else if expressions or else expression.</a:t>
            </a:r>
            <a:endParaRPr sz="2400"/>
          </a:p>
          <a:p>
            <a:pPr indent="-381000" lvl="0" marL="457200" rtl="0" algn="l">
              <a:spcBef>
                <a:spcPts val="1000"/>
              </a:spcBef>
              <a:spcAft>
                <a:spcPts val="0"/>
              </a:spcAft>
              <a:buSzPts val="2400"/>
              <a:buChar char="●"/>
            </a:pPr>
            <a:r>
              <a:rPr lang="en-GB" sz="2400"/>
              <a:t>The curly brackets defining the program blocks are called arms.</a:t>
            </a:r>
            <a:endParaRPr sz="2400"/>
          </a:p>
          <a:p>
            <a:pPr indent="0" lvl="0" marL="0" rtl="0" algn="l">
              <a:spcBef>
                <a:spcPts val="1600"/>
              </a:spcBef>
              <a:spcAft>
                <a:spcPts val="1600"/>
              </a:spcAft>
              <a:buNone/>
            </a:pPr>
            <a:r>
              <a:t/>
            </a:r>
            <a:endParaRPr/>
          </a:p>
        </p:txBody>
      </p:sp>
      <p:pic>
        <p:nvPicPr>
          <p:cNvPr id="541" name="Google Shape;541;p8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83"/>
          <p:cNvSpPr txBox="1"/>
          <p:nvPr>
            <p:ph idx="1" type="body"/>
          </p:nvPr>
        </p:nvSpPr>
        <p:spPr>
          <a:xfrm>
            <a:off x="235500" y="322300"/>
            <a:ext cx="4837200" cy="46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p>
          <a:p>
            <a:pPr indent="0" lvl="0" marL="0" rtl="0" algn="l">
              <a:spcBef>
                <a:spcPts val="1600"/>
              </a:spcBef>
              <a:spcAft>
                <a:spcPts val="0"/>
              </a:spcAft>
              <a:buNone/>
            </a:pPr>
            <a:r>
              <a:rPr b="1" lang="en-GB" sz="2400"/>
              <a:t>Else Expression:</a:t>
            </a:r>
            <a:endParaRPr b="1" sz="2400"/>
          </a:p>
          <a:p>
            <a:pPr indent="-381000" lvl="0" marL="457200" rtl="0" algn="l">
              <a:spcBef>
                <a:spcPts val="1600"/>
              </a:spcBef>
              <a:spcAft>
                <a:spcPts val="0"/>
              </a:spcAft>
              <a:buSzPts val="2400"/>
              <a:buChar char="●"/>
            </a:pPr>
            <a:r>
              <a:rPr lang="en-GB" sz="2400"/>
              <a:t>E</a:t>
            </a:r>
            <a:r>
              <a:rPr lang="en-GB" sz="2400"/>
              <a:t>lse expression </a:t>
            </a:r>
            <a:r>
              <a:rPr lang="en-GB" sz="2400">
                <a:highlight>
                  <a:srgbClr val="FFFFFF"/>
                </a:highlight>
              </a:rPr>
              <a:t>gives the program an alternative block of code to execute when the condition introduced in if block evaluates to false.</a:t>
            </a:r>
            <a:endParaRPr sz="2400">
              <a:highlight>
                <a:srgbClr val="FFFFFF"/>
              </a:highlight>
            </a:endParaRPr>
          </a:p>
          <a:p>
            <a:pPr indent="-381000" lvl="0" marL="457200" rtl="0" algn="l">
              <a:spcBef>
                <a:spcPts val="0"/>
              </a:spcBef>
              <a:spcAft>
                <a:spcPts val="0"/>
              </a:spcAft>
              <a:buSzPts val="2400"/>
              <a:buChar char="●"/>
            </a:pPr>
            <a:r>
              <a:rPr lang="en-GB" sz="2400">
                <a:highlight>
                  <a:srgbClr val="FFFFFF"/>
                </a:highlight>
              </a:rPr>
              <a:t>Else expression comes at last.</a:t>
            </a:r>
            <a:endParaRPr sz="2400">
              <a:highlight>
                <a:srgbClr val="FFFFFF"/>
              </a:highlight>
            </a:endParaRPr>
          </a:p>
        </p:txBody>
      </p:sp>
      <p:pic>
        <p:nvPicPr>
          <p:cNvPr id="547" name="Google Shape;547;p83"/>
          <p:cNvPicPr preferRelativeResize="0"/>
          <p:nvPr/>
        </p:nvPicPr>
        <p:blipFill>
          <a:blip r:embed="rId3">
            <a:alphaModFix/>
          </a:blip>
          <a:stretch>
            <a:fillRect/>
          </a:stretch>
        </p:blipFill>
        <p:spPr>
          <a:xfrm>
            <a:off x="5148975" y="1033450"/>
            <a:ext cx="3905250" cy="3076575"/>
          </a:xfrm>
          <a:prstGeom prst="rect">
            <a:avLst/>
          </a:prstGeom>
          <a:noFill/>
          <a:ln>
            <a:noFill/>
          </a:ln>
        </p:spPr>
      </p:pic>
      <p:pic>
        <p:nvPicPr>
          <p:cNvPr id="548" name="Google Shape;548;p8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84"/>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a:t>Result:</a:t>
            </a:r>
            <a:endParaRPr sz="2400"/>
          </a:p>
          <a:p>
            <a:pPr indent="0" lvl="0" marL="0" rtl="0" algn="l">
              <a:lnSpc>
                <a:spcPct val="114000"/>
              </a:lnSpc>
              <a:spcBef>
                <a:spcPts val="500"/>
              </a:spcBef>
              <a:spcAft>
                <a:spcPts val="500"/>
              </a:spcAft>
              <a:buClr>
                <a:schemeClr val="dk1"/>
              </a:buClr>
              <a:buSzPts val="1100"/>
              <a:buFont typeface="Arial"/>
              <a:buNone/>
            </a:pPr>
            <a:r>
              <a:rPr lang="en-GB" sz="2400"/>
              <a:t>Condition was true</a:t>
            </a:r>
            <a:endParaRPr sz="2400"/>
          </a:p>
        </p:txBody>
      </p:sp>
      <p:sp>
        <p:nvSpPr>
          <p:cNvPr id="554" name="Google Shape;554;p84"/>
          <p:cNvSpPr txBox="1"/>
          <p:nvPr/>
        </p:nvSpPr>
        <p:spPr>
          <a:xfrm>
            <a:off x="137400" y="800375"/>
            <a:ext cx="4349100" cy="42510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number = </a:t>
            </a:r>
            <a:r>
              <a:rPr lang="en-GB" sz="2400">
                <a:solidFill>
                  <a:srgbClr val="B65611"/>
                </a:solidFill>
              </a:rPr>
              <a:t>3</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854D4"/>
                </a:solidFill>
              </a:rPr>
              <a:t>if</a:t>
            </a:r>
            <a:r>
              <a:rPr lang="en-GB" sz="2400">
                <a:solidFill>
                  <a:srgbClr val="6E6B5E"/>
                </a:solidFill>
              </a:rPr>
              <a:t> number &lt; </a:t>
            </a:r>
            <a:r>
              <a:rPr lang="en-GB" sz="2400">
                <a:solidFill>
                  <a:srgbClr val="B65611"/>
                </a:solidFill>
              </a:rPr>
              <a:t>5</a:t>
            </a: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"condition was true"</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 </a:t>
            </a:r>
            <a:r>
              <a:rPr lang="en-GB" sz="2400">
                <a:solidFill>
                  <a:srgbClr val="B854D4"/>
                </a:solidFill>
              </a:rPr>
              <a:t>else</a:t>
            </a: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"condition was false"</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t/>
            </a:r>
            <a:endParaRPr sz="2400">
              <a:solidFill>
                <a:srgbClr val="6E6B5E"/>
              </a:solidFill>
            </a:endParaRPr>
          </a:p>
        </p:txBody>
      </p:sp>
      <p:sp>
        <p:nvSpPr>
          <p:cNvPr id="555" name="Google Shape;555;p84"/>
          <p:cNvSpPr txBox="1"/>
          <p:nvPr>
            <p:ph type="title"/>
          </p:nvPr>
        </p:nvSpPr>
        <p:spPr>
          <a:xfrm>
            <a:off x="253925" y="1698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556" name="Google Shape;556;p8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5"/>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a:t>Result:</a:t>
            </a:r>
            <a:endParaRPr sz="2400"/>
          </a:p>
          <a:p>
            <a:pPr indent="0" lvl="0" marL="0" rtl="0" algn="l">
              <a:lnSpc>
                <a:spcPct val="114000"/>
              </a:lnSpc>
              <a:spcBef>
                <a:spcPts val="500"/>
              </a:spcBef>
              <a:spcAft>
                <a:spcPts val="500"/>
              </a:spcAft>
              <a:buClr>
                <a:schemeClr val="dk1"/>
              </a:buClr>
              <a:buSzPts val="1100"/>
              <a:buFont typeface="Arial"/>
              <a:buNone/>
            </a:pPr>
            <a:r>
              <a:rPr lang="en-GB" sz="2400"/>
              <a:t>Condition was false</a:t>
            </a:r>
            <a:endParaRPr sz="2400"/>
          </a:p>
        </p:txBody>
      </p:sp>
      <p:sp>
        <p:nvSpPr>
          <p:cNvPr id="562" name="Google Shape;562;p85"/>
          <p:cNvSpPr txBox="1"/>
          <p:nvPr/>
        </p:nvSpPr>
        <p:spPr>
          <a:xfrm>
            <a:off x="111000" y="724200"/>
            <a:ext cx="4384500" cy="36951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250">
                <a:solidFill>
                  <a:srgbClr val="B854D4"/>
                </a:solidFill>
              </a:rPr>
              <a:t>fn</a:t>
            </a:r>
            <a:r>
              <a:rPr lang="en-GB" sz="2250">
                <a:solidFill>
                  <a:srgbClr val="6E6B5E"/>
                </a:solidFill>
              </a:rPr>
              <a:t> </a:t>
            </a:r>
            <a:r>
              <a:rPr lang="en-GB" sz="2250">
                <a:solidFill>
                  <a:srgbClr val="6684E1"/>
                </a:solidFill>
              </a:rPr>
              <a:t>main</a:t>
            </a:r>
            <a:r>
              <a:rPr lang="en-GB" sz="2250">
                <a:solidFill>
                  <a:srgbClr val="6E6B5E"/>
                </a:solidFill>
              </a:rPr>
              <a:t>() {</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r>
              <a:rPr lang="en-GB" sz="2250">
                <a:solidFill>
                  <a:srgbClr val="B854D4"/>
                </a:solidFill>
              </a:rPr>
              <a:t>let</a:t>
            </a:r>
            <a:r>
              <a:rPr lang="en-GB" sz="2250">
                <a:solidFill>
                  <a:srgbClr val="6E6B5E"/>
                </a:solidFill>
              </a:rPr>
              <a:t> number = </a:t>
            </a:r>
            <a:r>
              <a:rPr lang="en-GB" sz="2250">
                <a:solidFill>
                  <a:srgbClr val="B65611"/>
                </a:solidFill>
              </a:rPr>
              <a:t>7</a:t>
            </a:r>
            <a:r>
              <a:rPr lang="en-GB" sz="2250">
                <a:solidFill>
                  <a:srgbClr val="6E6B5E"/>
                </a:solidFill>
              </a:rPr>
              <a:t>;</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r>
              <a:rPr lang="en-GB" sz="2250">
                <a:solidFill>
                  <a:srgbClr val="B854D4"/>
                </a:solidFill>
              </a:rPr>
              <a:t>if</a:t>
            </a:r>
            <a:r>
              <a:rPr lang="en-GB" sz="2250">
                <a:solidFill>
                  <a:srgbClr val="6E6B5E"/>
                </a:solidFill>
              </a:rPr>
              <a:t> number &lt; </a:t>
            </a:r>
            <a:r>
              <a:rPr lang="en-GB" sz="2250">
                <a:solidFill>
                  <a:srgbClr val="B65611"/>
                </a:solidFill>
              </a:rPr>
              <a:t>5</a:t>
            </a:r>
            <a:r>
              <a:rPr lang="en-GB" sz="2250">
                <a:solidFill>
                  <a:srgbClr val="6E6B5E"/>
                </a:solidFill>
              </a:rPr>
              <a:t> {</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r>
              <a:rPr lang="en-GB" sz="2250">
                <a:solidFill>
                  <a:srgbClr val="B65611"/>
                </a:solidFill>
              </a:rPr>
              <a:t>println!</a:t>
            </a:r>
            <a:r>
              <a:rPr lang="en-GB" sz="2250">
                <a:solidFill>
                  <a:srgbClr val="6E6B5E"/>
                </a:solidFill>
              </a:rPr>
              <a:t>(</a:t>
            </a:r>
            <a:r>
              <a:rPr lang="en-GB" sz="2250">
                <a:solidFill>
                  <a:srgbClr val="60AC39"/>
                </a:solidFill>
              </a:rPr>
              <a:t>"condition was true"</a:t>
            </a:r>
            <a:r>
              <a:rPr lang="en-GB" sz="2250">
                <a:solidFill>
                  <a:srgbClr val="6E6B5E"/>
                </a:solidFill>
              </a:rPr>
              <a:t>);</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 </a:t>
            </a:r>
            <a:r>
              <a:rPr lang="en-GB" sz="2250">
                <a:solidFill>
                  <a:srgbClr val="B854D4"/>
                </a:solidFill>
              </a:rPr>
              <a:t>else</a:t>
            </a:r>
            <a:r>
              <a:rPr lang="en-GB" sz="2250">
                <a:solidFill>
                  <a:srgbClr val="6E6B5E"/>
                </a:solidFill>
              </a:rPr>
              <a:t> {</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r>
              <a:rPr lang="en-GB" sz="2250">
                <a:solidFill>
                  <a:srgbClr val="B65611"/>
                </a:solidFill>
              </a:rPr>
              <a:t>println!</a:t>
            </a:r>
            <a:r>
              <a:rPr lang="en-GB" sz="2250">
                <a:solidFill>
                  <a:srgbClr val="6E6B5E"/>
                </a:solidFill>
              </a:rPr>
              <a:t>(</a:t>
            </a:r>
            <a:r>
              <a:rPr lang="en-GB" sz="2250">
                <a:solidFill>
                  <a:srgbClr val="60AC39"/>
                </a:solidFill>
              </a:rPr>
              <a:t>"condition was false"</a:t>
            </a:r>
            <a:r>
              <a:rPr lang="en-GB" sz="2250">
                <a:solidFill>
                  <a:srgbClr val="6E6B5E"/>
                </a:solidFill>
              </a:rPr>
              <a:t>);</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    }</a:t>
            </a:r>
            <a:endParaRPr sz="2250">
              <a:solidFill>
                <a:srgbClr val="6E6B5E"/>
              </a:solidFill>
            </a:endParaRPr>
          </a:p>
          <a:p>
            <a:pPr indent="0" lvl="0" marL="0" rtl="0" algn="l">
              <a:lnSpc>
                <a:spcPct val="113000"/>
              </a:lnSpc>
              <a:spcBef>
                <a:spcPts val="0"/>
              </a:spcBef>
              <a:spcAft>
                <a:spcPts val="0"/>
              </a:spcAft>
              <a:buNone/>
            </a:pPr>
            <a:r>
              <a:rPr lang="en-GB" sz="2250">
                <a:solidFill>
                  <a:srgbClr val="6E6B5E"/>
                </a:solidFill>
              </a:rPr>
              <a:t>}</a:t>
            </a:r>
            <a:endParaRPr sz="2250">
              <a:solidFill>
                <a:srgbClr val="6E6B5E"/>
              </a:solidFill>
            </a:endParaRPr>
          </a:p>
          <a:p>
            <a:pPr indent="0" lvl="0" marL="0" rtl="0" algn="l">
              <a:lnSpc>
                <a:spcPct val="115000"/>
              </a:lnSpc>
              <a:spcBef>
                <a:spcPts val="0"/>
              </a:spcBef>
              <a:spcAft>
                <a:spcPts val="0"/>
              </a:spcAft>
              <a:buNone/>
            </a:pPr>
            <a:r>
              <a:t/>
            </a:r>
            <a:endParaRPr sz="2250">
              <a:solidFill>
                <a:srgbClr val="B854D4"/>
              </a:solidFill>
            </a:endParaRPr>
          </a:p>
        </p:txBody>
      </p:sp>
      <p:sp>
        <p:nvSpPr>
          <p:cNvPr id="563" name="Google Shape;563;p85"/>
          <p:cNvSpPr txBox="1"/>
          <p:nvPr>
            <p:ph type="title"/>
          </p:nvPr>
        </p:nvSpPr>
        <p:spPr>
          <a:xfrm>
            <a:off x="259350" y="1196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564" name="Google Shape;564;p8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86"/>
          <p:cNvSpPr txBox="1"/>
          <p:nvPr>
            <p:ph idx="1" type="body"/>
          </p:nvPr>
        </p:nvSpPr>
        <p:spPr>
          <a:xfrm>
            <a:off x="311700" y="456600"/>
            <a:ext cx="8520600" cy="411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Note: </a:t>
            </a:r>
            <a:endParaRPr b="1" sz="2400"/>
          </a:p>
          <a:p>
            <a:pPr indent="-381000" lvl="0" marL="457200" rtl="0" algn="l">
              <a:lnSpc>
                <a:spcPct val="115000"/>
              </a:lnSpc>
              <a:spcBef>
                <a:spcPts val="1600"/>
              </a:spcBef>
              <a:spcAft>
                <a:spcPts val="0"/>
              </a:spcAft>
              <a:buSzPts val="2400"/>
              <a:buChar char="●"/>
            </a:pPr>
            <a:r>
              <a:rPr lang="en-GB" sz="2400"/>
              <a:t>The condition introduced in if expression and else if expression should be bool type (true or false) . Otherwise the program will not run.</a:t>
            </a:r>
            <a:endParaRPr sz="2400"/>
          </a:p>
          <a:p>
            <a:pPr indent="-381000" lvl="0" marL="457200" rtl="0" algn="l">
              <a:spcBef>
                <a:spcPts val="1000"/>
              </a:spcBef>
              <a:spcAft>
                <a:spcPts val="1600"/>
              </a:spcAft>
              <a:buSzPts val="2400"/>
              <a:buChar char="●"/>
            </a:pPr>
            <a:r>
              <a:rPr lang="en-GB" sz="2400">
                <a:highlight>
                  <a:srgbClr val="FFFFFF"/>
                </a:highlight>
              </a:rPr>
              <a:t>Rust will not automatically try to convert non-Boolean types to a Boolean.</a:t>
            </a:r>
            <a:endParaRPr sz="2400"/>
          </a:p>
        </p:txBody>
      </p:sp>
      <p:pic>
        <p:nvPicPr>
          <p:cNvPr id="570" name="Google Shape;570;p8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87"/>
          <p:cNvSpPr txBox="1"/>
          <p:nvPr>
            <p:ph idx="2" type="body"/>
          </p:nvPr>
        </p:nvSpPr>
        <p:spPr>
          <a:xfrm>
            <a:off x="4939500" y="495600"/>
            <a:ext cx="3837000" cy="36951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t>Result:</a:t>
            </a:r>
            <a:endParaRPr sz="2400"/>
          </a:p>
          <a:p>
            <a:pPr indent="0" lvl="0" marL="0" rtl="0" algn="l">
              <a:lnSpc>
                <a:spcPct val="114000"/>
              </a:lnSpc>
              <a:spcBef>
                <a:spcPts val="400"/>
              </a:spcBef>
              <a:spcAft>
                <a:spcPts val="0"/>
              </a:spcAft>
              <a:buNone/>
            </a:pPr>
            <a:r>
              <a:rPr lang="en-GB" sz="2400"/>
              <a:t>Compile time error occur</a:t>
            </a:r>
            <a:endParaRPr sz="2400"/>
          </a:p>
          <a:p>
            <a:pPr indent="0" lvl="0" marL="0" rtl="0" algn="l">
              <a:lnSpc>
                <a:spcPct val="114000"/>
              </a:lnSpc>
              <a:spcBef>
                <a:spcPts val="400"/>
              </a:spcBef>
              <a:spcAft>
                <a:spcPts val="0"/>
              </a:spcAft>
              <a:buNone/>
            </a:pPr>
            <a:r>
              <a:t/>
            </a:r>
            <a:endParaRPr sz="2400"/>
          </a:p>
          <a:p>
            <a:pPr indent="0" lvl="0" marL="0" rtl="0" algn="l">
              <a:lnSpc>
                <a:spcPct val="114000"/>
              </a:lnSpc>
              <a:spcBef>
                <a:spcPts val="400"/>
              </a:spcBef>
              <a:spcAft>
                <a:spcPts val="400"/>
              </a:spcAft>
              <a:buNone/>
            </a:pPr>
            <a:r>
              <a:rPr lang="en-GB" sz="2400"/>
              <a:t>Note: Here Rust will give error because instead of giving a bool condition we have placed an integer in condition.</a:t>
            </a:r>
            <a:endParaRPr sz="2400"/>
          </a:p>
        </p:txBody>
      </p:sp>
      <p:sp>
        <p:nvSpPr>
          <p:cNvPr id="576" name="Google Shape;576;p87"/>
          <p:cNvSpPr txBox="1"/>
          <p:nvPr/>
        </p:nvSpPr>
        <p:spPr>
          <a:xfrm>
            <a:off x="91625" y="1118700"/>
            <a:ext cx="4325400" cy="30720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854D4"/>
                </a:solidFill>
              </a:rPr>
              <a:t>let</a:t>
            </a:r>
            <a:r>
              <a:rPr lang="en-GB" sz="2400">
                <a:solidFill>
                  <a:srgbClr val="6E6B5E"/>
                </a:solidFill>
              </a:rPr>
              <a:t> number = </a:t>
            </a:r>
            <a:r>
              <a:rPr lang="en-GB" sz="2400">
                <a:solidFill>
                  <a:srgbClr val="B65611"/>
                </a:solidFill>
              </a:rPr>
              <a:t>3</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854D4"/>
                </a:solidFill>
              </a:rPr>
              <a:t>if</a:t>
            </a:r>
            <a:r>
              <a:rPr lang="en-GB" sz="2400">
                <a:solidFill>
                  <a:srgbClr val="6E6B5E"/>
                </a:solidFill>
              </a:rPr>
              <a:t> number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r>
              <a:rPr lang="en-GB" sz="2400">
                <a:solidFill>
                  <a:srgbClr val="B65611"/>
                </a:solidFill>
              </a:rPr>
              <a:t>println!</a:t>
            </a:r>
            <a:r>
              <a:rPr lang="en-GB" sz="2400">
                <a:solidFill>
                  <a:srgbClr val="6E6B5E"/>
                </a:solidFill>
              </a:rPr>
              <a:t>(</a:t>
            </a:r>
            <a:r>
              <a:rPr lang="en-GB" sz="2400">
                <a:solidFill>
                  <a:srgbClr val="60AC39"/>
                </a:solidFill>
              </a:rPr>
              <a:t>"number was something other than zero"</a:t>
            </a:r>
            <a:r>
              <a:rPr lang="en-GB" sz="2400">
                <a:solidFill>
                  <a:srgbClr val="6E6B5E"/>
                </a:solidFill>
              </a:rPr>
              <a:t>);</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    }</a:t>
            </a:r>
            <a:endParaRPr sz="2400">
              <a:solidFill>
                <a:srgbClr val="6E6B5E"/>
              </a:solidFill>
            </a:endParaRPr>
          </a:p>
          <a:p>
            <a:pPr indent="0" lvl="0" marL="0" rtl="0" algn="l">
              <a:lnSpc>
                <a:spcPct val="113000"/>
              </a:lnSpc>
              <a:spcBef>
                <a:spcPts val="0"/>
              </a:spcBef>
              <a:spcAft>
                <a:spcPts val="0"/>
              </a:spcAft>
              <a:buNone/>
            </a:pPr>
            <a:r>
              <a:rPr lang="en-GB" sz="2400">
                <a:solidFill>
                  <a:srgbClr val="6E6B5E"/>
                </a:solidFill>
              </a:rPr>
              <a:t>}</a:t>
            </a:r>
            <a:endParaRPr sz="2400">
              <a:solidFill>
                <a:srgbClr val="6E6B5E"/>
              </a:solidFill>
            </a:endParaRPr>
          </a:p>
          <a:p>
            <a:pPr indent="0" lvl="0" marL="0" rtl="0" algn="l">
              <a:lnSpc>
                <a:spcPct val="115000"/>
              </a:lnSpc>
              <a:spcBef>
                <a:spcPts val="0"/>
              </a:spcBef>
              <a:spcAft>
                <a:spcPts val="0"/>
              </a:spcAft>
              <a:buNone/>
            </a:pPr>
            <a:r>
              <a:t/>
            </a:r>
            <a:endParaRPr sz="2400">
              <a:solidFill>
                <a:srgbClr val="B854D4"/>
              </a:solidFill>
            </a:endParaRPr>
          </a:p>
        </p:txBody>
      </p:sp>
      <p:sp>
        <p:nvSpPr>
          <p:cNvPr id="577" name="Google Shape;577;p87"/>
          <p:cNvSpPr txBox="1"/>
          <p:nvPr>
            <p:ph type="title"/>
          </p:nvPr>
        </p:nvSpPr>
        <p:spPr>
          <a:xfrm>
            <a:off x="253925" y="1698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578" name="Google Shape;578;p8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108675" y="110000"/>
            <a:ext cx="4402800" cy="88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3000">
                <a:solidFill>
                  <a:srgbClr val="000000"/>
                </a:solidFill>
              </a:rPr>
              <a:t>Example: </a:t>
            </a:r>
            <a:endParaRPr b="1" sz="3000">
              <a:solidFill>
                <a:srgbClr val="000000"/>
              </a:solidFill>
            </a:endParaRPr>
          </a:p>
          <a:p>
            <a:pPr indent="0" lvl="0" marL="0" rtl="0" algn="l">
              <a:spcBef>
                <a:spcPts val="0"/>
              </a:spcBef>
              <a:spcAft>
                <a:spcPts val="0"/>
              </a:spcAft>
              <a:buNone/>
            </a:pPr>
            <a:r>
              <a:rPr b="1" lang="en-GB" sz="3000">
                <a:solidFill>
                  <a:srgbClr val="000000"/>
                </a:solidFill>
              </a:rPr>
              <a:t>Changing immutable variable</a:t>
            </a:r>
            <a:endParaRPr b="1" sz="3000">
              <a:solidFill>
                <a:srgbClr val="000000"/>
              </a:solidFill>
            </a:endParaRPr>
          </a:p>
        </p:txBody>
      </p:sp>
      <p:sp>
        <p:nvSpPr>
          <p:cNvPr id="137" name="Google Shape;137;p25"/>
          <p:cNvSpPr txBox="1"/>
          <p:nvPr/>
        </p:nvSpPr>
        <p:spPr>
          <a:xfrm>
            <a:off x="177550" y="1185600"/>
            <a:ext cx="4333800" cy="3890700"/>
          </a:xfrm>
          <a:prstGeom prst="rect">
            <a:avLst/>
          </a:prstGeom>
          <a:solidFill>
            <a:srgbClr val="EFEFE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sz="2400">
                <a:solidFill>
                  <a:srgbClr val="B854D4"/>
                </a:solidFill>
                <a:latin typeface="Roboto"/>
                <a:ea typeface="Roboto"/>
                <a:cs typeface="Roboto"/>
                <a:sym typeface="Roboto"/>
              </a:rPr>
              <a:t>fn</a:t>
            </a:r>
            <a:r>
              <a:rPr lang="en-GB" sz="2400">
                <a:solidFill>
                  <a:srgbClr val="6E6B5E"/>
                </a:solidFill>
                <a:latin typeface="Roboto"/>
                <a:ea typeface="Roboto"/>
                <a:cs typeface="Roboto"/>
                <a:sym typeface="Roboto"/>
              </a:rPr>
              <a:t> main()  {</a:t>
            </a:r>
            <a:endParaRPr sz="2400">
              <a:solidFill>
                <a:srgbClr val="6E6B5E"/>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lang="en-GB" sz="2400">
                <a:solidFill>
                  <a:srgbClr val="B854D4"/>
                </a:solidFill>
                <a:latin typeface="Roboto"/>
                <a:ea typeface="Roboto"/>
                <a:cs typeface="Roboto"/>
                <a:sym typeface="Roboto"/>
              </a:rPr>
              <a:t>  	let</a:t>
            </a:r>
            <a:r>
              <a:rPr lang="en-GB" sz="2400">
                <a:solidFill>
                  <a:srgbClr val="6E6B5E"/>
                </a:solidFill>
                <a:latin typeface="Roboto"/>
                <a:ea typeface="Roboto"/>
                <a:cs typeface="Roboto"/>
                <a:sym typeface="Roboto"/>
              </a:rPr>
              <a:t> x = </a:t>
            </a:r>
            <a:r>
              <a:rPr lang="en-GB" sz="2400">
                <a:solidFill>
                  <a:srgbClr val="B65611"/>
                </a:solidFill>
                <a:latin typeface="Roboto"/>
                <a:ea typeface="Roboto"/>
                <a:cs typeface="Roboto"/>
                <a:sym typeface="Roboto"/>
              </a:rPr>
              <a:t>5</a:t>
            </a:r>
            <a:r>
              <a:rPr lang="en-GB" sz="2400">
                <a:solidFill>
                  <a:srgbClr val="6E6B5E"/>
                </a:solidFill>
                <a:latin typeface="Roboto"/>
                <a:ea typeface="Roboto"/>
                <a:cs typeface="Roboto"/>
                <a:sym typeface="Roboto"/>
              </a:rPr>
              <a:t>;</a:t>
            </a:r>
            <a:endParaRPr sz="2400">
              <a:solidFill>
                <a:srgbClr val="6E6B5E"/>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lang="en-GB" sz="2400">
                <a:solidFill>
                  <a:srgbClr val="B65611"/>
                </a:solidFill>
                <a:latin typeface="Roboto"/>
                <a:ea typeface="Roboto"/>
                <a:cs typeface="Roboto"/>
                <a:sym typeface="Roboto"/>
              </a:rPr>
              <a:t> 	println!</a:t>
            </a:r>
            <a:r>
              <a:rPr lang="en-GB" sz="2400">
                <a:solidFill>
                  <a:srgbClr val="6E6B5E"/>
                </a:solidFill>
                <a:latin typeface="Roboto"/>
                <a:ea typeface="Roboto"/>
                <a:cs typeface="Roboto"/>
                <a:sym typeface="Roboto"/>
              </a:rPr>
              <a:t>(</a:t>
            </a:r>
            <a:r>
              <a:rPr lang="en-GB" sz="2400">
                <a:solidFill>
                  <a:srgbClr val="60AC39"/>
                </a:solidFill>
                <a:latin typeface="Roboto"/>
                <a:ea typeface="Roboto"/>
                <a:cs typeface="Roboto"/>
                <a:sym typeface="Roboto"/>
              </a:rPr>
              <a:t>"The value of x is: {}"</a:t>
            </a:r>
            <a:r>
              <a:rPr lang="en-GB" sz="2400">
                <a:solidFill>
                  <a:srgbClr val="6E6B5E"/>
                </a:solidFill>
                <a:latin typeface="Roboto"/>
                <a:ea typeface="Roboto"/>
                <a:cs typeface="Roboto"/>
                <a:sym typeface="Roboto"/>
              </a:rPr>
              <a:t>, x);</a:t>
            </a:r>
            <a:endParaRPr sz="2400">
              <a:solidFill>
                <a:srgbClr val="6E6B5E"/>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latin typeface="Roboto"/>
                <a:ea typeface="Roboto"/>
                <a:cs typeface="Roboto"/>
                <a:sym typeface="Roboto"/>
              </a:rPr>
              <a:t>  	x = </a:t>
            </a:r>
            <a:r>
              <a:rPr lang="en-GB" sz="2400">
                <a:solidFill>
                  <a:srgbClr val="B65611"/>
                </a:solidFill>
                <a:latin typeface="Roboto"/>
                <a:ea typeface="Roboto"/>
                <a:cs typeface="Roboto"/>
                <a:sym typeface="Roboto"/>
              </a:rPr>
              <a:t>6</a:t>
            </a:r>
            <a:r>
              <a:rPr lang="en-GB" sz="2400">
                <a:solidFill>
                  <a:srgbClr val="6E6B5E"/>
                </a:solidFill>
                <a:latin typeface="Roboto"/>
                <a:ea typeface="Roboto"/>
                <a:cs typeface="Roboto"/>
                <a:sym typeface="Roboto"/>
              </a:rPr>
              <a:t>;</a:t>
            </a:r>
            <a:endParaRPr sz="2400">
              <a:solidFill>
                <a:srgbClr val="6E6B5E"/>
              </a:solidFill>
              <a:latin typeface="Roboto"/>
              <a:ea typeface="Roboto"/>
              <a:cs typeface="Roboto"/>
              <a:sym typeface="Roboto"/>
            </a:endParaRPr>
          </a:p>
          <a:p>
            <a:pPr indent="0" lvl="0" marL="0" rtl="0" algn="l">
              <a:lnSpc>
                <a:spcPct val="90000"/>
              </a:lnSpc>
              <a:spcBef>
                <a:spcPts val="1000"/>
              </a:spcBef>
              <a:spcAft>
                <a:spcPts val="0"/>
              </a:spcAft>
              <a:buClr>
                <a:schemeClr val="dk1"/>
              </a:buClr>
              <a:buSzPts val="1100"/>
              <a:buFont typeface="Arial"/>
              <a:buNone/>
            </a:pPr>
            <a:r>
              <a:rPr lang="en-GB" sz="2400">
                <a:solidFill>
                  <a:srgbClr val="B65611"/>
                </a:solidFill>
                <a:latin typeface="Roboto"/>
                <a:ea typeface="Roboto"/>
                <a:cs typeface="Roboto"/>
                <a:sym typeface="Roboto"/>
              </a:rPr>
              <a:t>  	println!</a:t>
            </a:r>
            <a:r>
              <a:rPr lang="en-GB" sz="2400">
                <a:solidFill>
                  <a:srgbClr val="6E6B5E"/>
                </a:solidFill>
                <a:latin typeface="Roboto"/>
                <a:ea typeface="Roboto"/>
                <a:cs typeface="Roboto"/>
                <a:sym typeface="Roboto"/>
              </a:rPr>
              <a:t>(</a:t>
            </a:r>
            <a:r>
              <a:rPr lang="en-GB" sz="2400">
                <a:solidFill>
                  <a:srgbClr val="60AC39"/>
                </a:solidFill>
                <a:latin typeface="Roboto"/>
                <a:ea typeface="Roboto"/>
                <a:cs typeface="Roboto"/>
                <a:sym typeface="Roboto"/>
              </a:rPr>
              <a:t>"The value of x is: {}"</a:t>
            </a:r>
            <a:r>
              <a:rPr lang="en-GB" sz="2400">
                <a:solidFill>
                  <a:srgbClr val="6E6B5E"/>
                </a:solidFill>
                <a:latin typeface="Roboto"/>
                <a:ea typeface="Roboto"/>
                <a:cs typeface="Roboto"/>
                <a:sym typeface="Roboto"/>
              </a:rPr>
              <a:t>, x);</a:t>
            </a:r>
            <a:endParaRPr sz="2400">
              <a:solidFill>
                <a:srgbClr val="6E6B5E"/>
              </a:solidFill>
              <a:latin typeface="Roboto"/>
              <a:ea typeface="Roboto"/>
              <a:cs typeface="Roboto"/>
              <a:sym typeface="Roboto"/>
            </a:endParaRPr>
          </a:p>
          <a:p>
            <a:pPr indent="0" lvl="0" marL="0" rtl="0" algn="l">
              <a:lnSpc>
                <a:spcPct val="150000"/>
              </a:lnSpc>
              <a:spcBef>
                <a:spcPts val="1000"/>
              </a:spcBef>
              <a:spcAft>
                <a:spcPts val="0"/>
              </a:spcAft>
              <a:buNone/>
            </a:pPr>
            <a:r>
              <a:rPr lang="en-GB" sz="2400">
                <a:solidFill>
                  <a:srgbClr val="6E6B5E"/>
                </a:solidFill>
                <a:latin typeface="Roboto"/>
                <a:ea typeface="Roboto"/>
                <a:cs typeface="Roboto"/>
                <a:sym typeface="Roboto"/>
              </a:rPr>
              <a:t>}</a:t>
            </a:r>
            <a:endParaRPr sz="2400">
              <a:solidFill>
                <a:srgbClr val="6E6B5E"/>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2400">
              <a:solidFill>
                <a:schemeClr val="dk1"/>
              </a:solidFill>
              <a:latin typeface="Calibri"/>
              <a:ea typeface="Calibri"/>
              <a:cs typeface="Calibri"/>
              <a:sym typeface="Calibri"/>
            </a:endParaRPr>
          </a:p>
          <a:p>
            <a:pPr indent="0" lvl="0" marL="0" rtl="0" algn="l">
              <a:lnSpc>
                <a:spcPct val="90000"/>
              </a:lnSpc>
              <a:spcBef>
                <a:spcPts val="1600"/>
              </a:spcBef>
              <a:spcAft>
                <a:spcPts val="0"/>
              </a:spcAft>
              <a:buNone/>
            </a:pPr>
            <a:r>
              <a:t/>
            </a:r>
            <a:endParaRPr sz="2400">
              <a:solidFill>
                <a:srgbClr val="333333"/>
              </a:solidFill>
              <a:highlight>
                <a:srgbClr val="FFFFFF"/>
              </a:highlight>
              <a:latin typeface="Calibri"/>
              <a:ea typeface="Calibri"/>
              <a:cs typeface="Calibri"/>
              <a:sym typeface="Calibri"/>
            </a:endParaRPr>
          </a:p>
          <a:p>
            <a:pPr indent="0" lvl="0" marL="0" rtl="0" algn="l">
              <a:lnSpc>
                <a:spcPct val="90000"/>
              </a:lnSpc>
              <a:spcBef>
                <a:spcPts val="1000"/>
              </a:spcBef>
              <a:spcAft>
                <a:spcPts val="0"/>
              </a:spcAft>
              <a:buNone/>
            </a:pPr>
            <a:r>
              <a:t/>
            </a:r>
            <a:endParaRPr sz="2400">
              <a:solidFill>
                <a:srgbClr val="333333"/>
              </a:solidFill>
              <a:highlight>
                <a:srgbClr val="FFFFFF"/>
              </a:highlight>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chemeClr val="dk2"/>
              </a:solidFill>
              <a:latin typeface="Calibri"/>
              <a:ea typeface="Calibri"/>
              <a:cs typeface="Calibri"/>
              <a:sym typeface="Calibri"/>
            </a:endParaRPr>
          </a:p>
          <a:p>
            <a:pPr indent="0" lvl="0" marL="0" rtl="0" algn="l">
              <a:spcBef>
                <a:spcPts val="1600"/>
              </a:spcBef>
              <a:spcAft>
                <a:spcPts val="0"/>
              </a:spcAft>
              <a:buNone/>
            </a:pPr>
            <a:r>
              <a:t/>
            </a:r>
            <a:endParaRPr sz="2400">
              <a:solidFill>
                <a:srgbClr val="B854D4"/>
              </a:solidFill>
              <a:latin typeface="Calibri"/>
              <a:ea typeface="Calibri"/>
              <a:cs typeface="Calibri"/>
              <a:sym typeface="Calibri"/>
            </a:endParaRPr>
          </a:p>
        </p:txBody>
      </p:sp>
      <p:sp>
        <p:nvSpPr>
          <p:cNvPr id="138" name="Google Shape;138;p25"/>
          <p:cNvSpPr txBox="1"/>
          <p:nvPr>
            <p:ph idx="2" type="body"/>
          </p:nvPr>
        </p:nvSpPr>
        <p:spPr>
          <a:xfrm>
            <a:off x="4976675" y="482400"/>
            <a:ext cx="3837000" cy="4178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2400">
              <a:latin typeface="Arial"/>
              <a:ea typeface="Arial"/>
              <a:cs typeface="Arial"/>
              <a:sym typeface="Arial"/>
            </a:endParaRPr>
          </a:p>
          <a:p>
            <a:pPr indent="0" lvl="0" marL="0" rtl="0" algn="l">
              <a:lnSpc>
                <a:spcPct val="150000"/>
              </a:lnSpc>
              <a:spcBef>
                <a:spcPts val="1600"/>
              </a:spcBef>
              <a:spcAft>
                <a:spcPts val="0"/>
              </a:spcAft>
              <a:buNone/>
            </a:pPr>
            <a:r>
              <a:rPr lang="en-GB" sz="2400"/>
              <a:t>Result</a:t>
            </a:r>
            <a:endParaRPr sz="2400"/>
          </a:p>
          <a:p>
            <a:pPr indent="0" lvl="0" marL="0" rtl="0" algn="l">
              <a:lnSpc>
                <a:spcPct val="150000"/>
              </a:lnSpc>
              <a:spcBef>
                <a:spcPts val="1600"/>
              </a:spcBef>
              <a:spcAft>
                <a:spcPts val="0"/>
              </a:spcAft>
              <a:buNone/>
            </a:pPr>
            <a:r>
              <a:rPr lang="en-GB" sz="2400"/>
              <a:t>This program will give a compile time error because we are trying to change the value of an immutable variable.</a:t>
            </a:r>
            <a:endParaRPr sz="2400"/>
          </a:p>
          <a:p>
            <a:pPr indent="0" lvl="0" marL="0" rtl="0" algn="l">
              <a:spcBef>
                <a:spcPts val="1600"/>
              </a:spcBef>
              <a:spcAft>
                <a:spcPts val="1600"/>
              </a:spcAft>
              <a:buNone/>
            </a:pPr>
            <a:r>
              <a:t/>
            </a:r>
            <a:endParaRPr/>
          </a:p>
        </p:txBody>
      </p:sp>
      <p:pic>
        <p:nvPicPr>
          <p:cNvPr id="139" name="Google Shape;139;p2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88"/>
          <p:cNvSpPr txBox="1"/>
          <p:nvPr>
            <p:ph idx="1" type="body"/>
          </p:nvPr>
        </p:nvSpPr>
        <p:spPr>
          <a:xfrm>
            <a:off x="311700" y="477800"/>
            <a:ext cx="4260300" cy="409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2400"/>
              <a:t>E</a:t>
            </a:r>
            <a:r>
              <a:rPr b="1" lang="en-GB" sz="2400"/>
              <a:t>lse If Expression:</a:t>
            </a:r>
            <a:endParaRPr b="1" sz="2400"/>
          </a:p>
          <a:p>
            <a:pPr indent="-381000" lvl="0" marL="457200" rtl="0" algn="l">
              <a:spcBef>
                <a:spcPts val="1600"/>
              </a:spcBef>
              <a:spcAft>
                <a:spcPts val="0"/>
              </a:spcAft>
              <a:buSzPts val="2400"/>
              <a:buChar char="●"/>
            </a:pPr>
            <a:r>
              <a:rPr lang="en-GB" sz="2400"/>
              <a:t>E</a:t>
            </a:r>
            <a:r>
              <a:rPr lang="en-GB" sz="2400"/>
              <a:t>lse if expression is used to introduce multiple conditions.</a:t>
            </a:r>
            <a:endParaRPr sz="2400"/>
          </a:p>
          <a:p>
            <a:pPr indent="-381000" lvl="0" marL="457200" rtl="0" algn="l">
              <a:spcBef>
                <a:spcPts val="0"/>
              </a:spcBef>
              <a:spcAft>
                <a:spcPts val="0"/>
              </a:spcAft>
              <a:buSzPts val="2400"/>
              <a:buChar char="●"/>
            </a:pPr>
            <a:r>
              <a:rPr lang="en-GB" sz="2400"/>
              <a:t>This expression is always situated between if expression and else expression</a:t>
            </a:r>
            <a:endParaRPr sz="2400"/>
          </a:p>
        </p:txBody>
      </p:sp>
      <p:pic>
        <p:nvPicPr>
          <p:cNvPr id="584" name="Google Shape;584;p88"/>
          <p:cNvPicPr preferRelativeResize="0"/>
          <p:nvPr/>
        </p:nvPicPr>
        <p:blipFill>
          <a:blip r:embed="rId3">
            <a:alphaModFix/>
          </a:blip>
          <a:stretch>
            <a:fillRect/>
          </a:stretch>
        </p:blipFill>
        <p:spPr>
          <a:xfrm>
            <a:off x="4571999" y="933375"/>
            <a:ext cx="4511850" cy="3276750"/>
          </a:xfrm>
          <a:prstGeom prst="rect">
            <a:avLst/>
          </a:prstGeom>
          <a:noFill/>
          <a:ln>
            <a:noFill/>
          </a:ln>
        </p:spPr>
      </p:pic>
      <p:pic>
        <p:nvPicPr>
          <p:cNvPr id="585" name="Google Shape;585;p8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t>Result:</a:t>
            </a:r>
            <a:endParaRPr sz="2400"/>
          </a:p>
          <a:p>
            <a:pPr indent="0" lvl="0" marL="0" rtl="0" algn="l">
              <a:lnSpc>
                <a:spcPct val="114000"/>
              </a:lnSpc>
              <a:spcBef>
                <a:spcPts val="400"/>
              </a:spcBef>
              <a:spcAft>
                <a:spcPts val="400"/>
              </a:spcAft>
              <a:buNone/>
            </a:pPr>
            <a:r>
              <a:rPr lang="en-GB" sz="2400"/>
              <a:t>Number is divisible by </a:t>
            </a:r>
            <a:r>
              <a:rPr lang="en-GB" sz="2400"/>
              <a:t>4</a:t>
            </a:r>
            <a:endParaRPr sz="2400"/>
          </a:p>
        </p:txBody>
      </p:sp>
      <p:sp>
        <p:nvSpPr>
          <p:cNvPr id="591" name="Google Shape;591;p89"/>
          <p:cNvSpPr txBox="1"/>
          <p:nvPr/>
        </p:nvSpPr>
        <p:spPr>
          <a:xfrm>
            <a:off x="41975" y="724200"/>
            <a:ext cx="4481700" cy="40581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2100">
                <a:solidFill>
                  <a:srgbClr val="B854D4"/>
                </a:solidFill>
                <a:latin typeface="Calibri"/>
                <a:ea typeface="Calibri"/>
                <a:cs typeface="Calibri"/>
                <a:sym typeface="Calibri"/>
              </a:rPr>
              <a:t>fn</a:t>
            </a:r>
            <a:r>
              <a:rPr lang="en-GB" sz="2100">
                <a:solidFill>
                  <a:srgbClr val="6E6B5E"/>
                </a:solidFill>
                <a:latin typeface="Calibri"/>
                <a:ea typeface="Calibri"/>
                <a:cs typeface="Calibri"/>
                <a:sym typeface="Calibri"/>
              </a:rPr>
              <a:t> </a:t>
            </a:r>
            <a:r>
              <a:rPr lang="en-GB" sz="2100">
                <a:solidFill>
                  <a:srgbClr val="6684E1"/>
                </a:solidFill>
                <a:latin typeface="Calibri"/>
                <a:ea typeface="Calibri"/>
                <a:cs typeface="Calibri"/>
                <a:sym typeface="Calibri"/>
              </a:rPr>
              <a:t>main</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854D4"/>
                </a:solidFill>
                <a:latin typeface="Calibri"/>
                <a:ea typeface="Calibri"/>
                <a:cs typeface="Calibri"/>
                <a:sym typeface="Calibri"/>
              </a:rPr>
              <a:t>let</a:t>
            </a:r>
            <a:r>
              <a:rPr lang="en-GB" sz="2100">
                <a:solidFill>
                  <a:srgbClr val="6E6B5E"/>
                </a:solidFill>
                <a:latin typeface="Calibri"/>
                <a:ea typeface="Calibri"/>
                <a:cs typeface="Calibri"/>
                <a:sym typeface="Calibri"/>
              </a:rPr>
              <a:t> number = </a:t>
            </a:r>
            <a:r>
              <a:rPr lang="en-GB" sz="2100">
                <a:solidFill>
                  <a:srgbClr val="B65611"/>
                </a:solidFill>
                <a:latin typeface="Calibri"/>
                <a:ea typeface="Calibri"/>
                <a:cs typeface="Calibri"/>
                <a:sym typeface="Calibri"/>
              </a:rPr>
              <a:t>6</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854D4"/>
                </a:solidFill>
                <a:latin typeface="Calibri"/>
                <a:ea typeface="Calibri"/>
                <a:cs typeface="Calibri"/>
                <a:sym typeface="Calibri"/>
              </a:rPr>
              <a:t>if</a:t>
            </a:r>
            <a:r>
              <a:rPr lang="en-GB" sz="2100">
                <a:solidFill>
                  <a:srgbClr val="6E6B5E"/>
                </a:solidFill>
                <a:latin typeface="Calibri"/>
                <a:ea typeface="Calibri"/>
                <a:cs typeface="Calibri"/>
                <a:sym typeface="Calibri"/>
              </a:rPr>
              <a:t> number % </a:t>
            </a:r>
            <a:r>
              <a:rPr lang="en-GB" sz="2100">
                <a:solidFill>
                  <a:srgbClr val="B65611"/>
                </a:solidFill>
                <a:latin typeface="Calibri"/>
                <a:ea typeface="Calibri"/>
                <a:cs typeface="Calibri"/>
                <a:sym typeface="Calibri"/>
              </a:rPr>
              <a:t>4</a:t>
            </a:r>
            <a:r>
              <a:rPr lang="en-GB" sz="2100">
                <a:solidFill>
                  <a:srgbClr val="6E6B5E"/>
                </a:solidFill>
                <a:latin typeface="Calibri"/>
                <a:ea typeface="Calibri"/>
                <a:cs typeface="Calibri"/>
                <a:sym typeface="Calibri"/>
              </a:rPr>
              <a:t> == </a:t>
            </a:r>
            <a:r>
              <a:rPr lang="en-GB" sz="2100">
                <a:solidFill>
                  <a:srgbClr val="B65611"/>
                </a:solidFill>
                <a:latin typeface="Calibri"/>
                <a:ea typeface="Calibri"/>
                <a:cs typeface="Calibri"/>
                <a:sym typeface="Calibri"/>
              </a:rPr>
              <a:t>0</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65611"/>
                </a:solidFill>
                <a:latin typeface="Calibri"/>
                <a:ea typeface="Calibri"/>
                <a:cs typeface="Calibri"/>
                <a:sym typeface="Calibri"/>
              </a:rPr>
              <a:t>println!</a:t>
            </a:r>
            <a:r>
              <a:rPr lang="en-GB" sz="2100">
                <a:solidFill>
                  <a:srgbClr val="6E6B5E"/>
                </a:solidFill>
                <a:latin typeface="Calibri"/>
                <a:ea typeface="Calibri"/>
                <a:cs typeface="Calibri"/>
                <a:sym typeface="Calibri"/>
              </a:rPr>
              <a:t>(</a:t>
            </a:r>
            <a:r>
              <a:rPr lang="en-GB" sz="2100">
                <a:solidFill>
                  <a:srgbClr val="60AC39"/>
                </a:solidFill>
                <a:latin typeface="Calibri"/>
                <a:ea typeface="Calibri"/>
                <a:cs typeface="Calibri"/>
                <a:sym typeface="Calibri"/>
              </a:rPr>
              <a:t>"number is divisible by 4"</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 </a:t>
            </a:r>
            <a:r>
              <a:rPr lang="en-GB" sz="2100">
                <a:solidFill>
                  <a:srgbClr val="B854D4"/>
                </a:solidFill>
                <a:latin typeface="Calibri"/>
                <a:ea typeface="Calibri"/>
                <a:cs typeface="Calibri"/>
                <a:sym typeface="Calibri"/>
              </a:rPr>
              <a:t>else</a:t>
            </a:r>
            <a:r>
              <a:rPr lang="en-GB" sz="2100">
                <a:solidFill>
                  <a:srgbClr val="6E6B5E"/>
                </a:solidFill>
                <a:latin typeface="Calibri"/>
                <a:ea typeface="Calibri"/>
                <a:cs typeface="Calibri"/>
                <a:sym typeface="Calibri"/>
              </a:rPr>
              <a:t> </a:t>
            </a:r>
            <a:r>
              <a:rPr lang="en-GB" sz="2100">
                <a:solidFill>
                  <a:srgbClr val="B854D4"/>
                </a:solidFill>
                <a:latin typeface="Calibri"/>
                <a:ea typeface="Calibri"/>
                <a:cs typeface="Calibri"/>
                <a:sym typeface="Calibri"/>
              </a:rPr>
              <a:t>if</a:t>
            </a:r>
            <a:r>
              <a:rPr lang="en-GB" sz="2100">
                <a:solidFill>
                  <a:srgbClr val="6E6B5E"/>
                </a:solidFill>
                <a:latin typeface="Calibri"/>
                <a:ea typeface="Calibri"/>
                <a:cs typeface="Calibri"/>
                <a:sym typeface="Calibri"/>
              </a:rPr>
              <a:t> number % </a:t>
            </a:r>
            <a:r>
              <a:rPr lang="en-GB" sz="2100">
                <a:solidFill>
                  <a:srgbClr val="B65611"/>
                </a:solidFill>
                <a:latin typeface="Calibri"/>
                <a:ea typeface="Calibri"/>
                <a:cs typeface="Calibri"/>
                <a:sym typeface="Calibri"/>
              </a:rPr>
              <a:t>3</a:t>
            </a:r>
            <a:r>
              <a:rPr lang="en-GB" sz="2100">
                <a:solidFill>
                  <a:srgbClr val="6E6B5E"/>
                </a:solidFill>
                <a:latin typeface="Calibri"/>
                <a:ea typeface="Calibri"/>
                <a:cs typeface="Calibri"/>
                <a:sym typeface="Calibri"/>
              </a:rPr>
              <a:t> == </a:t>
            </a:r>
            <a:r>
              <a:rPr lang="en-GB" sz="2100">
                <a:solidFill>
                  <a:srgbClr val="B65611"/>
                </a:solidFill>
                <a:latin typeface="Calibri"/>
                <a:ea typeface="Calibri"/>
                <a:cs typeface="Calibri"/>
                <a:sym typeface="Calibri"/>
              </a:rPr>
              <a:t>0</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65611"/>
                </a:solidFill>
                <a:latin typeface="Calibri"/>
                <a:ea typeface="Calibri"/>
                <a:cs typeface="Calibri"/>
                <a:sym typeface="Calibri"/>
              </a:rPr>
              <a:t>println!</a:t>
            </a:r>
            <a:r>
              <a:rPr lang="en-GB" sz="2100">
                <a:solidFill>
                  <a:srgbClr val="6E6B5E"/>
                </a:solidFill>
                <a:latin typeface="Calibri"/>
                <a:ea typeface="Calibri"/>
                <a:cs typeface="Calibri"/>
                <a:sym typeface="Calibri"/>
              </a:rPr>
              <a:t>(</a:t>
            </a:r>
            <a:r>
              <a:rPr lang="en-GB" sz="2100">
                <a:solidFill>
                  <a:srgbClr val="60AC39"/>
                </a:solidFill>
                <a:latin typeface="Calibri"/>
                <a:ea typeface="Calibri"/>
                <a:cs typeface="Calibri"/>
                <a:sym typeface="Calibri"/>
              </a:rPr>
              <a:t>"number is divisible by 3"</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 </a:t>
            </a:r>
            <a:r>
              <a:rPr lang="en-GB" sz="2100">
                <a:solidFill>
                  <a:srgbClr val="B854D4"/>
                </a:solidFill>
                <a:latin typeface="Calibri"/>
                <a:ea typeface="Calibri"/>
                <a:cs typeface="Calibri"/>
                <a:sym typeface="Calibri"/>
              </a:rPr>
              <a:t>else</a:t>
            </a:r>
            <a:r>
              <a:rPr lang="en-GB" sz="2100">
                <a:solidFill>
                  <a:srgbClr val="6E6B5E"/>
                </a:solidFill>
                <a:latin typeface="Calibri"/>
                <a:ea typeface="Calibri"/>
                <a:cs typeface="Calibri"/>
                <a:sym typeface="Calibri"/>
              </a:rPr>
              <a:t> </a:t>
            </a:r>
            <a:r>
              <a:rPr lang="en-GB" sz="2100">
                <a:solidFill>
                  <a:srgbClr val="B854D4"/>
                </a:solidFill>
                <a:latin typeface="Calibri"/>
                <a:ea typeface="Calibri"/>
                <a:cs typeface="Calibri"/>
                <a:sym typeface="Calibri"/>
              </a:rPr>
              <a:t>if</a:t>
            </a:r>
            <a:r>
              <a:rPr lang="en-GB" sz="2100">
                <a:solidFill>
                  <a:srgbClr val="6E6B5E"/>
                </a:solidFill>
                <a:latin typeface="Calibri"/>
                <a:ea typeface="Calibri"/>
                <a:cs typeface="Calibri"/>
                <a:sym typeface="Calibri"/>
              </a:rPr>
              <a:t> number % </a:t>
            </a:r>
            <a:r>
              <a:rPr lang="en-GB" sz="2100">
                <a:solidFill>
                  <a:srgbClr val="B65611"/>
                </a:solidFill>
                <a:latin typeface="Calibri"/>
                <a:ea typeface="Calibri"/>
                <a:cs typeface="Calibri"/>
                <a:sym typeface="Calibri"/>
              </a:rPr>
              <a:t>2</a:t>
            </a:r>
            <a:r>
              <a:rPr lang="en-GB" sz="2100">
                <a:solidFill>
                  <a:srgbClr val="6E6B5E"/>
                </a:solidFill>
                <a:latin typeface="Calibri"/>
                <a:ea typeface="Calibri"/>
                <a:cs typeface="Calibri"/>
                <a:sym typeface="Calibri"/>
              </a:rPr>
              <a:t> == </a:t>
            </a:r>
            <a:r>
              <a:rPr lang="en-GB" sz="2100">
                <a:solidFill>
                  <a:srgbClr val="B65611"/>
                </a:solidFill>
                <a:latin typeface="Calibri"/>
                <a:ea typeface="Calibri"/>
                <a:cs typeface="Calibri"/>
                <a:sym typeface="Calibri"/>
              </a:rPr>
              <a:t>0</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65611"/>
                </a:solidFill>
                <a:latin typeface="Calibri"/>
                <a:ea typeface="Calibri"/>
                <a:cs typeface="Calibri"/>
                <a:sym typeface="Calibri"/>
              </a:rPr>
              <a:t>println!</a:t>
            </a:r>
            <a:r>
              <a:rPr lang="en-GB" sz="2100">
                <a:solidFill>
                  <a:srgbClr val="6E6B5E"/>
                </a:solidFill>
                <a:latin typeface="Calibri"/>
                <a:ea typeface="Calibri"/>
                <a:cs typeface="Calibri"/>
                <a:sym typeface="Calibri"/>
              </a:rPr>
              <a:t>(</a:t>
            </a:r>
            <a:r>
              <a:rPr lang="en-GB" sz="2100">
                <a:solidFill>
                  <a:srgbClr val="60AC39"/>
                </a:solidFill>
                <a:latin typeface="Calibri"/>
                <a:ea typeface="Calibri"/>
                <a:cs typeface="Calibri"/>
                <a:sym typeface="Calibri"/>
              </a:rPr>
              <a:t>"number is divisible by 2"</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 </a:t>
            </a:r>
            <a:r>
              <a:rPr lang="en-GB" sz="2100">
                <a:solidFill>
                  <a:srgbClr val="B854D4"/>
                </a:solidFill>
                <a:latin typeface="Calibri"/>
                <a:ea typeface="Calibri"/>
                <a:cs typeface="Calibri"/>
                <a:sym typeface="Calibri"/>
              </a:rPr>
              <a:t>else</a:t>
            </a:r>
            <a:r>
              <a:rPr lang="en-GB" sz="2100">
                <a:solidFill>
                  <a:srgbClr val="6E6B5E"/>
                </a:solidFill>
                <a:latin typeface="Calibri"/>
                <a:ea typeface="Calibri"/>
                <a:cs typeface="Calibri"/>
                <a:sym typeface="Calibri"/>
              </a:rPr>
              <a:t>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a:t>
            </a:r>
            <a:r>
              <a:rPr lang="en-GB" sz="2100">
                <a:solidFill>
                  <a:srgbClr val="B65611"/>
                </a:solidFill>
                <a:latin typeface="Calibri"/>
                <a:ea typeface="Calibri"/>
                <a:cs typeface="Calibri"/>
                <a:sym typeface="Calibri"/>
              </a:rPr>
              <a:t>println!</a:t>
            </a:r>
            <a:r>
              <a:rPr lang="en-GB" sz="2100">
                <a:solidFill>
                  <a:srgbClr val="6E6B5E"/>
                </a:solidFill>
                <a:latin typeface="Calibri"/>
                <a:ea typeface="Calibri"/>
                <a:cs typeface="Calibri"/>
                <a:sym typeface="Calibri"/>
              </a:rPr>
              <a:t>(</a:t>
            </a:r>
            <a:r>
              <a:rPr lang="en-GB" sz="2100">
                <a:solidFill>
                  <a:srgbClr val="60AC39"/>
                </a:solidFill>
                <a:latin typeface="Calibri"/>
                <a:ea typeface="Calibri"/>
                <a:cs typeface="Calibri"/>
                <a:sym typeface="Calibri"/>
              </a:rPr>
              <a:t>"number is not divisible by 4, 3, or 2"</a:t>
            </a:r>
            <a:r>
              <a:rPr lang="en-GB" sz="2100">
                <a:solidFill>
                  <a:srgbClr val="6E6B5E"/>
                </a:solidFill>
                <a:latin typeface="Calibri"/>
                <a:ea typeface="Calibri"/>
                <a:cs typeface="Calibri"/>
                <a:sym typeface="Calibri"/>
              </a:rPr>
              <a:t>);</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rPr lang="en-GB" sz="2100">
                <a:solidFill>
                  <a:srgbClr val="6E6B5E"/>
                </a:solidFill>
                <a:latin typeface="Calibri"/>
                <a:ea typeface="Calibri"/>
                <a:cs typeface="Calibri"/>
                <a:sym typeface="Calibri"/>
              </a:rPr>
              <a:t>    } }</a:t>
            </a:r>
            <a:endParaRPr sz="2100">
              <a:solidFill>
                <a:srgbClr val="6E6B5E"/>
              </a:solidFill>
              <a:latin typeface="Calibri"/>
              <a:ea typeface="Calibri"/>
              <a:cs typeface="Calibri"/>
              <a:sym typeface="Calibri"/>
            </a:endParaRPr>
          </a:p>
          <a:p>
            <a:pPr indent="0" lvl="0" marL="0" rtl="0" algn="l">
              <a:lnSpc>
                <a:spcPct val="100000"/>
              </a:lnSpc>
              <a:spcBef>
                <a:spcPts val="0"/>
              </a:spcBef>
              <a:spcAft>
                <a:spcPts val="0"/>
              </a:spcAft>
              <a:buNone/>
            </a:pPr>
            <a:r>
              <a:t/>
            </a:r>
            <a:endParaRPr sz="2100">
              <a:solidFill>
                <a:srgbClr val="B854D4"/>
              </a:solidFill>
              <a:highlight>
                <a:schemeClr val="lt1"/>
              </a:highlight>
              <a:latin typeface="Calibri"/>
              <a:ea typeface="Calibri"/>
              <a:cs typeface="Calibri"/>
              <a:sym typeface="Calibri"/>
            </a:endParaRPr>
          </a:p>
        </p:txBody>
      </p:sp>
      <p:sp>
        <p:nvSpPr>
          <p:cNvPr id="592" name="Google Shape;592;p89"/>
          <p:cNvSpPr txBox="1"/>
          <p:nvPr>
            <p:ph type="title"/>
          </p:nvPr>
        </p:nvSpPr>
        <p:spPr>
          <a:xfrm>
            <a:off x="253925" y="1698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593" name="Google Shape;593;p8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90"/>
          <p:cNvSpPr txBox="1"/>
          <p:nvPr>
            <p:ph idx="1" type="body"/>
          </p:nvPr>
        </p:nvSpPr>
        <p:spPr>
          <a:xfrm>
            <a:off x="311700" y="470025"/>
            <a:ext cx="8520600" cy="409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t>Note:</a:t>
            </a:r>
            <a:endParaRPr b="1" sz="2400"/>
          </a:p>
          <a:p>
            <a:pPr indent="-381000" lvl="0" marL="457200" rtl="0" algn="l">
              <a:spcBef>
                <a:spcPts val="1600"/>
              </a:spcBef>
              <a:spcAft>
                <a:spcPts val="0"/>
              </a:spcAft>
              <a:buSzPts val="2400"/>
              <a:buChar char="●"/>
            </a:pPr>
            <a:r>
              <a:rPr lang="en-GB" sz="2400"/>
              <a:t>In the above example there are two true conditions but Rust print the block of first true condition.</a:t>
            </a:r>
            <a:endParaRPr sz="2400"/>
          </a:p>
          <a:p>
            <a:pPr indent="-381000" lvl="0" marL="457200" rtl="0" algn="l">
              <a:spcBef>
                <a:spcPts val="0"/>
              </a:spcBef>
              <a:spcAft>
                <a:spcPts val="0"/>
              </a:spcAft>
              <a:buSzPts val="2400"/>
              <a:buChar char="●"/>
            </a:pPr>
            <a:r>
              <a:rPr lang="en-GB" sz="2400"/>
              <a:t>Which means Rust only executes the block of first true condition.</a:t>
            </a:r>
            <a:endParaRPr sz="2400"/>
          </a:p>
        </p:txBody>
      </p:sp>
      <p:pic>
        <p:nvPicPr>
          <p:cNvPr id="599" name="Google Shape;599;p9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91"/>
          <p:cNvSpPr txBox="1"/>
          <p:nvPr>
            <p:ph type="title"/>
          </p:nvPr>
        </p:nvSpPr>
        <p:spPr>
          <a:xfrm>
            <a:off x="311700" y="437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Using if in let statement</a:t>
            </a:r>
            <a:endParaRPr b="1" sz="3000">
              <a:solidFill>
                <a:srgbClr val="000000"/>
              </a:solidFill>
            </a:endParaRPr>
          </a:p>
        </p:txBody>
      </p:sp>
      <p:sp>
        <p:nvSpPr>
          <p:cNvPr id="605" name="Google Shape;605;p91"/>
          <p:cNvSpPr txBox="1"/>
          <p:nvPr>
            <p:ph idx="1" type="body"/>
          </p:nvPr>
        </p:nvSpPr>
        <p:spPr>
          <a:xfrm>
            <a:off x="311700" y="1487275"/>
            <a:ext cx="8520600" cy="3081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We can use if expression to store different values depending upon the condition in variable using let statement , as mentioned in next example.</a:t>
            </a:r>
            <a:endParaRPr sz="2400"/>
          </a:p>
        </p:txBody>
      </p:sp>
      <p:pic>
        <p:nvPicPr>
          <p:cNvPr id="606" name="Google Shape;606;p9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92"/>
          <p:cNvSpPr txBox="1"/>
          <p:nvPr>
            <p:ph idx="2" type="body"/>
          </p:nvPr>
        </p:nvSpPr>
        <p:spPr>
          <a:xfrm>
            <a:off x="4939500" y="724200"/>
            <a:ext cx="3837000" cy="3695100"/>
          </a:xfrm>
          <a:prstGeom prst="rect">
            <a:avLst/>
          </a:prstGeom>
          <a:ln>
            <a:noFill/>
          </a:ln>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t>Note:</a:t>
            </a:r>
            <a:endParaRPr sz="2400"/>
          </a:p>
          <a:p>
            <a:pPr indent="0" lvl="0" marL="0" rtl="0" algn="l">
              <a:lnSpc>
                <a:spcPct val="114000"/>
              </a:lnSpc>
              <a:spcBef>
                <a:spcPts val="400"/>
              </a:spcBef>
              <a:spcAft>
                <a:spcPts val="0"/>
              </a:spcAft>
              <a:buNone/>
            </a:pPr>
            <a:r>
              <a:rPr lang="en-GB" sz="2400"/>
              <a:t>Value of 5 will be stored in the number variable.</a:t>
            </a:r>
            <a:endParaRPr sz="2400"/>
          </a:p>
          <a:p>
            <a:pPr indent="0" lvl="0" marL="0" rtl="0" algn="l">
              <a:lnSpc>
                <a:spcPct val="114000"/>
              </a:lnSpc>
              <a:spcBef>
                <a:spcPts val="400"/>
              </a:spcBef>
              <a:spcAft>
                <a:spcPts val="400"/>
              </a:spcAft>
              <a:buNone/>
            </a:pPr>
            <a:r>
              <a:t/>
            </a:r>
            <a:endParaRPr sz="2400">
              <a:highlight>
                <a:schemeClr val="lt1"/>
              </a:highlight>
            </a:endParaRPr>
          </a:p>
        </p:txBody>
      </p:sp>
      <p:sp>
        <p:nvSpPr>
          <p:cNvPr id="612" name="Google Shape;612;p92"/>
          <p:cNvSpPr txBox="1"/>
          <p:nvPr/>
        </p:nvSpPr>
        <p:spPr>
          <a:xfrm>
            <a:off x="86750" y="490525"/>
            <a:ext cx="4375200" cy="4585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200">
                <a:solidFill>
                  <a:srgbClr val="B854D4"/>
                </a:solidFill>
                <a:latin typeface="Calibri"/>
                <a:ea typeface="Calibri"/>
                <a:cs typeface="Calibri"/>
                <a:sym typeface="Calibri"/>
              </a:rPr>
              <a:t>fn</a:t>
            </a:r>
            <a:r>
              <a:rPr lang="en-GB" sz="2200">
                <a:solidFill>
                  <a:srgbClr val="6E6B5E"/>
                </a:solidFill>
                <a:latin typeface="Calibri"/>
                <a:ea typeface="Calibri"/>
                <a:cs typeface="Calibri"/>
                <a:sym typeface="Calibri"/>
              </a:rPr>
              <a:t> </a:t>
            </a:r>
            <a:r>
              <a:rPr lang="en-GB" sz="2200">
                <a:solidFill>
                  <a:srgbClr val="6684E1"/>
                </a:solidFill>
                <a:latin typeface="Calibri"/>
                <a:ea typeface="Calibri"/>
                <a:cs typeface="Calibri"/>
                <a:sym typeface="Calibri"/>
              </a:rPr>
              <a:t>main</a:t>
            </a:r>
            <a:r>
              <a:rPr lang="en-GB" sz="2200">
                <a:solidFill>
                  <a:srgbClr val="6E6B5E"/>
                </a:solidFill>
                <a:latin typeface="Calibri"/>
                <a:ea typeface="Calibri"/>
                <a:cs typeface="Calibri"/>
                <a:sym typeface="Calibri"/>
              </a:rPr>
              <a:t>() {</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854D4"/>
                </a:solidFill>
                <a:latin typeface="Calibri"/>
                <a:ea typeface="Calibri"/>
                <a:cs typeface="Calibri"/>
                <a:sym typeface="Calibri"/>
              </a:rPr>
              <a:t>let</a:t>
            </a:r>
            <a:r>
              <a:rPr lang="en-GB" sz="2200">
                <a:solidFill>
                  <a:srgbClr val="6E6B5E"/>
                </a:solidFill>
                <a:latin typeface="Calibri"/>
                <a:ea typeface="Calibri"/>
                <a:cs typeface="Calibri"/>
                <a:sym typeface="Calibri"/>
              </a:rPr>
              <a:t> condition = </a:t>
            </a:r>
            <a:r>
              <a:rPr lang="en-GB" sz="2200">
                <a:solidFill>
                  <a:srgbClr val="B65611"/>
                </a:solidFill>
                <a:latin typeface="Calibri"/>
                <a:ea typeface="Calibri"/>
                <a:cs typeface="Calibri"/>
                <a:sym typeface="Calibri"/>
              </a:rPr>
              <a:t>true</a:t>
            </a:r>
            <a:r>
              <a:rPr lang="en-GB" sz="2200">
                <a:solidFill>
                  <a:srgbClr val="6E6B5E"/>
                </a:solidFill>
                <a:latin typeface="Calibri"/>
                <a:ea typeface="Calibri"/>
                <a:cs typeface="Calibri"/>
                <a:sym typeface="Calibri"/>
              </a:rPr>
              <a:t>;</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854D4"/>
                </a:solidFill>
                <a:latin typeface="Calibri"/>
                <a:ea typeface="Calibri"/>
                <a:cs typeface="Calibri"/>
                <a:sym typeface="Calibri"/>
              </a:rPr>
              <a:t>let</a:t>
            </a:r>
            <a:r>
              <a:rPr lang="en-GB" sz="2200">
                <a:solidFill>
                  <a:srgbClr val="6E6B5E"/>
                </a:solidFill>
                <a:latin typeface="Calibri"/>
                <a:ea typeface="Calibri"/>
                <a:cs typeface="Calibri"/>
                <a:sym typeface="Calibri"/>
              </a:rPr>
              <a:t> number = </a:t>
            </a:r>
            <a:r>
              <a:rPr lang="en-GB" sz="2200">
                <a:solidFill>
                  <a:srgbClr val="B854D4"/>
                </a:solidFill>
                <a:latin typeface="Calibri"/>
                <a:ea typeface="Calibri"/>
                <a:cs typeface="Calibri"/>
                <a:sym typeface="Calibri"/>
              </a:rPr>
              <a:t>if</a:t>
            </a:r>
            <a:r>
              <a:rPr lang="en-GB" sz="2200">
                <a:solidFill>
                  <a:srgbClr val="6E6B5E"/>
                </a:solidFill>
                <a:latin typeface="Calibri"/>
                <a:ea typeface="Calibri"/>
                <a:cs typeface="Calibri"/>
                <a:sym typeface="Calibri"/>
              </a:rPr>
              <a:t> condition {</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65611"/>
                </a:solidFill>
                <a:latin typeface="Calibri"/>
                <a:ea typeface="Calibri"/>
                <a:cs typeface="Calibri"/>
                <a:sym typeface="Calibri"/>
              </a:rPr>
              <a:t>5        // (no semicolon means expression)</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 </a:t>
            </a:r>
            <a:r>
              <a:rPr lang="en-GB" sz="2200">
                <a:solidFill>
                  <a:srgbClr val="B854D4"/>
                </a:solidFill>
                <a:latin typeface="Calibri"/>
                <a:ea typeface="Calibri"/>
                <a:cs typeface="Calibri"/>
                <a:sym typeface="Calibri"/>
              </a:rPr>
              <a:t>else</a:t>
            </a:r>
            <a:r>
              <a:rPr lang="en-GB" sz="2200">
                <a:solidFill>
                  <a:srgbClr val="6E6B5E"/>
                </a:solidFill>
                <a:latin typeface="Calibri"/>
                <a:ea typeface="Calibri"/>
                <a:cs typeface="Calibri"/>
                <a:sym typeface="Calibri"/>
              </a:rPr>
              <a:t> {</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65611"/>
                </a:solidFill>
                <a:latin typeface="Calibri"/>
                <a:ea typeface="Calibri"/>
                <a:cs typeface="Calibri"/>
                <a:sym typeface="Calibri"/>
              </a:rPr>
              <a:t>6        // (no semicolon means expression)</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    </a:t>
            </a:r>
            <a:r>
              <a:rPr lang="en-GB" sz="2200">
                <a:solidFill>
                  <a:srgbClr val="B65611"/>
                </a:solidFill>
                <a:latin typeface="Calibri"/>
                <a:ea typeface="Calibri"/>
                <a:cs typeface="Calibri"/>
                <a:sym typeface="Calibri"/>
              </a:rPr>
              <a:t>println!</a:t>
            </a:r>
            <a:r>
              <a:rPr lang="en-GB" sz="2200">
                <a:solidFill>
                  <a:srgbClr val="6E6B5E"/>
                </a:solidFill>
                <a:latin typeface="Calibri"/>
                <a:ea typeface="Calibri"/>
                <a:cs typeface="Calibri"/>
                <a:sym typeface="Calibri"/>
              </a:rPr>
              <a:t>(</a:t>
            </a:r>
            <a:r>
              <a:rPr lang="en-GB" sz="2200">
                <a:solidFill>
                  <a:srgbClr val="60AC39"/>
                </a:solidFill>
                <a:latin typeface="Calibri"/>
                <a:ea typeface="Calibri"/>
                <a:cs typeface="Calibri"/>
                <a:sym typeface="Calibri"/>
              </a:rPr>
              <a:t>"The value of number is: {}"</a:t>
            </a:r>
            <a:r>
              <a:rPr lang="en-GB" sz="2200">
                <a:solidFill>
                  <a:srgbClr val="6E6B5E"/>
                </a:solidFill>
                <a:latin typeface="Calibri"/>
                <a:ea typeface="Calibri"/>
                <a:cs typeface="Calibri"/>
                <a:sym typeface="Calibri"/>
              </a:rPr>
              <a:t>, number);</a:t>
            </a:r>
            <a:endParaRPr sz="22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200">
                <a:solidFill>
                  <a:srgbClr val="6E6B5E"/>
                </a:solidFill>
                <a:latin typeface="Calibri"/>
                <a:ea typeface="Calibri"/>
                <a:cs typeface="Calibri"/>
                <a:sym typeface="Calibri"/>
              </a:rPr>
              <a:t>}</a:t>
            </a:r>
            <a:endParaRPr sz="2200">
              <a:solidFill>
                <a:srgbClr val="B854D4"/>
              </a:solidFill>
              <a:latin typeface="Calibri"/>
              <a:ea typeface="Calibri"/>
              <a:cs typeface="Calibri"/>
              <a:sym typeface="Calibri"/>
            </a:endParaRPr>
          </a:p>
        </p:txBody>
      </p:sp>
      <p:sp>
        <p:nvSpPr>
          <p:cNvPr id="613" name="Google Shape;613;p92"/>
          <p:cNvSpPr txBox="1"/>
          <p:nvPr>
            <p:ph type="title"/>
          </p:nvPr>
        </p:nvSpPr>
        <p:spPr>
          <a:xfrm>
            <a:off x="253925" y="936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14" name="Google Shape;614;p9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9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3000"/>
              </a:lnSpc>
              <a:spcBef>
                <a:spcPts val="0"/>
              </a:spcBef>
              <a:spcAft>
                <a:spcPts val="0"/>
              </a:spcAft>
              <a:buNone/>
            </a:pPr>
            <a:r>
              <a:rPr lang="en-GB" sz="2400"/>
              <a:t>Result:</a:t>
            </a:r>
            <a:endParaRPr sz="2400"/>
          </a:p>
          <a:p>
            <a:pPr indent="0" lvl="0" marL="0" rtl="0" algn="l">
              <a:lnSpc>
                <a:spcPct val="113000"/>
              </a:lnSpc>
              <a:spcBef>
                <a:spcPts val="0"/>
              </a:spcBef>
              <a:spcAft>
                <a:spcPts val="0"/>
              </a:spcAft>
              <a:buNone/>
            </a:pPr>
            <a:r>
              <a:rPr lang="en-GB" sz="2400"/>
              <a:t>Compile error will occur</a:t>
            </a:r>
            <a:endParaRPr sz="2400"/>
          </a:p>
          <a:p>
            <a:pPr indent="0" lvl="0" marL="0" rtl="0" algn="l">
              <a:lnSpc>
                <a:spcPct val="113000"/>
              </a:lnSpc>
              <a:spcBef>
                <a:spcPts val="0"/>
              </a:spcBef>
              <a:spcAft>
                <a:spcPts val="0"/>
              </a:spcAft>
              <a:buNone/>
            </a:pPr>
            <a:r>
              <a:t/>
            </a:r>
            <a:endParaRPr sz="2400"/>
          </a:p>
          <a:p>
            <a:pPr indent="0" lvl="0" marL="0" rtl="0" algn="l">
              <a:lnSpc>
                <a:spcPct val="113000"/>
              </a:lnSpc>
              <a:spcBef>
                <a:spcPts val="0"/>
              </a:spcBef>
              <a:spcAft>
                <a:spcPts val="0"/>
              </a:spcAft>
              <a:buNone/>
            </a:pPr>
            <a:r>
              <a:t/>
            </a:r>
            <a:endParaRPr sz="2400"/>
          </a:p>
          <a:p>
            <a:pPr indent="0" lvl="0" marL="0" rtl="0" algn="l">
              <a:lnSpc>
                <a:spcPct val="113000"/>
              </a:lnSpc>
              <a:spcBef>
                <a:spcPts val="0"/>
              </a:spcBef>
              <a:spcAft>
                <a:spcPts val="0"/>
              </a:spcAft>
              <a:buNone/>
            </a:pPr>
            <a:r>
              <a:t/>
            </a:r>
            <a:endParaRPr sz="2400"/>
          </a:p>
          <a:p>
            <a:pPr indent="0" lvl="0" marL="0" rtl="0" algn="l">
              <a:lnSpc>
                <a:spcPct val="113000"/>
              </a:lnSpc>
              <a:spcBef>
                <a:spcPts val="0"/>
              </a:spcBef>
              <a:spcAft>
                <a:spcPts val="0"/>
              </a:spcAft>
              <a:buNone/>
            </a:pPr>
            <a:r>
              <a:rPr lang="en-GB" sz="2400"/>
              <a:t>Note: Expression types are mismatched in each arm, hence an error will be occured.</a:t>
            </a:r>
            <a:endParaRPr sz="2400"/>
          </a:p>
        </p:txBody>
      </p:sp>
      <p:sp>
        <p:nvSpPr>
          <p:cNvPr id="620" name="Google Shape;620;p93"/>
          <p:cNvSpPr txBox="1"/>
          <p:nvPr/>
        </p:nvSpPr>
        <p:spPr>
          <a:xfrm>
            <a:off x="111550" y="842800"/>
            <a:ext cx="4362900" cy="4226100"/>
          </a:xfrm>
          <a:prstGeom prst="rect">
            <a:avLst/>
          </a:prstGeom>
          <a:solidFill>
            <a:srgbClr val="EFEFEF"/>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3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condition = </a:t>
            </a:r>
            <a:r>
              <a:rPr lang="en-GB" sz="2400">
                <a:solidFill>
                  <a:srgbClr val="B65611"/>
                </a:solidFill>
                <a:latin typeface="Calibri"/>
                <a:ea typeface="Calibri"/>
                <a:cs typeface="Calibri"/>
                <a:sym typeface="Calibri"/>
              </a:rPr>
              <a:t>true</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number = </a:t>
            </a:r>
            <a:r>
              <a:rPr lang="en-GB" sz="2400">
                <a:solidFill>
                  <a:srgbClr val="B854D4"/>
                </a:solidFill>
                <a:latin typeface="Calibri"/>
                <a:ea typeface="Calibri"/>
                <a:cs typeface="Calibri"/>
                <a:sym typeface="Calibri"/>
              </a:rPr>
              <a:t>if</a:t>
            </a:r>
            <a:r>
              <a:rPr lang="en-GB" sz="2400">
                <a:solidFill>
                  <a:srgbClr val="6E6B5E"/>
                </a:solidFill>
                <a:latin typeface="Calibri"/>
                <a:ea typeface="Calibri"/>
                <a:cs typeface="Calibri"/>
                <a:sym typeface="Calibri"/>
              </a:rPr>
              <a:t> condition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5</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 </a:t>
            </a:r>
            <a:r>
              <a:rPr lang="en-GB" sz="2400">
                <a:solidFill>
                  <a:srgbClr val="B854D4"/>
                </a:solidFill>
                <a:latin typeface="Calibri"/>
                <a:ea typeface="Calibri"/>
                <a:cs typeface="Calibri"/>
                <a:sym typeface="Calibri"/>
              </a:rPr>
              <a:t>else</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60AC39"/>
                </a:solidFill>
                <a:latin typeface="Calibri"/>
                <a:ea typeface="Calibri"/>
                <a:cs typeface="Calibri"/>
                <a:sym typeface="Calibri"/>
              </a:rPr>
              <a:t>"six"</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"The value of number is: {}"</a:t>
            </a:r>
            <a:r>
              <a:rPr lang="en-GB" sz="2400">
                <a:solidFill>
                  <a:srgbClr val="6E6B5E"/>
                </a:solidFill>
                <a:latin typeface="Calibri"/>
                <a:ea typeface="Calibri"/>
                <a:cs typeface="Calibri"/>
                <a:sym typeface="Calibri"/>
              </a:rPr>
              <a:t>, number); </a:t>
            </a:r>
            <a:endParaRPr sz="2400">
              <a:solidFill>
                <a:srgbClr val="6E6B5E"/>
              </a:solidFill>
              <a:latin typeface="Calibri"/>
              <a:ea typeface="Calibri"/>
              <a:cs typeface="Calibri"/>
              <a:sym typeface="Calibri"/>
            </a:endParaRPr>
          </a:p>
          <a:p>
            <a:pPr indent="0" lvl="0" marL="0" rtl="0" algn="l">
              <a:lnSpc>
                <a:spcPct val="113000"/>
              </a:lnSpc>
              <a:spcBef>
                <a:spcPts val="0"/>
              </a:spcBef>
              <a:spcAft>
                <a:spcPts val="0"/>
              </a:spcAft>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highlight>
                <a:schemeClr val="lt1"/>
              </a:highlight>
              <a:latin typeface="Calibri"/>
              <a:ea typeface="Calibri"/>
              <a:cs typeface="Calibri"/>
              <a:sym typeface="Calibri"/>
            </a:endParaRPr>
          </a:p>
        </p:txBody>
      </p:sp>
      <p:sp>
        <p:nvSpPr>
          <p:cNvPr id="621" name="Google Shape;621;p93"/>
          <p:cNvSpPr txBox="1"/>
          <p:nvPr>
            <p:ph type="title"/>
          </p:nvPr>
        </p:nvSpPr>
        <p:spPr>
          <a:xfrm>
            <a:off x="253925" y="246000"/>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22" name="Google Shape;622;p9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9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000000"/>
                </a:solidFill>
              </a:rPr>
              <a:t>Loops:</a:t>
            </a:r>
            <a:endParaRPr b="1">
              <a:solidFill>
                <a:srgbClr val="000000"/>
              </a:solidFill>
            </a:endParaRPr>
          </a:p>
        </p:txBody>
      </p:sp>
      <p:sp>
        <p:nvSpPr>
          <p:cNvPr id="628" name="Google Shape;628;p9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highlight>
                  <a:srgbClr val="FFFFFF"/>
                </a:highlight>
              </a:rPr>
              <a:t>L</a:t>
            </a:r>
            <a:r>
              <a:rPr lang="en-GB" sz="2400">
                <a:highlight>
                  <a:srgbClr val="FFFFFF"/>
                </a:highlight>
              </a:rPr>
              <a:t>oops execute a block of code more than once.</a:t>
            </a:r>
            <a:endParaRPr sz="2400">
              <a:highlight>
                <a:srgbClr val="FFFFFF"/>
              </a:highlight>
            </a:endParaRPr>
          </a:p>
          <a:p>
            <a:pPr indent="0" lvl="0" marL="0" rtl="0" algn="l">
              <a:spcBef>
                <a:spcPts val="1600"/>
              </a:spcBef>
              <a:spcAft>
                <a:spcPts val="0"/>
              </a:spcAft>
              <a:buNone/>
            </a:pPr>
            <a:r>
              <a:rPr b="1" lang="en-GB" sz="2400">
                <a:highlight>
                  <a:srgbClr val="FFFFFF"/>
                </a:highlight>
              </a:rPr>
              <a:t>Types of loops</a:t>
            </a:r>
            <a:endParaRPr b="1" sz="2400">
              <a:highlight>
                <a:srgbClr val="FFFFFF"/>
              </a:highlight>
            </a:endParaRPr>
          </a:p>
          <a:p>
            <a:pPr indent="-381000" lvl="0" marL="457200" rtl="0" algn="l">
              <a:spcBef>
                <a:spcPts val="1600"/>
              </a:spcBef>
              <a:spcAft>
                <a:spcPts val="0"/>
              </a:spcAft>
              <a:buSzPts val="2400"/>
              <a:buAutoNum type="arabicPeriod"/>
            </a:pPr>
            <a:r>
              <a:rPr lang="en-GB" sz="2400">
                <a:highlight>
                  <a:srgbClr val="FFFFFF"/>
                </a:highlight>
              </a:rPr>
              <a:t>loop</a:t>
            </a:r>
            <a:endParaRPr sz="2400">
              <a:highlight>
                <a:srgbClr val="FFFFFF"/>
              </a:highlight>
            </a:endParaRPr>
          </a:p>
          <a:p>
            <a:pPr indent="-381000" lvl="0" marL="457200" rtl="0" algn="l">
              <a:spcBef>
                <a:spcPts val="0"/>
              </a:spcBef>
              <a:spcAft>
                <a:spcPts val="0"/>
              </a:spcAft>
              <a:buSzPts val="2400"/>
              <a:buAutoNum type="arabicPeriod"/>
            </a:pPr>
            <a:r>
              <a:rPr lang="en-GB" sz="2400">
                <a:highlight>
                  <a:srgbClr val="FFFFFF"/>
                </a:highlight>
              </a:rPr>
              <a:t>while</a:t>
            </a:r>
            <a:endParaRPr sz="2400">
              <a:highlight>
                <a:srgbClr val="FFFFFF"/>
              </a:highlight>
            </a:endParaRPr>
          </a:p>
          <a:p>
            <a:pPr indent="-381000" lvl="0" marL="457200" rtl="0" algn="l">
              <a:spcBef>
                <a:spcPts val="0"/>
              </a:spcBef>
              <a:spcAft>
                <a:spcPts val="0"/>
              </a:spcAft>
              <a:buSzPts val="2400"/>
              <a:buAutoNum type="arabicPeriod"/>
            </a:pPr>
            <a:r>
              <a:rPr lang="en-GB" sz="2400">
                <a:highlight>
                  <a:srgbClr val="FFFFFF"/>
                </a:highlight>
              </a:rPr>
              <a:t>for</a:t>
            </a:r>
            <a:endParaRPr sz="2400">
              <a:highlight>
                <a:srgbClr val="FFFFFF"/>
              </a:highlight>
            </a:endParaRPr>
          </a:p>
          <a:p>
            <a:pPr indent="0" lvl="0" marL="457200" rtl="0" algn="l">
              <a:spcBef>
                <a:spcPts val="1600"/>
              </a:spcBef>
              <a:spcAft>
                <a:spcPts val="1600"/>
              </a:spcAft>
              <a:buNone/>
            </a:pPr>
            <a:r>
              <a:t/>
            </a:r>
            <a:endParaRPr>
              <a:highlight>
                <a:srgbClr val="FFFFFF"/>
              </a:highlight>
            </a:endParaRPr>
          </a:p>
        </p:txBody>
      </p:sp>
      <p:pic>
        <p:nvPicPr>
          <p:cNvPr id="629" name="Google Shape;629;p9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9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000000"/>
              </a:buClr>
              <a:buSzPts val="3000"/>
              <a:buAutoNum type="arabicPeriod"/>
            </a:pPr>
            <a:r>
              <a:rPr b="1" lang="en-GB" sz="3000">
                <a:solidFill>
                  <a:srgbClr val="000000"/>
                </a:solidFill>
              </a:rPr>
              <a:t>loop</a:t>
            </a:r>
            <a:endParaRPr b="1" sz="3000">
              <a:solidFill>
                <a:srgbClr val="000000"/>
              </a:solidFill>
            </a:endParaRPr>
          </a:p>
        </p:txBody>
      </p:sp>
      <p:sp>
        <p:nvSpPr>
          <p:cNvPr id="635" name="Google Shape;635;p9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highlight>
                  <a:schemeClr val="lt1"/>
                </a:highlight>
              </a:rPr>
              <a:t>The loop keyword tells Rust to execute a block of code over and over again forever or until you explicitly tell it to stop.</a:t>
            </a:r>
            <a:endParaRPr sz="2400">
              <a:highlight>
                <a:schemeClr val="lt1"/>
              </a:highlight>
            </a:endParaRPr>
          </a:p>
          <a:p>
            <a:pPr indent="-381000" lvl="0" marL="457200" rtl="0" algn="l">
              <a:spcBef>
                <a:spcPts val="0"/>
              </a:spcBef>
              <a:spcAft>
                <a:spcPts val="0"/>
              </a:spcAft>
              <a:buSzPts val="2400"/>
              <a:buChar char="●"/>
            </a:pPr>
            <a:r>
              <a:rPr lang="en-GB" sz="2400">
                <a:highlight>
                  <a:schemeClr val="lt1"/>
                </a:highlight>
              </a:rPr>
              <a:t>‘break’ expression can be use to stop the loop and the value is placed after the break expression that we want in return.</a:t>
            </a:r>
            <a:endParaRPr sz="2400">
              <a:highlight>
                <a:schemeClr val="lt1"/>
              </a:highlight>
            </a:endParaRPr>
          </a:p>
        </p:txBody>
      </p:sp>
      <p:pic>
        <p:nvPicPr>
          <p:cNvPr id="636" name="Google Shape;636;p9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9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t>Result:</a:t>
            </a:r>
            <a:endParaRPr sz="2400"/>
          </a:p>
          <a:p>
            <a:pPr indent="0" lvl="0" marL="0" rtl="0" algn="l">
              <a:lnSpc>
                <a:spcPct val="114000"/>
              </a:lnSpc>
              <a:spcBef>
                <a:spcPts val="400"/>
              </a:spcBef>
              <a:spcAft>
                <a:spcPts val="0"/>
              </a:spcAft>
              <a:buNone/>
            </a:pPr>
            <a:r>
              <a:rPr lang="en-GB" sz="2400"/>
              <a:t>again!</a:t>
            </a:r>
            <a:endParaRPr sz="2400"/>
          </a:p>
          <a:p>
            <a:pPr indent="0" lvl="0" marL="0" rtl="0" algn="l">
              <a:lnSpc>
                <a:spcPct val="114000"/>
              </a:lnSpc>
              <a:spcBef>
                <a:spcPts val="400"/>
              </a:spcBef>
              <a:spcAft>
                <a:spcPts val="0"/>
              </a:spcAft>
              <a:buNone/>
            </a:pPr>
            <a:r>
              <a:rPr lang="en-GB" sz="2400"/>
              <a:t>again!</a:t>
            </a:r>
            <a:endParaRPr sz="2400"/>
          </a:p>
          <a:p>
            <a:pPr indent="0" lvl="0" marL="0" rtl="0" algn="l">
              <a:lnSpc>
                <a:spcPct val="114000"/>
              </a:lnSpc>
              <a:spcBef>
                <a:spcPts val="400"/>
              </a:spcBef>
              <a:spcAft>
                <a:spcPts val="0"/>
              </a:spcAft>
              <a:buNone/>
            </a:pPr>
            <a:r>
              <a:rPr lang="en-GB" sz="2400"/>
              <a:t>again!</a:t>
            </a:r>
            <a:endParaRPr sz="2400"/>
          </a:p>
          <a:p>
            <a:pPr indent="0" lvl="0" marL="0" rtl="0" algn="l">
              <a:lnSpc>
                <a:spcPct val="114000"/>
              </a:lnSpc>
              <a:spcBef>
                <a:spcPts val="400"/>
              </a:spcBef>
              <a:spcAft>
                <a:spcPts val="0"/>
              </a:spcAft>
              <a:buNone/>
            </a:pPr>
            <a:r>
              <a:rPr lang="en-GB" sz="2400"/>
              <a:t>again!</a:t>
            </a:r>
            <a:endParaRPr sz="2400"/>
          </a:p>
          <a:p>
            <a:pPr indent="0" lvl="0" marL="0" rtl="0" algn="l">
              <a:lnSpc>
                <a:spcPct val="114000"/>
              </a:lnSpc>
              <a:spcBef>
                <a:spcPts val="400"/>
              </a:spcBef>
              <a:spcAft>
                <a:spcPts val="400"/>
              </a:spcAft>
              <a:buNone/>
            </a:pPr>
            <a:r>
              <a:rPr lang="en-GB" sz="2400"/>
              <a:t>(and so on …..)</a:t>
            </a:r>
            <a:endParaRPr sz="2400"/>
          </a:p>
        </p:txBody>
      </p:sp>
      <p:sp>
        <p:nvSpPr>
          <p:cNvPr id="642" name="Google Shape;642;p96"/>
          <p:cNvSpPr txBox="1"/>
          <p:nvPr/>
        </p:nvSpPr>
        <p:spPr>
          <a:xfrm>
            <a:off x="756125" y="1326600"/>
            <a:ext cx="2996400" cy="24903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loop</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"again!"</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400"/>
              </a:spcBef>
              <a:spcAft>
                <a:spcPts val="0"/>
              </a:spcAft>
              <a:buNone/>
            </a:pPr>
            <a:r>
              <a:t/>
            </a:r>
            <a:endParaRPr sz="2400">
              <a:solidFill>
                <a:srgbClr val="6E6B5E"/>
              </a:solidFill>
              <a:highlight>
                <a:schemeClr val="lt1"/>
              </a:highlight>
              <a:latin typeface="Calibri"/>
              <a:ea typeface="Calibri"/>
              <a:cs typeface="Calibri"/>
              <a:sym typeface="Calibri"/>
            </a:endParaRPr>
          </a:p>
          <a:p>
            <a:pPr indent="0" lvl="0" marL="0" rtl="0" algn="l">
              <a:lnSpc>
                <a:spcPct val="115000"/>
              </a:lnSpc>
              <a:spcBef>
                <a:spcPts val="400"/>
              </a:spcBef>
              <a:spcAft>
                <a:spcPts val="0"/>
              </a:spcAft>
              <a:buNone/>
            </a:pPr>
            <a:r>
              <a:t/>
            </a:r>
            <a:endParaRPr sz="2400">
              <a:solidFill>
                <a:srgbClr val="B854D4"/>
              </a:solidFill>
              <a:highlight>
                <a:schemeClr val="lt1"/>
              </a:highlight>
              <a:latin typeface="Calibri"/>
              <a:ea typeface="Calibri"/>
              <a:cs typeface="Calibri"/>
              <a:sym typeface="Calibri"/>
            </a:endParaRPr>
          </a:p>
        </p:txBody>
      </p:sp>
      <p:sp>
        <p:nvSpPr>
          <p:cNvPr id="643" name="Google Shape;643;p96"/>
          <p:cNvSpPr txBox="1"/>
          <p:nvPr>
            <p:ph type="title"/>
          </p:nvPr>
        </p:nvSpPr>
        <p:spPr>
          <a:xfrm>
            <a:off x="253925" y="332625"/>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44" name="Google Shape;644;p9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9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a:t>Result:</a:t>
            </a:r>
            <a:endParaRPr sz="2400"/>
          </a:p>
          <a:p>
            <a:pPr indent="0" lvl="0" marL="0" rtl="0" algn="l">
              <a:lnSpc>
                <a:spcPct val="114000"/>
              </a:lnSpc>
              <a:spcBef>
                <a:spcPts val="0"/>
              </a:spcBef>
              <a:spcAft>
                <a:spcPts val="0"/>
              </a:spcAft>
              <a:buNone/>
            </a:pPr>
            <a:r>
              <a:rPr lang="en-GB" sz="2400"/>
              <a:t>Here 20 will be save in the result variable </a:t>
            </a:r>
            <a:endParaRPr sz="2400"/>
          </a:p>
        </p:txBody>
      </p:sp>
      <p:sp>
        <p:nvSpPr>
          <p:cNvPr id="650" name="Google Shape;650;p97"/>
          <p:cNvSpPr txBox="1"/>
          <p:nvPr/>
        </p:nvSpPr>
        <p:spPr>
          <a:xfrm>
            <a:off x="61975" y="589675"/>
            <a:ext cx="4449300" cy="4477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mut</a:t>
            </a:r>
            <a:r>
              <a:rPr lang="en-GB" sz="2400">
                <a:solidFill>
                  <a:srgbClr val="6E6B5E"/>
                </a:solidFill>
                <a:latin typeface="Calibri"/>
                <a:ea typeface="Calibri"/>
                <a:cs typeface="Calibri"/>
                <a:sym typeface="Calibri"/>
              </a:rPr>
              <a:t> counter = </a:t>
            </a:r>
            <a:r>
              <a:rPr lang="en-GB" sz="2400">
                <a:solidFill>
                  <a:srgbClr val="B65611"/>
                </a:solidFill>
                <a:latin typeface="Calibri"/>
                <a:ea typeface="Calibri"/>
                <a:cs typeface="Calibri"/>
                <a:sym typeface="Calibri"/>
              </a:rPr>
              <a:t>0</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result = </a:t>
            </a:r>
            <a:r>
              <a:rPr lang="en-GB" sz="2400">
                <a:solidFill>
                  <a:srgbClr val="B854D4"/>
                </a:solidFill>
                <a:latin typeface="Calibri"/>
                <a:ea typeface="Calibri"/>
                <a:cs typeface="Calibri"/>
                <a:sym typeface="Calibri"/>
              </a:rPr>
              <a:t>loop</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counter += </a:t>
            </a:r>
            <a:r>
              <a:rPr lang="en-GB" sz="2400">
                <a:solidFill>
                  <a:srgbClr val="B65611"/>
                </a:solidFill>
                <a:latin typeface="Calibri"/>
                <a:ea typeface="Calibri"/>
                <a:cs typeface="Calibri"/>
                <a:sym typeface="Calibri"/>
              </a:rPr>
              <a:t>1</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if</a:t>
            </a:r>
            <a:r>
              <a:rPr lang="en-GB" sz="2400">
                <a:solidFill>
                  <a:srgbClr val="6E6B5E"/>
                </a:solidFill>
                <a:latin typeface="Calibri"/>
                <a:ea typeface="Calibri"/>
                <a:cs typeface="Calibri"/>
                <a:sym typeface="Calibri"/>
              </a:rPr>
              <a:t> counter == </a:t>
            </a:r>
            <a:r>
              <a:rPr lang="en-GB" sz="2400">
                <a:solidFill>
                  <a:srgbClr val="B65611"/>
                </a:solidFill>
                <a:latin typeface="Calibri"/>
                <a:ea typeface="Calibri"/>
                <a:cs typeface="Calibri"/>
                <a:sym typeface="Calibri"/>
              </a:rPr>
              <a:t>10</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break</a:t>
            </a:r>
            <a:r>
              <a:rPr lang="en-GB" sz="2400">
                <a:solidFill>
                  <a:srgbClr val="6E6B5E"/>
                </a:solidFill>
                <a:latin typeface="Calibri"/>
                <a:ea typeface="Calibri"/>
                <a:cs typeface="Calibri"/>
                <a:sym typeface="Calibri"/>
              </a:rPr>
              <a:t> counter * </a:t>
            </a:r>
            <a:r>
              <a:rPr lang="en-GB" sz="2400">
                <a:solidFill>
                  <a:srgbClr val="B65611"/>
                </a:solidFill>
                <a:latin typeface="Calibri"/>
                <a:ea typeface="Calibri"/>
                <a:cs typeface="Calibri"/>
                <a:sym typeface="Calibri"/>
              </a:rPr>
              <a:t>2</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"The result is {}"</a:t>
            </a:r>
            <a:r>
              <a:rPr lang="en-GB" sz="2400">
                <a:solidFill>
                  <a:srgbClr val="6E6B5E"/>
                </a:solidFill>
                <a:latin typeface="Calibri"/>
                <a:ea typeface="Calibri"/>
                <a:cs typeface="Calibri"/>
                <a:sym typeface="Calibri"/>
              </a:rPr>
              <a:t>, result);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t/>
            </a:r>
            <a:endParaRPr sz="2400">
              <a:solidFill>
                <a:srgbClr val="6E6B5E"/>
              </a:solidFill>
              <a:highlight>
                <a:schemeClr val="lt1"/>
              </a:highlight>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highlight>
                <a:schemeClr val="lt1"/>
              </a:highlight>
              <a:latin typeface="Calibri"/>
              <a:ea typeface="Calibri"/>
              <a:cs typeface="Calibri"/>
              <a:sym typeface="Calibri"/>
            </a:endParaRPr>
          </a:p>
        </p:txBody>
      </p:sp>
      <p:sp>
        <p:nvSpPr>
          <p:cNvPr id="651" name="Google Shape;651;p97"/>
          <p:cNvSpPr txBox="1"/>
          <p:nvPr>
            <p:ph type="title"/>
          </p:nvPr>
        </p:nvSpPr>
        <p:spPr>
          <a:xfrm>
            <a:off x="286225" y="111475"/>
            <a:ext cx="40008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52" name="Google Shape;652;p9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idx="1" type="body"/>
          </p:nvPr>
        </p:nvSpPr>
        <p:spPr>
          <a:xfrm>
            <a:off x="311700" y="1049550"/>
            <a:ext cx="8520600" cy="3437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p>
          <a:p>
            <a:pPr indent="-381000" lvl="0" marL="457200" rtl="0" algn="l">
              <a:lnSpc>
                <a:spcPct val="100000"/>
              </a:lnSpc>
              <a:spcBef>
                <a:spcPts val="1600"/>
              </a:spcBef>
              <a:spcAft>
                <a:spcPts val="0"/>
              </a:spcAft>
              <a:buClr>
                <a:srgbClr val="000000"/>
              </a:buClr>
              <a:buSzPts val="2400"/>
              <a:buChar char="●"/>
            </a:pPr>
            <a:r>
              <a:rPr b="1" lang="en-GB" sz="2400">
                <a:solidFill>
                  <a:srgbClr val="000000"/>
                </a:solidFill>
              </a:rPr>
              <a:t>Compilation / Compile time Error: </a:t>
            </a:r>
            <a:r>
              <a:rPr lang="en-GB" sz="2400">
                <a:solidFill>
                  <a:srgbClr val="000000"/>
                </a:solidFill>
              </a:rPr>
              <a:t> </a:t>
            </a:r>
            <a:endParaRPr sz="2400">
              <a:solidFill>
                <a:srgbClr val="000000"/>
              </a:solidFill>
            </a:endParaRPr>
          </a:p>
          <a:p>
            <a:pPr indent="0" lvl="0" marL="0" rtl="0" algn="l">
              <a:lnSpc>
                <a:spcPct val="100000"/>
              </a:lnSpc>
              <a:spcBef>
                <a:spcPts val="1600"/>
              </a:spcBef>
              <a:spcAft>
                <a:spcPts val="0"/>
              </a:spcAft>
              <a:buNone/>
            </a:pPr>
            <a:r>
              <a:rPr lang="en-GB" sz="2400">
                <a:solidFill>
                  <a:srgbClr val="000000"/>
                </a:solidFill>
              </a:rPr>
              <a:t>      When a program fails to compile.</a:t>
            </a:r>
            <a:endParaRPr sz="2400">
              <a:solidFill>
                <a:srgbClr val="000000"/>
              </a:solidFill>
            </a:endParaRPr>
          </a:p>
          <a:p>
            <a:pPr indent="0" lvl="0" marL="0" rtl="0" algn="l">
              <a:lnSpc>
                <a:spcPct val="100000"/>
              </a:lnSpc>
              <a:spcBef>
                <a:spcPts val="1600"/>
              </a:spcBef>
              <a:spcAft>
                <a:spcPts val="1600"/>
              </a:spcAft>
              <a:buNone/>
            </a:pPr>
            <a:r>
              <a:t/>
            </a:r>
            <a:endParaRPr/>
          </a:p>
        </p:txBody>
      </p:sp>
      <p:pic>
        <p:nvPicPr>
          <p:cNvPr id="145" name="Google Shape;145;p26"/>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9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000">
                <a:solidFill>
                  <a:srgbClr val="000000"/>
                </a:solidFill>
              </a:rPr>
              <a:t>2. While loop</a:t>
            </a:r>
            <a:endParaRPr b="1" sz="3000">
              <a:solidFill>
                <a:srgbClr val="000000"/>
              </a:solidFill>
            </a:endParaRPr>
          </a:p>
        </p:txBody>
      </p:sp>
      <p:sp>
        <p:nvSpPr>
          <p:cNvPr id="658" name="Google Shape;658;p98"/>
          <p:cNvSpPr txBox="1"/>
          <p:nvPr>
            <p:ph idx="1" type="body"/>
          </p:nvPr>
        </p:nvSpPr>
        <p:spPr>
          <a:xfrm>
            <a:off x="311700" y="1266325"/>
            <a:ext cx="4482000" cy="33027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In this type of loop </a:t>
            </a:r>
            <a:r>
              <a:rPr lang="en-GB" sz="2400">
                <a:highlight>
                  <a:schemeClr val="lt1"/>
                </a:highlight>
              </a:rPr>
              <a:t>While the condition is true, the loop runs. When the condition ceases to be true, the program calls break, stopping the loop.</a:t>
            </a:r>
            <a:endParaRPr sz="2400">
              <a:highlight>
                <a:schemeClr val="lt1"/>
              </a:highlight>
            </a:endParaRPr>
          </a:p>
        </p:txBody>
      </p:sp>
      <p:pic>
        <p:nvPicPr>
          <p:cNvPr id="659" name="Google Shape;659;p98"/>
          <p:cNvPicPr preferRelativeResize="0"/>
          <p:nvPr/>
        </p:nvPicPr>
        <p:blipFill>
          <a:blip r:embed="rId3">
            <a:alphaModFix/>
          </a:blip>
          <a:stretch>
            <a:fillRect/>
          </a:stretch>
        </p:blipFill>
        <p:spPr>
          <a:xfrm>
            <a:off x="5209325" y="730350"/>
            <a:ext cx="3622975" cy="3682800"/>
          </a:xfrm>
          <a:prstGeom prst="rect">
            <a:avLst/>
          </a:prstGeom>
          <a:noFill/>
          <a:ln>
            <a:noFill/>
          </a:ln>
        </p:spPr>
      </p:pic>
      <p:pic>
        <p:nvPicPr>
          <p:cNvPr id="660" name="Google Shape;660;p98"/>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4" name="Shape 664"/>
        <p:cNvGrpSpPr/>
        <p:nvPr/>
      </p:nvGrpSpPr>
      <p:grpSpPr>
        <a:xfrm>
          <a:off x="0" y="0"/>
          <a:ext cx="0" cy="0"/>
          <a:chOff x="0" y="0"/>
          <a:chExt cx="0" cy="0"/>
        </a:xfrm>
      </p:grpSpPr>
      <p:sp>
        <p:nvSpPr>
          <p:cNvPr id="665" name="Google Shape;665;p9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None/>
            </a:pPr>
            <a:r>
              <a:rPr lang="en-GB" sz="2400" u="sng">
                <a:latin typeface="Calibri"/>
                <a:ea typeface="Calibri"/>
                <a:cs typeface="Calibri"/>
                <a:sym typeface="Calibri"/>
              </a:rPr>
              <a:t>Result:</a:t>
            </a:r>
            <a:endParaRPr sz="2400" u="sng">
              <a:latin typeface="Calibri"/>
              <a:ea typeface="Calibri"/>
              <a:cs typeface="Calibri"/>
              <a:sym typeface="Calibri"/>
            </a:endParaRPr>
          </a:p>
          <a:p>
            <a:pPr indent="0" lvl="0" marL="0" rtl="0" algn="l">
              <a:lnSpc>
                <a:spcPct val="114000"/>
              </a:lnSpc>
              <a:spcBef>
                <a:spcPts val="0"/>
              </a:spcBef>
              <a:spcAft>
                <a:spcPts val="0"/>
              </a:spcAft>
              <a:buNone/>
            </a:pPr>
            <a:r>
              <a:rPr lang="en-GB" sz="2400">
                <a:latin typeface="Calibri"/>
                <a:ea typeface="Calibri"/>
                <a:cs typeface="Calibri"/>
                <a:sym typeface="Calibri"/>
              </a:rPr>
              <a:t>        3!</a:t>
            </a:r>
            <a:endParaRPr sz="2400">
              <a:latin typeface="Calibri"/>
              <a:ea typeface="Calibri"/>
              <a:cs typeface="Calibri"/>
              <a:sym typeface="Calibri"/>
            </a:endParaRPr>
          </a:p>
          <a:p>
            <a:pPr indent="0" lvl="0" marL="0" rtl="0" algn="l">
              <a:lnSpc>
                <a:spcPct val="114000"/>
              </a:lnSpc>
              <a:spcBef>
                <a:spcPts val="0"/>
              </a:spcBef>
              <a:spcAft>
                <a:spcPts val="0"/>
              </a:spcAft>
              <a:buNone/>
            </a:pPr>
            <a:r>
              <a:rPr lang="en-GB" sz="2400">
                <a:latin typeface="Calibri"/>
                <a:ea typeface="Calibri"/>
                <a:cs typeface="Calibri"/>
                <a:sym typeface="Calibri"/>
              </a:rPr>
              <a:t>        2!</a:t>
            </a:r>
            <a:endParaRPr sz="2400">
              <a:latin typeface="Calibri"/>
              <a:ea typeface="Calibri"/>
              <a:cs typeface="Calibri"/>
              <a:sym typeface="Calibri"/>
            </a:endParaRPr>
          </a:p>
          <a:p>
            <a:pPr indent="0" lvl="0" marL="0" rtl="0" algn="l">
              <a:lnSpc>
                <a:spcPct val="114000"/>
              </a:lnSpc>
              <a:spcBef>
                <a:spcPts val="0"/>
              </a:spcBef>
              <a:spcAft>
                <a:spcPts val="0"/>
              </a:spcAft>
              <a:buNone/>
            </a:pPr>
            <a:r>
              <a:rPr lang="en-GB" sz="2400">
                <a:latin typeface="Calibri"/>
                <a:ea typeface="Calibri"/>
                <a:cs typeface="Calibri"/>
                <a:sym typeface="Calibri"/>
              </a:rPr>
              <a:t>        1!</a:t>
            </a:r>
            <a:endParaRPr sz="2400">
              <a:latin typeface="Calibri"/>
              <a:ea typeface="Calibri"/>
              <a:cs typeface="Calibri"/>
              <a:sym typeface="Calibri"/>
            </a:endParaRPr>
          </a:p>
          <a:p>
            <a:pPr indent="0" lvl="0" marL="0" rtl="0" algn="l">
              <a:lnSpc>
                <a:spcPct val="114000"/>
              </a:lnSpc>
              <a:spcBef>
                <a:spcPts val="0"/>
              </a:spcBef>
              <a:spcAft>
                <a:spcPts val="0"/>
              </a:spcAft>
              <a:buNone/>
            </a:pPr>
            <a:r>
              <a:rPr lang="en-GB" sz="2400">
                <a:latin typeface="Calibri"/>
                <a:ea typeface="Calibri"/>
                <a:cs typeface="Calibri"/>
                <a:sym typeface="Calibri"/>
              </a:rPr>
              <a:t>        LIFTOFF!!!</a:t>
            </a:r>
            <a:endParaRPr sz="2400">
              <a:latin typeface="Calibri"/>
              <a:ea typeface="Calibri"/>
              <a:cs typeface="Calibri"/>
              <a:sym typeface="Calibri"/>
            </a:endParaRPr>
          </a:p>
        </p:txBody>
      </p:sp>
      <p:sp>
        <p:nvSpPr>
          <p:cNvPr id="666" name="Google Shape;666;p99"/>
          <p:cNvSpPr txBox="1"/>
          <p:nvPr/>
        </p:nvSpPr>
        <p:spPr>
          <a:xfrm>
            <a:off x="186024" y="1002750"/>
            <a:ext cx="4239900" cy="35952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mut</a:t>
            </a:r>
            <a:r>
              <a:rPr lang="en-GB" sz="2400">
                <a:solidFill>
                  <a:srgbClr val="6E6B5E"/>
                </a:solidFill>
                <a:latin typeface="Calibri"/>
                <a:ea typeface="Calibri"/>
                <a:cs typeface="Calibri"/>
                <a:sym typeface="Calibri"/>
              </a:rPr>
              <a:t> number = </a:t>
            </a:r>
            <a:r>
              <a:rPr lang="en-GB" sz="2400">
                <a:solidFill>
                  <a:srgbClr val="B65611"/>
                </a:solidFill>
                <a:latin typeface="Calibri"/>
                <a:ea typeface="Calibri"/>
                <a:cs typeface="Calibri"/>
                <a:sym typeface="Calibri"/>
              </a:rPr>
              <a:t>3</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while</a:t>
            </a:r>
            <a:r>
              <a:rPr lang="en-GB" sz="2400">
                <a:solidFill>
                  <a:srgbClr val="6E6B5E"/>
                </a:solidFill>
                <a:latin typeface="Calibri"/>
                <a:ea typeface="Calibri"/>
                <a:cs typeface="Calibri"/>
                <a:sym typeface="Calibri"/>
              </a:rPr>
              <a:t> number != </a:t>
            </a:r>
            <a:r>
              <a:rPr lang="en-GB" sz="2400">
                <a:solidFill>
                  <a:srgbClr val="B65611"/>
                </a:solidFill>
                <a:latin typeface="Calibri"/>
                <a:ea typeface="Calibri"/>
                <a:cs typeface="Calibri"/>
                <a:sym typeface="Calibri"/>
              </a:rPr>
              <a:t>0</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a:t>
            </a:r>
            <a:r>
              <a:rPr lang="en-GB" sz="2400">
                <a:solidFill>
                  <a:srgbClr val="6E6B5E"/>
                </a:solidFill>
                <a:latin typeface="Calibri"/>
                <a:ea typeface="Calibri"/>
                <a:cs typeface="Calibri"/>
                <a:sym typeface="Calibri"/>
              </a:rPr>
              <a:t>, number);</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number = number - </a:t>
            </a:r>
            <a:r>
              <a:rPr lang="en-GB" sz="2400">
                <a:solidFill>
                  <a:srgbClr val="B65611"/>
                </a:solidFill>
                <a:latin typeface="Calibri"/>
                <a:ea typeface="Calibri"/>
                <a:cs typeface="Calibri"/>
                <a:sym typeface="Calibri"/>
              </a:rPr>
              <a:t>1</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"LIFTOFF!!!"</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5000"/>
              </a:lnSpc>
              <a:spcBef>
                <a:spcPts val="0"/>
              </a:spcBef>
              <a:spcAft>
                <a:spcPts val="0"/>
              </a:spcAft>
              <a:buNone/>
            </a:pPr>
            <a:r>
              <a:t/>
            </a:r>
            <a:endParaRPr sz="2400">
              <a:solidFill>
                <a:srgbClr val="B854D4"/>
              </a:solidFill>
              <a:latin typeface="Calibri"/>
              <a:ea typeface="Calibri"/>
              <a:cs typeface="Calibri"/>
              <a:sym typeface="Calibri"/>
            </a:endParaRPr>
          </a:p>
        </p:txBody>
      </p:sp>
      <p:sp>
        <p:nvSpPr>
          <p:cNvPr id="667" name="Google Shape;667;p99"/>
          <p:cNvSpPr txBox="1"/>
          <p:nvPr>
            <p:ph type="title"/>
          </p:nvPr>
        </p:nvSpPr>
        <p:spPr>
          <a:xfrm>
            <a:off x="311700" y="147625"/>
            <a:ext cx="4000800" cy="57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2400">
                <a:solidFill>
                  <a:srgbClr val="000000"/>
                </a:solidFill>
              </a:rPr>
              <a:t>Example</a:t>
            </a:r>
            <a:endParaRPr b="1" sz="2400">
              <a:solidFill>
                <a:srgbClr val="000000"/>
              </a:solidFill>
            </a:endParaRPr>
          </a:p>
        </p:txBody>
      </p:sp>
      <p:pic>
        <p:nvPicPr>
          <p:cNvPr id="668" name="Google Shape;668;p9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100"/>
          <p:cNvSpPr txBox="1"/>
          <p:nvPr>
            <p:ph type="title"/>
          </p:nvPr>
        </p:nvSpPr>
        <p:spPr>
          <a:xfrm>
            <a:off x="311700" y="445025"/>
            <a:ext cx="6293400" cy="25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000000"/>
                </a:solidFill>
              </a:rPr>
              <a:t>3. For loop</a:t>
            </a:r>
            <a:endParaRPr b="1" sz="2400">
              <a:solidFill>
                <a:srgbClr val="000000"/>
              </a:solidFill>
            </a:endParaRPr>
          </a:p>
          <a:p>
            <a:pPr indent="0" lvl="0" marL="0" rtl="0" algn="l">
              <a:spcBef>
                <a:spcPts val="0"/>
              </a:spcBef>
              <a:spcAft>
                <a:spcPts val="0"/>
              </a:spcAft>
              <a:buNone/>
            </a:pPr>
            <a:r>
              <a:t/>
            </a:r>
            <a:endParaRPr/>
          </a:p>
          <a:p>
            <a:pPr indent="-381000" lvl="0" marL="457200" rtl="0" algn="l">
              <a:lnSpc>
                <a:spcPct val="115000"/>
              </a:lnSpc>
              <a:spcBef>
                <a:spcPts val="0"/>
              </a:spcBef>
              <a:spcAft>
                <a:spcPts val="0"/>
              </a:spcAft>
              <a:buClr>
                <a:srgbClr val="695D46"/>
              </a:buClr>
              <a:buSzPts val="2400"/>
              <a:buChar char="●"/>
            </a:pPr>
            <a:r>
              <a:rPr b="0" lang="en-GB" sz="2400">
                <a:solidFill>
                  <a:srgbClr val="695D46"/>
                </a:solidFill>
                <a:highlight>
                  <a:schemeClr val="lt1"/>
                </a:highlight>
              </a:rPr>
              <a:t>loops through a block of code a number of times(iteration)</a:t>
            </a:r>
            <a:endParaRPr b="0" sz="2400">
              <a:solidFill>
                <a:srgbClr val="695D46"/>
              </a:solidFill>
            </a:endParaRPr>
          </a:p>
          <a:p>
            <a:pPr indent="0" lvl="0" marL="457200" rtl="0" algn="l">
              <a:spcBef>
                <a:spcPts val="1600"/>
              </a:spcBef>
              <a:spcAft>
                <a:spcPts val="0"/>
              </a:spcAft>
              <a:buNone/>
            </a:pPr>
            <a:r>
              <a:t/>
            </a:r>
            <a:endParaRPr sz="2400">
              <a:solidFill>
                <a:schemeClr val="dk2"/>
              </a:solidFill>
              <a:highlight>
                <a:schemeClr val="lt1"/>
              </a:highlight>
            </a:endParaRPr>
          </a:p>
          <a:p>
            <a:pPr indent="0" lvl="0" marL="0" rtl="0" algn="l">
              <a:spcBef>
                <a:spcPts val="0"/>
              </a:spcBef>
              <a:spcAft>
                <a:spcPts val="0"/>
              </a:spcAft>
              <a:buNone/>
            </a:pPr>
            <a:r>
              <a:t/>
            </a:r>
            <a:endParaRPr/>
          </a:p>
        </p:txBody>
      </p:sp>
      <p:pic>
        <p:nvPicPr>
          <p:cNvPr id="674" name="Google Shape;674;p100"/>
          <p:cNvPicPr preferRelativeResize="0"/>
          <p:nvPr/>
        </p:nvPicPr>
        <p:blipFill>
          <a:blip r:embed="rId3">
            <a:alphaModFix/>
          </a:blip>
          <a:stretch>
            <a:fillRect/>
          </a:stretch>
        </p:blipFill>
        <p:spPr>
          <a:xfrm>
            <a:off x="6183454" y="390525"/>
            <a:ext cx="2648850" cy="4343600"/>
          </a:xfrm>
          <a:prstGeom prst="rect">
            <a:avLst/>
          </a:prstGeom>
          <a:noFill/>
          <a:ln>
            <a:noFill/>
          </a:ln>
        </p:spPr>
      </p:pic>
      <p:pic>
        <p:nvPicPr>
          <p:cNvPr id="675" name="Google Shape;675;p100"/>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10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t/>
            </a:r>
            <a:endParaRPr sz="2400" u="sng"/>
          </a:p>
          <a:p>
            <a:pPr indent="0" lvl="0" marL="0" rtl="0" algn="l">
              <a:lnSpc>
                <a:spcPct val="114000"/>
              </a:lnSpc>
              <a:spcBef>
                <a:spcPts val="0"/>
              </a:spcBef>
              <a:spcAft>
                <a:spcPts val="0"/>
              </a:spcAft>
              <a:buClr>
                <a:schemeClr val="dk1"/>
              </a:buClr>
              <a:buSzPts val="1100"/>
              <a:buFont typeface="Arial"/>
              <a:buNone/>
            </a:pPr>
            <a:r>
              <a:t/>
            </a:r>
            <a:endParaRPr sz="2400" u="sng"/>
          </a:p>
          <a:p>
            <a:pPr indent="0" lvl="0" marL="0" rtl="0" algn="l">
              <a:lnSpc>
                <a:spcPct val="114000"/>
              </a:lnSpc>
              <a:spcBef>
                <a:spcPts val="0"/>
              </a:spcBef>
              <a:spcAft>
                <a:spcPts val="0"/>
              </a:spcAft>
              <a:buClr>
                <a:schemeClr val="dk1"/>
              </a:buClr>
              <a:buSzPts val="1100"/>
              <a:buFont typeface="Arial"/>
              <a:buNone/>
            </a:pPr>
            <a:r>
              <a:t/>
            </a:r>
            <a:endParaRPr sz="2400" u="sng"/>
          </a:p>
          <a:p>
            <a:pPr indent="0" lvl="0" marL="0" rtl="0" algn="l">
              <a:lnSpc>
                <a:spcPct val="114000"/>
              </a:lnSpc>
              <a:spcBef>
                <a:spcPts val="0"/>
              </a:spcBef>
              <a:spcAft>
                <a:spcPts val="0"/>
              </a:spcAft>
              <a:buClr>
                <a:schemeClr val="dk1"/>
              </a:buClr>
              <a:buSzPts val="1100"/>
              <a:buFont typeface="Arial"/>
              <a:buNone/>
            </a:pPr>
            <a:r>
              <a:t/>
            </a:r>
            <a:endParaRPr sz="2400" u="sng"/>
          </a:p>
          <a:p>
            <a:pPr indent="0" lvl="0" marL="0" rtl="0" algn="l">
              <a:lnSpc>
                <a:spcPct val="114000"/>
              </a:lnSpc>
              <a:spcBef>
                <a:spcPts val="0"/>
              </a:spcBef>
              <a:spcAft>
                <a:spcPts val="0"/>
              </a:spcAft>
              <a:buClr>
                <a:schemeClr val="dk1"/>
              </a:buClr>
              <a:buSzPts val="1100"/>
              <a:buFont typeface="Arial"/>
              <a:buNone/>
            </a:pPr>
            <a:r>
              <a:rPr lang="en-GB" sz="2400" u="sng"/>
              <a:t>Result</a:t>
            </a:r>
            <a:r>
              <a:rPr lang="en-GB" sz="2400"/>
              <a:t>:  </a:t>
            </a:r>
            <a:endParaRPr sz="2400"/>
          </a:p>
          <a:p>
            <a:pPr indent="0" lvl="0" marL="0" rtl="0" algn="l">
              <a:lnSpc>
                <a:spcPct val="114000"/>
              </a:lnSpc>
              <a:spcBef>
                <a:spcPts val="0"/>
              </a:spcBef>
              <a:spcAft>
                <a:spcPts val="0"/>
              </a:spcAft>
              <a:buClr>
                <a:schemeClr val="dk1"/>
              </a:buClr>
              <a:buSzPts val="1100"/>
              <a:buFont typeface="Arial"/>
              <a:buNone/>
            </a:pPr>
            <a:r>
              <a:rPr lang="en-GB" sz="2400"/>
              <a:t>the value is: 10</a:t>
            </a:r>
            <a:endParaRPr sz="2400"/>
          </a:p>
          <a:p>
            <a:pPr indent="0" lvl="0" marL="0" rtl="0" algn="l">
              <a:lnSpc>
                <a:spcPct val="114000"/>
              </a:lnSpc>
              <a:spcBef>
                <a:spcPts val="0"/>
              </a:spcBef>
              <a:spcAft>
                <a:spcPts val="0"/>
              </a:spcAft>
              <a:buClr>
                <a:schemeClr val="dk1"/>
              </a:buClr>
              <a:buSzPts val="1100"/>
              <a:buFont typeface="Arial"/>
              <a:buNone/>
            </a:pPr>
            <a:r>
              <a:rPr lang="en-GB" sz="2400"/>
              <a:t>the value is: 20</a:t>
            </a:r>
            <a:endParaRPr sz="2400"/>
          </a:p>
          <a:p>
            <a:pPr indent="0" lvl="0" marL="0" rtl="0" algn="l">
              <a:lnSpc>
                <a:spcPct val="114000"/>
              </a:lnSpc>
              <a:spcBef>
                <a:spcPts val="0"/>
              </a:spcBef>
              <a:spcAft>
                <a:spcPts val="0"/>
              </a:spcAft>
              <a:buClr>
                <a:schemeClr val="dk1"/>
              </a:buClr>
              <a:buSzPts val="1100"/>
              <a:buFont typeface="Arial"/>
              <a:buNone/>
            </a:pPr>
            <a:r>
              <a:rPr lang="en-GB" sz="2400"/>
              <a:t>the value is: 30</a:t>
            </a:r>
            <a:endParaRPr sz="2400"/>
          </a:p>
          <a:p>
            <a:pPr indent="0" lvl="0" marL="0" rtl="0" algn="l">
              <a:lnSpc>
                <a:spcPct val="114000"/>
              </a:lnSpc>
              <a:spcBef>
                <a:spcPts val="0"/>
              </a:spcBef>
              <a:spcAft>
                <a:spcPts val="0"/>
              </a:spcAft>
              <a:buClr>
                <a:schemeClr val="dk1"/>
              </a:buClr>
              <a:buSzPts val="1100"/>
              <a:buFont typeface="Arial"/>
              <a:buNone/>
            </a:pPr>
            <a:r>
              <a:rPr lang="en-GB" sz="2400"/>
              <a:t>the value is: 40</a:t>
            </a:r>
            <a:endParaRPr sz="2400"/>
          </a:p>
          <a:p>
            <a:pPr indent="0" lvl="0" marL="0" rtl="0" algn="l">
              <a:lnSpc>
                <a:spcPct val="114000"/>
              </a:lnSpc>
              <a:spcBef>
                <a:spcPts val="0"/>
              </a:spcBef>
              <a:spcAft>
                <a:spcPts val="0"/>
              </a:spcAft>
              <a:buClr>
                <a:schemeClr val="dk1"/>
              </a:buClr>
              <a:buSzPts val="1100"/>
              <a:buFont typeface="Arial"/>
              <a:buNone/>
            </a:pPr>
            <a:r>
              <a:rPr lang="en-GB" sz="2400"/>
              <a:t>the value is: 50</a:t>
            </a:r>
            <a:endParaRPr sz="2400"/>
          </a:p>
          <a:p>
            <a:pPr indent="0" lvl="0" marL="0" rtl="0" algn="l">
              <a:lnSpc>
                <a:spcPct val="114000"/>
              </a:lnSpc>
              <a:spcBef>
                <a:spcPts val="0"/>
              </a:spcBef>
              <a:spcAft>
                <a:spcPts val="0"/>
              </a:spcAft>
              <a:buClr>
                <a:schemeClr val="dk1"/>
              </a:buClr>
              <a:buSzPts val="1100"/>
              <a:buFont typeface="Arial"/>
              <a:buNone/>
            </a:pPr>
            <a:r>
              <a:t/>
            </a:r>
            <a:endParaRPr sz="2400"/>
          </a:p>
          <a:p>
            <a:pPr indent="0" lvl="0" marL="0" rtl="0" algn="l">
              <a:lnSpc>
                <a:spcPct val="114000"/>
              </a:lnSpc>
              <a:spcBef>
                <a:spcPts val="0"/>
              </a:spcBef>
              <a:spcAft>
                <a:spcPts val="0"/>
              </a:spcAft>
              <a:buClr>
                <a:schemeClr val="dk1"/>
              </a:buClr>
              <a:buSzPts val="1100"/>
              <a:buFont typeface="Arial"/>
              <a:buNone/>
            </a:pPr>
            <a:r>
              <a:t/>
            </a:r>
            <a:endParaRPr sz="2400">
              <a:highlight>
                <a:srgbClr val="F9FFFF"/>
              </a:highlight>
            </a:endParaRPr>
          </a:p>
          <a:p>
            <a:pPr indent="0" lvl="0" marL="0" rtl="0" algn="l">
              <a:lnSpc>
                <a:spcPct val="114000"/>
              </a:lnSpc>
              <a:spcBef>
                <a:spcPts val="0"/>
              </a:spcBef>
              <a:spcAft>
                <a:spcPts val="0"/>
              </a:spcAft>
              <a:buClr>
                <a:schemeClr val="dk1"/>
              </a:buClr>
              <a:buSzPts val="1100"/>
              <a:buFont typeface="Arial"/>
              <a:buNone/>
            </a:pPr>
            <a:r>
              <a:t/>
            </a:r>
            <a:endParaRPr sz="2400"/>
          </a:p>
          <a:p>
            <a:pPr indent="0" lvl="0" marL="0" rtl="0" algn="l">
              <a:lnSpc>
                <a:spcPct val="114000"/>
              </a:lnSpc>
              <a:spcBef>
                <a:spcPts val="0"/>
              </a:spcBef>
              <a:spcAft>
                <a:spcPts val="0"/>
              </a:spcAft>
              <a:buNone/>
            </a:pPr>
            <a:r>
              <a:t/>
            </a:r>
            <a:endParaRPr sz="2400"/>
          </a:p>
        </p:txBody>
      </p:sp>
      <p:sp>
        <p:nvSpPr>
          <p:cNvPr id="681" name="Google Shape;681;p101"/>
          <p:cNvSpPr txBox="1"/>
          <p:nvPr/>
        </p:nvSpPr>
        <p:spPr>
          <a:xfrm>
            <a:off x="272725" y="1320900"/>
            <a:ext cx="4039800" cy="3188400"/>
          </a:xfrm>
          <a:prstGeom prst="rect">
            <a:avLst/>
          </a:prstGeom>
          <a:solidFill>
            <a:srgbClr val="EFEFEF"/>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let</a:t>
            </a:r>
            <a:r>
              <a:rPr lang="en-GB" sz="2400">
                <a:solidFill>
                  <a:srgbClr val="6E6B5E"/>
                </a:solidFill>
                <a:latin typeface="Calibri"/>
                <a:ea typeface="Calibri"/>
                <a:cs typeface="Calibri"/>
                <a:sym typeface="Calibri"/>
              </a:rPr>
              <a:t> a = [</a:t>
            </a:r>
            <a:r>
              <a:rPr lang="en-GB" sz="2400">
                <a:solidFill>
                  <a:srgbClr val="B65611"/>
                </a:solidFill>
                <a:latin typeface="Calibri"/>
                <a:ea typeface="Calibri"/>
                <a:cs typeface="Calibri"/>
                <a:sym typeface="Calibri"/>
              </a:rPr>
              <a:t>10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20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30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40</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50</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for</a:t>
            </a:r>
            <a:r>
              <a:rPr lang="en-GB" sz="2400">
                <a:solidFill>
                  <a:srgbClr val="6E6B5E"/>
                </a:solidFill>
                <a:latin typeface="Calibri"/>
                <a:ea typeface="Calibri"/>
                <a:cs typeface="Calibri"/>
                <a:sym typeface="Calibri"/>
              </a:rPr>
              <a:t> element </a:t>
            </a:r>
            <a:r>
              <a:rPr lang="en-GB" sz="2400">
                <a:solidFill>
                  <a:srgbClr val="B854D4"/>
                </a:solidFill>
                <a:latin typeface="Calibri"/>
                <a:ea typeface="Calibri"/>
                <a:cs typeface="Calibri"/>
                <a:sym typeface="Calibri"/>
              </a:rPr>
              <a:t>in</a:t>
            </a:r>
            <a:r>
              <a:rPr lang="en-GB" sz="2400">
                <a:solidFill>
                  <a:srgbClr val="6E6B5E"/>
                </a:solidFill>
                <a:latin typeface="Calibri"/>
                <a:ea typeface="Calibri"/>
                <a:cs typeface="Calibri"/>
                <a:sym typeface="Calibri"/>
              </a:rPr>
              <a:t> a.iter()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"the value is: {}"</a:t>
            </a:r>
            <a:r>
              <a:rPr lang="en-GB" sz="2400">
                <a:solidFill>
                  <a:srgbClr val="6E6B5E"/>
                </a:solidFill>
                <a:latin typeface="Calibri"/>
                <a:ea typeface="Calibri"/>
                <a:cs typeface="Calibri"/>
                <a:sym typeface="Calibri"/>
              </a:rPr>
              <a:t>, element);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spcBef>
                <a:spcPts val="0"/>
              </a:spcBef>
              <a:spcAft>
                <a:spcPts val="0"/>
              </a:spcAft>
              <a:buNone/>
            </a:pPr>
            <a:r>
              <a:t/>
            </a:r>
            <a:endParaRPr sz="2400">
              <a:solidFill>
                <a:srgbClr val="B854D4"/>
              </a:solidFill>
              <a:latin typeface="Calibri"/>
              <a:ea typeface="Calibri"/>
              <a:cs typeface="Calibri"/>
              <a:sym typeface="Calibri"/>
            </a:endParaRPr>
          </a:p>
        </p:txBody>
      </p:sp>
      <p:sp>
        <p:nvSpPr>
          <p:cNvPr id="682" name="Google Shape;682;p101"/>
          <p:cNvSpPr txBox="1"/>
          <p:nvPr>
            <p:ph type="title"/>
          </p:nvPr>
        </p:nvSpPr>
        <p:spPr>
          <a:xfrm>
            <a:off x="292225" y="331725"/>
            <a:ext cx="4000800" cy="57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pic>
        <p:nvPicPr>
          <p:cNvPr id="683" name="Google Shape;683;p10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10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Note:</a:t>
            </a:r>
            <a:endParaRPr sz="2400"/>
          </a:p>
          <a:p>
            <a:pPr indent="-342900" lvl="0" marL="457200" rtl="0" algn="l">
              <a:spcBef>
                <a:spcPts val="1600"/>
              </a:spcBef>
              <a:spcAft>
                <a:spcPts val="0"/>
              </a:spcAft>
              <a:buSzPts val="1800"/>
              <a:buChar char="●"/>
            </a:pPr>
            <a:r>
              <a:rPr lang="en-GB" sz="2400"/>
              <a:t>iter() is used for iteration</a:t>
            </a:r>
            <a:r>
              <a:rPr lang="en-GB"/>
              <a:t>.</a:t>
            </a:r>
            <a:endParaRPr/>
          </a:p>
          <a:p>
            <a:pPr indent="0" lvl="0" marL="457200" rtl="0" algn="l">
              <a:spcBef>
                <a:spcPts val="1600"/>
              </a:spcBef>
              <a:spcAft>
                <a:spcPts val="1600"/>
              </a:spcAft>
              <a:buNone/>
            </a:pPr>
            <a:r>
              <a:t/>
            </a:r>
            <a:endParaRPr/>
          </a:p>
        </p:txBody>
      </p:sp>
      <p:pic>
        <p:nvPicPr>
          <p:cNvPr id="689" name="Google Shape;689;p102"/>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103"/>
          <p:cNvSpPr txBox="1"/>
          <p:nvPr>
            <p:ph type="title"/>
          </p:nvPr>
        </p:nvSpPr>
        <p:spPr>
          <a:xfrm>
            <a:off x="253100" y="322250"/>
            <a:ext cx="4045200" cy="49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GB" sz="3000">
                <a:solidFill>
                  <a:srgbClr val="000000"/>
                </a:solidFill>
              </a:rPr>
              <a:t>Example</a:t>
            </a:r>
            <a:endParaRPr b="1" sz="3000">
              <a:solidFill>
                <a:srgbClr val="000000"/>
              </a:solidFill>
            </a:endParaRPr>
          </a:p>
        </p:txBody>
      </p:sp>
      <p:sp>
        <p:nvSpPr>
          <p:cNvPr id="695" name="Google Shape;695;p103"/>
          <p:cNvSpPr txBox="1"/>
          <p:nvPr>
            <p:ph idx="2" type="body"/>
          </p:nvPr>
        </p:nvSpPr>
        <p:spPr>
          <a:xfrm>
            <a:off x="4939500" y="1614475"/>
            <a:ext cx="3837000" cy="2805000"/>
          </a:xfrm>
          <a:prstGeom prst="rect">
            <a:avLst/>
          </a:prstGeom>
        </p:spPr>
        <p:txBody>
          <a:bodyPr anchorCtr="0" anchor="ctr"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u="sng"/>
              <a:t>Result</a:t>
            </a:r>
            <a:r>
              <a:rPr lang="en-GB" sz="2400"/>
              <a:t>:  </a:t>
            </a:r>
            <a:endParaRPr sz="2400"/>
          </a:p>
          <a:p>
            <a:pPr indent="0" lvl="0" marL="0" rtl="0" algn="l">
              <a:lnSpc>
                <a:spcPct val="114000"/>
              </a:lnSpc>
              <a:spcBef>
                <a:spcPts val="0"/>
              </a:spcBef>
              <a:spcAft>
                <a:spcPts val="0"/>
              </a:spcAft>
              <a:buClr>
                <a:schemeClr val="dk1"/>
              </a:buClr>
              <a:buSzPts val="1100"/>
              <a:buFont typeface="Arial"/>
              <a:buNone/>
            </a:pPr>
            <a:r>
              <a:rPr lang="en-GB" sz="2400"/>
              <a:t>3!</a:t>
            </a:r>
            <a:endParaRPr sz="2400"/>
          </a:p>
          <a:p>
            <a:pPr indent="0" lvl="0" marL="0" rtl="0" algn="l">
              <a:lnSpc>
                <a:spcPct val="114000"/>
              </a:lnSpc>
              <a:spcBef>
                <a:spcPts val="0"/>
              </a:spcBef>
              <a:spcAft>
                <a:spcPts val="0"/>
              </a:spcAft>
              <a:buClr>
                <a:schemeClr val="dk1"/>
              </a:buClr>
              <a:buSzPts val="1100"/>
              <a:buFont typeface="Arial"/>
              <a:buNone/>
            </a:pPr>
            <a:r>
              <a:rPr lang="en-GB" sz="2400"/>
              <a:t>2!</a:t>
            </a:r>
            <a:endParaRPr sz="2400"/>
          </a:p>
          <a:p>
            <a:pPr indent="0" lvl="0" marL="0" rtl="0" algn="l">
              <a:lnSpc>
                <a:spcPct val="114000"/>
              </a:lnSpc>
              <a:spcBef>
                <a:spcPts val="0"/>
              </a:spcBef>
              <a:spcAft>
                <a:spcPts val="0"/>
              </a:spcAft>
              <a:buClr>
                <a:schemeClr val="dk1"/>
              </a:buClr>
              <a:buSzPts val="1100"/>
              <a:buFont typeface="Arial"/>
              <a:buNone/>
            </a:pPr>
            <a:r>
              <a:rPr lang="en-GB" sz="2400"/>
              <a:t>1!</a:t>
            </a:r>
            <a:endParaRPr sz="2400"/>
          </a:p>
          <a:p>
            <a:pPr indent="0" lvl="0" marL="0" rtl="0" algn="l">
              <a:lnSpc>
                <a:spcPct val="114000"/>
              </a:lnSpc>
              <a:spcBef>
                <a:spcPts val="0"/>
              </a:spcBef>
              <a:spcAft>
                <a:spcPts val="0"/>
              </a:spcAft>
              <a:buClr>
                <a:schemeClr val="dk1"/>
              </a:buClr>
              <a:buSzPts val="1100"/>
              <a:buFont typeface="Arial"/>
              <a:buNone/>
            </a:pPr>
            <a:r>
              <a:rPr lang="en-GB" sz="2400"/>
              <a:t>LIFTOFF!!!</a:t>
            </a:r>
            <a:endParaRPr sz="2400"/>
          </a:p>
          <a:p>
            <a:pPr indent="0" lvl="0" marL="0" rtl="0" algn="l">
              <a:lnSpc>
                <a:spcPct val="114000"/>
              </a:lnSpc>
              <a:spcBef>
                <a:spcPts val="0"/>
              </a:spcBef>
              <a:spcAft>
                <a:spcPts val="0"/>
              </a:spcAft>
              <a:buClr>
                <a:schemeClr val="dk1"/>
              </a:buClr>
              <a:buSzPts val="1100"/>
              <a:buFont typeface="Arial"/>
              <a:buNone/>
            </a:pPr>
            <a:r>
              <a:t/>
            </a:r>
            <a:endParaRPr sz="2400"/>
          </a:p>
          <a:p>
            <a:pPr indent="0" lvl="0" marL="0" rtl="0" algn="l">
              <a:lnSpc>
                <a:spcPct val="114000"/>
              </a:lnSpc>
              <a:spcBef>
                <a:spcPts val="0"/>
              </a:spcBef>
              <a:spcAft>
                <a:spcPts val="0"/>
              </a:spcAft>
              <a:buNone/>
            </a:pPr>
            <a:r>
              <a:t/>
            </a:r>
            <a:endParaRPr sz="2400"/>
          </a:p>
        </p:txBody>
      </p:sp>
      <p:sp>
        <p:nvSpPr>
          <p:cNvPr id="696" name="Google Shape;696;p103"/>
          <p:cNvSpPr txBox="1"/>
          <p:nvPr/>
        </p:nvSpPr>
        <p:spPr>
          <a:xfrm>
            <a:off x="315650" y="1310000"/>
            <a:ext cx="3920100" cy="2707800"/>
          </a:xfrm>
          <a:prstGeom prst="rect">
            <a:avLst/>
          </a:prstGeom>
          <a:solidFill>
            <a:srgbClr val="F3F3F3"/>
          </a:solidFill>
          <a:ln cap="flat" cmpd="sng" w="19050">
            <a:solidFill>
              <a:srgbClr val="2A399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GB" sz="2400">
                <a:solidFill>
                  <a:srgbClr val="B854D4"/>
                </a:solidFill>
                <a:latin typeface="Calibri"/>
                <a:ea typeface="Calibri"/>
                <a:cs typeface="Calibri"/>
                <a:sym typeface="Calibri"/>
              </a:rPr>
              <a:t>fn</a:t>
            </a:r>
            <a:r>
              <a:rPr lang="en-GB" sz="2400">
                <a:solidFill>
                  <a:srgbClr val="6E6B5E"/>
                </a:solidFill>
                <a:latin typeface="Calibri"/>
                <a:ea typeface="Calibri"/>
                <a:cs typeface="Calibri"/>
                <a:sym typeface="Calibri"/>
              </a:rPr>
              <a:t> </a:t>
            </a:r>
            <a:r>
              <a:rPr lang="en-GB" sz="2400">
                <a:solidFill>
                  <a:srgbClr val="6684E1"/>
                </a:solidFill>
                <a:latin typeface="Calibri"/>
                <a:ea typeface="Calibri"/>
                <a:cs typeface="Calibri"/>
                <a:sym typeface="Calibri"/>
              </a:rPr>
              <a:t>main</a:t>
            </a: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854D4"/>
                </a:solidFill>
                <a:latin typeface="Calibri"/>
                <a:ea typeface="Calibri"/>
                <a:cs typeface="Calibri"/>
                <a:sym typeface="Calibri"/>
              </a:rPr>
              <a:t>for</a:t>
            </a:r>
            <a:r>
              <a:rPr lang="en-GB" sz="2400">
                <a:solidFill>
                  <a:srgbClr val="6E6B5E"/>
                </a:solidFill>
                <a:latin typeface="Calibri"/>
                <a:ea typeface="Calibri"/>
                <a:cs typeface="Calibri"/>
                <a:sym typeface="Calibri"/>
              </a:rPr>
              <a:t> number </a:t>
            </a:r>
            <a:r>
              <a:rPr lang="en-GB" sz="2400">
                <a:solidFill>
                  <a:srgbClr val="B854D4"/>
                </a:solidFill>
                <a:latin typeface="Calibri"/>
                <a:ea typeface="Calibri"/>
                <a:cs typeface="Calibri"/>
                <a:sym typeface="Calibri"/>
              </a:rPr>
              <a:t>in</a:t>
            </a: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1</a:t>
            </a:r>
            <a:r>
              <a:rPr lang="en-GB" sz="2400">
                <a:solidFill>
                  <a:srgbClr val="6E6B5E"/>
                </a:solidFill>
                <a:latin typeface="Calibri"/>
                <a:ea typeface="Calibri"/>
                <a:cs typeface="Calibri"/>
                <a:sym typeface="Calibri"/>
              </a:rPr>
              <a:t>..</a:t>
            </a:r>
            <a:r>
              <a:rPr lang="en-GB" sz="2400">
                <a:solidFill>
                  <a:srgbClr val="B65611"/>
                </a:solidFill>
                <a:latin typeface="Calibri"/>
                <a:ea typeface="Calibri"/>
                <a:cs typeface="Calibri"/>
                <a:sym typeface="Calibri"/>
              </a:rPr>
              <a:t>4</a:t>
            </a:r>
            <a:r>
              <a:rPr lang="en-GB" sz="2400">
                <a:solidFill>
                  <a:srgbClr val="6E6B5E"/>
                </a:solidFill>
                <a:latin typeface="Calibri"/>
                <a:ea typeface="Calibri"/>
                <a:cs typeface="Calibri"/>
                <a:sym typeface="Calibri"/>
              </a:rPr>
              <a:t>).rev()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a:t>
            </a:r>
            <a:r>
              <a:rPr lang="en-GB" sz="2400">
                <a:solidFill>
                  <a:srgbClr val="6E6B5E"/>
                </a:solidFill>
                <a:latin typeface="Calibri"/>
                <a:ea typeface="Calibri"/>
                <a:cs typeface="Calibri"/>
                <a:sym typeface="Calibri"/>
              </a:rPr>
              <a:t>, number);</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    </a:t>
            </a:r>
            <a:r>
              <a:rPr lang="en-GB" sz="2400">
                <a:solidFill>
                  <a:srgbClr val="B65611"/>
                </a:solidFill>
                <a:latin typeface="Calibri"/>
                <a:ea typeface="Calibri"/>
                <a:cs typeface="Calibri"/>
                <a:sym typeface="Calibri"/>
              </a:rPr>
              <a:t>println!</a:t>
            </a:r>
            <a:r>
              <a:rPr lang="en-GB" sz="2400">
                <a:solidFill>
                  <a:srgbClr val="6E6B5E"/>
                </a:solidFill>
                <a:latin typeface="Calibri"/>
                <a:ea typeface="Calibri"/>
                <a:cs typeface="Calibri"/>
                <a:sym typeface="Calibri"/>
              </a:rPr>
              <a:t>(</a:t>
            </a:r>
            <a:r>
              <a:rPr lang="en-GB" sz="2400">
                <a:solidFill>
                  <a:srgbClr val="60AC39"/>
                </a:solidFill>
                <a:latin typeface="Calibri"/>
                <a:ea typeface="Calibri"/>
                <a:cs typeface="Calibri"/>
                <a:sym typeface="Calibri"/>
              </a:rPr>
              <a:t>"LIFTOFF!!!"</a:t>
            </a: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lnSpc>
                <a:spcPct val="114000"/>
              </a:lnSpc>
              <a:spcBef>
                <a:spcPts val="0"/>
              </a:spcBef>
              <a:spcAft>
                <a:spcPts val="0"/>
              </a:spcAft>
              <a:buClr>
                <a:schemeClr val="dk1"/>
              </a:buClr>
              <a:buSzPts val="1100"/>
              <a:buFont typeface="Arial"/>
              <a:buNone/>
            </a:pPr>
            <a:r>
              <a:rPr lang="en-GB" sz="2400">
                <a:solidFill>
                  <a:srgbClr val="6E6B5E"/>
                </a:solidFill>
                <a:latin typeface="Calibri"/>
                <a:ea typeface="Calibri"/>
                <a:cs typeface="Calibri"/>
                <a:sym typeface="Calibri"/>
              </a:rPr>
              <a:t>}</a:t>
            </a:r>
            <a:endParaRPr sz="2400">
              <a:solidFill>
                <a:srgbClr val="6E6B5E"/>
              </a:solidFill>
              <a:latin typeface="Calibri"/>
              <a:ea typeface="Calibri"/>
              <a:cs typeface="Calibri"/>
              <a:sym typeface="Calibri"/>
            </a:endParaRPr>
          </a:p>
          <a:p>
            <a:pPr indent="0" lvl="0" marL="0" rtl="0" algn="l">
              <a:spcBef>
                <a:spcPts val="0"/>
              </a:spcBef>
              <a:spcAft>
                <a:spcPts val="0"/>
              </a:spcAft>
              <a:buNone/>
            </a:pPr>
            <a:r>
              <a:t/>
            </a:r>
            <a:endParaRPr sz="2400">
              <a:latin typeface="Calibri"/>
              <a:ea typeface="Calibri"/>
              <a:cs typeface="Calibri"/>
              <a:sym typeface="Calibri"/>
            </a:endParaRPr>
          </a:p>
        </p:txBody>
      </p:sp>
      <p:pic>
        <p:nvPicPr>
          <p:cNvPr id="697" name="Google Shape;697;p103"/>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1" name="Shape 701"/>
        <p:cNvGrpSpPr/>
        <p:nvPr/>
      </p:nvGrpSpPr>
      <p:grpSpPr>
        <a:xfrm>
          <a:off x="0" y="0"/>
          <a:ext cx="0" cy="0"/>
          <a:chOff x="0" y="0"/>
          <a:chExt cx="0" cy="0"/>
        </a:xfrm>
      </p:grpSpPr>
      <p:sp>
        <p:nvSpPr>
          <p:cNvPr id="702" name="Google Shape;702;p10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Note:</a:t>
            </a:r>
            <a:endParaRPr sz="2400"/>
          </a:p>
          <a:p>
            <a:pPr indent="-381000" lvl="0" marL="457200" rtl="0" algn="l">
              <a:spcBef>
                <a:spcPts val="1600"/>
              </a:spcBef>
              <a:spcAft>
                <a:spcPts val="0"/>
              </a:spcAft>
              <a:buSzPts val="2400"/>
              <a:buChar char="●"/>
            </a:pPr>
            <a:r>
              <a:rPr lang="en-GB" sz="2400"/>
              <a:t>(1..4) is for declaring range.</a:t>
            </a:r>
            <a:endParaRPr sz="2400"/>
          </a:p>
          <a:p>
            <a:pPr indent="-381000" lvl="0" marL="457200" rtl="0" algn="l">
              <a:spcBef>
                <a:spcPts val="0"/>
              </a:spcBef>
              <a:spcAft>
                <a:spcPts val="0"/>
              </a:spcAft>
              <a:buSzPts val="2400"/>
              <a:buChar char="●"/>
            </a:pPr>
            <a:r>
              <a:rPr lang="en-GB" sz="2400"/>
              <a:t>rev() is used for reverse order</a:t>
            </a:r>
            <a:endParaRPr sz="2400"/>
          </a:p>
        </p:txBody>
      </p:sp>
      <p:pic>
        <p:nvPicPr>
          <p:cNvPr id="703" name="Google Shape;703;p10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05"/>
          <p:cNvSpPr txBox="1"/>
          <p:nvPr>
            <p:ph type="title"/>
          </p:nvPr>
        </p:nvSpPr>
        <p:spPr>
          <a:xfrm>
            <a:off x="311700" y="1304850"/>
            <a:ext cx="85206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GB" sz="7200">
                <a:solidFill>
                  <a:srgbClr val="000000"/>
                </a:solidFill>
              </a:rPr>
              <a:t>Section Break</a:t>
            </a:r>
            <a:endParaRPr sz="7200">
              <a:solidFill>
                <a:srgbClr val="000000"/>
              </a:solidFill>
            </a:endParaRPr>
          </a:p>
        </p:txBody>
      </p:sp>
      <p:pic>
        <p:nvPicPr>
          <p:cNvPr id="709" name="Google Shape;709;p105"/>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06"/>
          <p:cNvSpPr txBox="1"/>
          <p:nvPr>
            <p:ph type="ctrTitle"/>
          </p:nvPr>
        </p:nvSpPr>
        <p:spPr>
          <a:xfrm>
            <a:off x="1089875" y="1742239"/>
            <a:ext cx="7136700" cy="1022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400"/>
              <a:buNone/>
            </a:pPr>
            <a:r>
              <a:rPr lang="en-GB"/>
              <a:t>Part 2</a:t>
            </a:r>
            <a:endParaRPr>
              <a:solidFill>
                <a:srgbClr val="434343"/>
              </a:solidFill>
            </a:endParaRPr>
          </a:p>
        </p:txBody>
      </p:sp>
      <p:sp>
        <p:nvSpPr>
          <p:cNvPr id="715" name="Google Shape;715;p106"/>
          <p:cNvSpPr txBox="1"/>
          <p:nvPr>
            <p:ph idx="1" type="subTitle"/>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400"/>
              <a:buNone/>
            </a:pPr>
            <a:r>
              <a:rPr lang="en-GB"/>
              <a:t>Understanding Ownership</a:t>
            </a:r>
            <a:endParaRPr>
              <a:solidFill>
                <a:schemeClr val="accent3"/>
              </a:solidFill>
            </a:endParaRPr>
          </a:p>
        </p:txBody>
      </p:sp>
      <p:sp>
        <p:nvSpPr>
          <p:cNvPr id="716" name="Google Shape;716;p106"/>
          <p:cNvSpPr txBox="1"/>
          <p:nvPr/>
        </p:nvSpPr>
        <p:spPr>
          <a:xfrm>
            <a:off x="3952875" y="85725"/>
            <a:ext cx="8952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717" name="Google Shape;717;p106"/>
          <p:cNvPicPr preferRelativeResize="0"/>
          <p:nvPr/>
        </p:nvPicPr>
        <p:blipFill>
          <a:blip r:embed="rId3">
            <a:alphaModFix/>
          </a:blip>
          <a:stretch>
            <a:fillRect/>
          </a:stretch>
        </p:blipFill>
        <p:spPr>
          <a:xfrm>
            <a:off x="4086225" y="0"/>
            <a:ext cx="971550" cy="971550"/>
          </a:xfrm>
          <a:prstGeom prst="rect">
            <a:avLst/>
          </a:prstGeom>
          <a:noFill/>
          <a:ln>
            <a:noFill/>
          </a:ln>
        </p:spPr>
      </p:pic>
      <p:pic>
        <p:nvPicPr>
          <p:cNvPr id="718" name="Google Shape;718;p10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10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solidFill>
                  <a:srgbClr val="000000"/>
                </a:solidFill>
              </a:rPr>
              <a:t>As a programming language </a:t>
            </a:r>
            <a:endParaRPr>
              <a:solidFill>
                <a:srgbClr val="000000"/>
              </a:solidFill>
            </a:endParaRPr>
          </a:p>
        </p:txBody>
      </p:sp>
      <p:sp>
        <p:nvSpPr>
          <p:cNvPr id="724" name="Google Shape;724;p107"/>
          <p:cNvSpPr txBox="1"/>
          <p:nvPr/>
        </p:nvSpPr>
        <p:spPr>
          <a:xfrm>
            <a:off x="1130975" y="2433950"/>
            <a:ext cx="1944300" cy="76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more control,</a:t>
            </a:r>
            <a:endParaRPr b="0" i="0" sz="1800" u="none" cap="none" strike="noStrike">
              <a:solidFill>
                <a:srgbClr val="1B8F8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less safety</a:t>
            </a:r>
            <a:endParaRPr b="0" i="0" sz="1800" u="none" cap="none" strike="noStrike">
              <a:solidFill>
                <a:srgbClr val="1B8F8B"/>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B8F8B"/>
              </a:solidFill>
              <a:latin typeface="Roboto"/>
              <a:ea typeface="Roboto"/>
              <a:cs typeface="Roboto"/>
              <a:sym typeface="Roboto"/>
            </a:endParaRPr>
          </a:p>
        </p:txBody>
      </p:sp>
      <p:sp>
        <p:nvSpPr>
          <p:cNvPr id="725" name="Google Shape;725;p107"/>
          <p:cNvSpPr txBox="1"/>
          <p:nvPr/>
        </p:nvSpPr>
        <p:spPr>
          <a:xfrm>
            <a:off x="5989325" y="2433950"/>
            <a:ext cx="1446600" cy="769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less control,</a:t>
            </a:r>
            <a:endParaRPr b="0" i="0" sz="1800" u="none" cap="none" strike="noStrike">
              <a:solidFill>
                <a:srgbClr val="1B8F8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more safety</a:t>
            </a:r>
            <a:endParaRPr b="0" i="0" sz="1800" u="none" cap="none" strike="noStrike">
              <a:solidFill>
                <a:srgbClr val="1B8F8B"/>
              </a:solidFill>
              <a:latin typeface="Roboto"/>
              <a:ea typeface="Roboto"/>
              <a:cs typeface="Roboto"/>
              <a:sym typeface="Roboto"/>
            </a:endParaRPr>
          </a:p>
        </p:txBody>
      </p:sp>
      <p:sp>
        <p:nvSpPr>
          <p:cNvPr id="726" name="Google Shape;726;p107"/>
          <p:cNvSpPr txBox="1"/>
          <p:nvPr/>
        </p:nvSpPr>
        <p:spPr>
          <a:xfrm>
            <a:off x="1487850" y="1600600"/>
            <a:ext cx="1079400" cy="43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C/C++</a:t>
            </a:r>
            <a:endParaRPr b="0" i="0" sz="1800" u="none" cap="none" strike="noStrike">
              <a:solidFill>
                <a:srgbClr val="1B8F8B"/>
              </a:solidFill>
              <a:latin typeface="Roboto"/>
              <a:ea typeface="Roboto"/>
              <a:cs typeface="Roboto"/>
              <a:sym typeface="Roboto"/>
            </a:endParaRPr>
          </a:p>
        </p:txBody>
      </p:sp>
      <p:sp>
        <p:nvSpPr>
          <p:cNvPr id="727" name="Google Shape;727;p107"/>
          <p:cNvSpPr txBox="1"/>
          <p:nvPr/>
        </p:nvSpPr>
        <p:spPr>
          <a:xfrm>
            <a:off x="5453950" y="1577950"/>
            <a:ext cx="1982100" cy="43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Haskell/Pyth</a:t>
            </a:r>
            <a:r>
              <a:rPr lang="en-GB" sz="1800">
                <a:solidFill>
                  <a:srgbClr val="1B8F8B"/>
                </a:solidFill>
                <a:latin typeface="Roboto"/>
                <a:ea typeface="Roboto"/>
                <a:cs typeface="Roboto"/>
                <a:sym typeface="Roboto"/>
              </a:rPr>
              <a:t>o</a:t>
            </a:r>
            <a:r>
              <a:rPr b="0" i="0" lang="en-GB" sz="1800" u="none" cap="none" strike="noStrike">
                <a:solidFill>
                  <a:srgbClr val="1B8F8B"/>
                </a:solidFill>
                <a:latin typeface="Roboto"/>
                <a:ea typeface="Roboto"/>
                <a:cs typeface="Roboto"/>
                <a:sym typeface="Roboto"/>
              </a:rPr>
              <a:t>n</a:t>
            </a:r>
            <a:endParaRPr b="0" i="0" sz="1800" u="none" cap="none" strike="noStrike">
              <a:solidFill>
                <a:srgbClr val="1B8F8B"/>
              </a:solidFill>
              <a:latin typeface="Roboto"/>
              <a:ea typeface="Roboto"/>
              <a:cs typeface="Roboto"/>
              <a:sym typeface="Roboto"/>
            </a:endParaRPr>
          </a:p>
        </p:txBody>
      </p:sp>
      <p:sp>
        <p:nvSpPr>
          <p:cNvPr id="728" name="Google Shape;728;p107"/>
          <p:cNvSpPr txBox="1"/>
          <p:nvPr/>
        </p:nvSpPr>
        <p:spPr>
          <a:xfrm>
            <a:off x="3333000" y="2835925"/>
            <a:ext cx="1944300" cy="43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rgbClr val="1B8F8B"/>
                </a:solidFill>
                <a:latin typeface="Roboto"/>
                <a:ea typeface="Roboto"/>
                <a:cs typeface="Roboto"/>
                <a:sym typeface="Roboto"/>
              </a:rPr>
              <a:t>Rust</a:t>
            </a:r>
            <a:endParaRPr b="1" i="0" sz="1800" u="none" cap="none" strike="noStrike">
              <a:solidFill>
                <a:srgbClr val="1B8F8B"/>
              </a:solidFill>
              <a:latin typeface="Roboto"/>
              <a:ea typeface="Roboto"/>
              <a:cs typeface="Roboto"/>
              <a:sym typeface="Roboto"/>
            </a:endParaRPr>
          </a:p>
        </p:txBody>
      </p:sp>
      <p:sp>
        <p:nvSpPr>
          <p:cNvPr id="729" name="Google Shape;729;p107"/>
          <p:cNvSpPr/>
          <p:nvPr/>
        </p:nvSpPr>
        <p:spPr>
          <a:xfrm>
            <a:off x="1505225" y="2031225"/>
            <a:ext cx="5930700" cy="402600"/>
          </a:xfrm>
          <a:prstGeom prst="rect">
            <a:avLst/>
          </a:prstGeom>
          <a:gradFill>
            <a:gsLst>
              <a:gs pos="0">
                <a:srgbClr val="B6D7A8"/>
              </a:gs>
              <a:gs pos="100000">
                <a:srgbClr val="D96868"/>
              </a:gs>
            </a:gsLst>
            <a:lin ang="18900044"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07"/>
          <p:cNvSpPr txBox="1"/>
          <p:nvPr/>
        </p:nvSpPr>
        <p:spPr>
          <a:xfrm>
            <a:off x="3333000" y="3330350"/>
            <a:ext cx="1944300" cy="769200"/>
          </a:xfrm>
          <a:prstGeom prst="rect">
            <a:avLst/>
          </a:prstGeom>
          <a:solidFill>
            <a:srgbClr val="1B8F8B"/>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1" lang="en-GB" sz="1800" u="none" cap="none" strike="noStrike">
                <a:solidFill>
                  <a:schemeClr val="lt1"/>
                </a:solidFill>
                <a:latin typeface="Arial"/>
                <a:ea typeface="Arial"/>
                <a:cs typeface="Arial"/>
                <a:sym typeface="Arial"/>
              </a:rPr>
              <a:t>more control,</a:t>
            </a:r>
            <a:endParaRPr b="0" i="1" sz="18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800"/>
              <a:buFont typeface="Arial"/>
              <a:buNone/>
            </a:pPr>
            <a:r>
              <a:rPr b="0" i="1" lang="en-GB" sz="1800" u="none" cap="none" strike="noStrike">
                <a:solidFill>
                  <a:schemeClr val="lt1"/>
                </a:solidFill>
                <a:latin typeface="Arial"/>
                <a:ea typeface="Arial"/>
                <a:cs typeface="Arial"/>
                <a:sym typeface="Arial"/>
              </a:rPr>
              <a:t>more safety</a:t>
            </a:r>
            <a:endParaRPr b="0" i="1"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31" name="Google Shape;731;p107"/>
          <p:cNvSpPr/>
          <p:nvPr/>
        </p:nvSpPr>
        <p:spPr>
          <a:xfrm>
            <a:off x="2751600" y="3643750"/>
            <a:ext cx="581400" cy="277200"/>
          </a:xfrm>
          <a:prstGeom prst="leftArrow">
            <a:avLst>
              <a:gd fmla="val 50000" name="adj1"/>
              <a:gd fmla="val 50000" name="adj2"/>
            </a:avLst>
          </a:prstGeom>
          <a:solidFill>
            <a:srgbClr val="1B8F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8F8B"/>
              </a:solidFill>
              <a:latin typeface="Arial"/>
              <a:ea typeface="Arial"/>
              <a:cs typeface="Arial"/>
              <a:sym typeface="Arial"/>
            </a:endParaRPr>
          </a:p>
        </p:txBody>
      </p:sp>
      <p:sp>
        <p:nvSpPr>
          <p:cNvPr id="732" name="Google Shape;732;p107"/>
          <p:cNvSpPr txBox="1"/>
          <p:nvPr/>
        </p:nvSpPr>
        <p:spPr>
          <a:xfrm>
            <a:off x="525100" y="3536300"/>
            <a:ext cx="22902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No need for runtime</a:t>
            </a:r>
            <a:endParaRPr b="0" i="0" sz="1800" u="none" cap="none" strike="noStrike">
              <a:solidFill>
                <a:srgbClr val="1B8F8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1B8F8B"/>
              </a:solidFill>
              <a:latin typeface="Arial"/>
              <a:ea typeface="Arial"/>
              <a:cs typeface="Arial"/>
              <a:sym typeface="Arial"/>
            </a:endParaRPr>
          </a:p>
        </p:txBody>
      </p:sp>
      <p:sp>
        <p:nvSpPr>
          <p:cNvPr id="733" name="Google Shape;733;p107"/>
          <p:cNvSpPr/>
          <p:nvPr/>
        </p:nvSpPr>
        <p:spPr>
          <a:xfrm>
            <a:off x="5277300" y="3630050"/>
            <a:ext cx="581400" cy="243000"/>
          </a:xfrm>
          <a:prstGeom prst="rightArrow">
            <a:avLst>
              <a:gd fmla="val 50000" name="adj1"/>
              <a:gd fmla="val 50000" name="adj2"/>
            </a:avLst>
          </a:prstGeom>
          <a:solidFill>
            <a:srgbClr val="1B8F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8F8B"/>
              </a:solidFill>
              <a:latin typeface="Arial"/>
              <a:ea typeface="Arial"/>
              <a:cs typeface="Arial"/>
              <a:sym typeface="Arial"/>
            </a:endParaRPr>
          </a:p>
        </p:txBody>
      </p:sp>
      <p:sp>
        <p:nvSpPr>
          <p:cNvPr id="734" name="Google Shape;734;p107"/>
          <p:cNvSpPr txBox="1"/>
          <p:nvPr/>
        </p:nvSpPr>
        <p:spPr>
          <a:xfrm>
            <a:off x="5858700" y="3536300"/>
            <a:ext cx="22053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Memory safety</a:t>
            </a:r>
            <a:endParaRPr b="0" i="0" sz="1800" u="none" cap="none" strike="noStrike">
              <a:solidFill>
                <a:srgbClr val="1B8F8B"/>
              </a:solidFill>
              <a:latin typeface="Roboto"/>
              <a:ea typeface="Roboto"/>
              <a:cs typeface="Roboto"/>
              <a:sym typeface="Roboto"/>
            </a:endParaRPr>
          </a:p>
        </p:txBody>
      </p:sp>
      <p:sp>
        <p:nvSpPr>
          <p:cNvPr id="735" name="Google Shape;735;p107"/>
          <p:cNvSpPr txBox="1"/>
          <p:nvPr/>
        </p:nvSpPr>
        <p:spPr>
          <a:xfrm>
            <a:off x="3079275" y="4372450"/>
            <a:ext cx="2290200" cy="43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1B8F8B"/>
                </a:solidFill>
                <a:latin typeface="Roboto"/>
                <a:ea typeface="Roboto"/>
                <a:cs typeface="Roboto"/>
                <a:sym typeface="Roboto"/>
              </a:rPr>
              <a:t>Data race freedom</a:t>
            </a:r>
            <a:endParaRPr b="0" i="0" sz="1800" u="none" cap="none" strike="noStrike">
              <a:solidFill>
                <a:srgbClr val="1B8F8B"/>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1800"/>
              <a:buFont typeface="Arial"/>
              <a:buNone/>
            </a:pPr>
            <a:r>
              <a:t/>
            </a:r>
            <a:endParaRPr b="0" i="0" sz="1800" u="none" cap="none" strike="noStrike">
              <a:solidFill>
                <a:srgbClr val="1B8F8B"/>
              </a:solidFill>
              <a:latin typeface="Arial"/>
              <a:ea typeface="Arial"/>
              <a:cs typeface="Arial"/>
              <a:sym typeface="Arial"/>
            </a:endParaRPr>
          </a:p>
        </p:txBody>
      </p:sp>
      <p:sp>
        <p:nvSpPr>
          <p:cNvPr id="736" name="Google Shape;736;p107"/>
          <p:cNvSpPr/>
          <p:nvPr/>
        </p:nvSpPr>
        <p:spPr>
          <a:xfrm>
            <a:off x="4122675" y="4100100"/>
            <a:ext cx="203400" cy="231300"/>
          </a:xfrm>
          <a:prstGeom prst="downArrow">
            <a:avLst>
              <a:gd fmla="val 50000" name="adj1"/>
              <a:gd fmla="val 50000" name="adj2"/>
            </a:avLst>
          </a:prstGeom>
          <a:solidFill>
            <a:srgbClr val="1B8F8B"/>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8F8B"/>
              </a:solidFill>
              <a:latin typeface="Arial"/>
              <a:ea typeface="Arial"/>
              <a:cs typeface="Arial"/>
              <a:sym typeface="Arial"/>
            </a:endParaRPr>
          </a:p>
        </p:txBody>
      </p:sp>
      <p:pic>
        <p:nvPicPr>
          <p:cNvPr id="737" name="Google Shape;737;p107"/>
          <p:cNvPicPr preferRelativeResize="0"/>
          <p:nvPr/>
        </p:nvPicPr>
        <p:blipFill/>
        <p:spPr>
          <a:xfrm>
            <a:off x="3719763" y="2902200"/>
            <a:ext cx="297925" cy="297925"/>
          </a:xfrm>
          <a:prstGeom prst="rect">
            <a:avLst/>
          </a:prstGeom>
          <a:noFill/>
          <a:ln>
            <a:noFill/>
          </a:ln>
        </p:spPr>
      </p:pic>
      <p:pic>
        <p:nvPicPr>
          <p:cNvPr id="738" name="Google Shape;738;p10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nvSpPr>
        <p:spPr>
          <a:xfrm>
            <a:off x="118425" y="954900"/>
            <a:ext cx="4380600" cy="4047000"/>
          </a:xfrm>
          <a:prstGeom prst="rect">
            <a:avLst/>
          </a:prstGeom>
          <a:solidFill>
            <a:srgbClr val="F3F3F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en-GB" sz="2400">
                <a:solidFill>
                  <a:srgbClr val="B854D4"/>
                </a:solidFill>
              </a:rPr>
              <a:t>fn</a:t>
            </a:r>
            <a:r>
              <a:rPr lang="en-GB" sz="2400">
                <a:solidFill>
                  <a:srgbClr val="6E6B5E"/>
                </a:solidFill>
              </a:rPr>
              <a:t> </a:t>
            </a:r>
            <a:r>
              <a:rPr lang="en-GB" sz="2400">
                <a:solidFill>
                  <a:srgbClr val="6684E1"/>
                </a:solidFill>
              </a:rPr>
              <a:t>main</a:t>
            </a:r>
            <a:r>
              <a:rPr lang="en-GB" sz="2400">
                <a:solidFill>
                  <a:srgbClr val="6E6B5E"/>
                </a:solidFill>
              </a:rPr>
              <a:t>()  {</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  	   </a:t>
            </a:r>
            <a:r>
              <a:rPr lang="en-GB" sz="2400">
                <a:solidFill>
                  <a:srgbClr val="B854D4"/>
                </a:solidFill>
              </a:rPr>
              <a:t>let</a:t>
            </a:r>
            <a:r>
              <a:rPr lang="en-GB" sz="2400">
                <a:solidFill>
                  <a:srgbClr val="6E6B5E"/>
                </a:solidFill>
              </a:rPr>
              <a:t> </a:t>
            </a:r>
            <a:r>
              <a:rPr lang="en-GB" sz="2400">
                <a:solidFill>
                  <a:srgbClr val="B854D4"/>
                </a:solidFill>
              </a:rPr>
              <a:t>mut</a:t>
            </a:r>
            <a:r>
              <a:rPr lang="en-GB" sz="2400">
                <a:solidFill>
                  <a:srgbClr val="6E6B5E"/>
                </a:solidFill>
              </a:rPr>
              <a:t> x = </a:t>
            </a:r>
            <a:r>
              <a:rPr lang="en-GB" sz="2400">
                <a:solidFill>
                  <a:srgbClr val="B65611"/>
                </a:solidFill>
              </a:rPr>
              <a:t>5</a:t>
            </a:r>
            <a:r>
              <a:rPr lang="en-GB" sz="2400">
                <a:solidFill>
                  <a:srgbClr val="6E6B5E"/>
                </a:solidFill>
              </a:rPr>
              <a:t>;</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B65611"/>
                </a:solidFill>
              </a:rPr>
              <a:t>  	   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        x = </a:t>
            </a:r>
            <a:r>
              <a:rPr lang="en-GB" sz="2400">
                <a:solidFill>
                  <a:srgbClr val="B65611"/>
                </a:solidFill>
              </a:rPr>
              <a:t>6</a:t>
            </a:r>
            <a:r>
              <a:rPr lang="en-GB" sz="2400">
                <a:solidFill>
                  <a:srgbClr val="6E6B5E"/>
                </a:solidFill>
              </a:rPr>
              <a:t>;</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B65611"/>
                </a:solidFill>
              </a:rPr>
              <a:t>  	   println!</a:t>
            </a:r>
            <a:r>
              <a:rPr lang="en-GB" sz="2400">
                <a:solidFill>
                  <a:srgbClr val="6E6B5E"/>
                </a:solidFill>
              </a:rPr>
              <a:t>(</a:t>
            </a:r>
            <a:r>
              <a:rPr lang="en-GB" sz="2400">
                <a:solidFill>
                  <a:srgbClr val="60AC39"/>
                </a:solidFill>
              </a:rPr>
              <a:t>"The value of x is: {}"</a:t>
            </a:r>
            <a:r>
              <a:rPr lang="en-GB" sz="2400">
                <a:solidFill>
                  <a:srgbClr val="6E6B5E"/>
                </a:solidFill>
              </a:rPr>
              <a:t>, x);</a:t>
            </a:r>
            <a:endParaRPr sz="2400">
              <a:solidFill>
                <a:srgbClr val="6E6B5E"/>
              </a:solidFill>
            </a:endParaRPr>
          </a:p>
          <a:p>
            <a:pPr indent="0" lvl="0" marL="0" rtl="0" algn="l">
              <a:lnSpc>
                <a:spcPct val="90000"/>
              </a:lnSpc>
              <a:spcBef>
                <a:spcPts val="1000"/>
              </a:spcBef>
              <a:spcAft>
                <a:spcPts val="0"/>
              </a:spcAft>
              <a:buClr>
                <a:schemeClr val="dk1"/>
              </a:buClr>
              <a:buSzPts val="1100"/>
              <a:buFont typeface="Arial"/>
              <a:buNone/>
            </a:pPr>
            <a:r>
              <a:rPr lang="en-GB" sz="2400">
                <a:solidFill>
                  <a:srgbClr val="6E6B5E"/>
                </a:solidFill>
              </a:rPr>
              <a:t>}</a:t>
            </a:r>
            <a:endParaRPr sz="2400">
              <a:solidFill>
                <a:srgbClr val="B854D4"/>
              </a:solidFill>
              <a:latin typeface="Calibri"/>
              <a:ea typeface="Calibri"/>
              <a:cs typeface="Calibri"/>
              <a:sym typeface="Calibri"/>
            </a:endParaRPr>
          </a:p>
        </p:txBody>
      </p:sp>
      <p:sp>
        <p:nvSpPr>
          <p:cNvPr id="151" name="Google Shape;151;p2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lnSpc>
                <a:spcPct val="90000"/>
              </a:lnSpc>
              <a:spcBef>
                <a:spcPts val="1000"/>
              </a:spcBef>
              <a:spcAft>
                <a:spcPts val="0"/>
              </a:spcAft>
              <a:buNone/>
            </a:pPr>
            <a:r>
              <a:rPr lang="en-GB" sz="2400"/>
              <a:t>Result:</a:t>
            </a:r>
            <a:endParaRPr sz="2400"/>
          </a:p>
          <a:p>
            <a:pPr indent="0" lvl="0" marL="0" rtl="0" algn="l">
              <a:lnSpc>
                <a:spcPct val="90000"/>
              </a:lnSpc>
              <a:spcBef>
                <a:spcPts val="1000"/>
              </a:spcBef>
              <a:spcAft>
                <a:spcPts val="0"/>
              </a:spcAft>
              <a:buNone/>
            </a:pPr>
            <a:r>
              <a:rPr lang="en-GB" sz="2400"/>
              <a:t>The value of x is 5</a:t>
            </a:r>
            <a:endParaRPr sz="2400"/>
          </a:p>
          <a:p>
            <a:pPr indent="0" lvl="0" marL="0" rtl="0" algn="l">
              <a:lnSpc>
                <a:spcPct val="90000"/>
              </a:lnSpc>
              <a:spcBef>
                <a:spcPts val="1000"/>
              </a:spcBef>
              <a:spcAft>
                <a:spcPts val="0"/>
              </a:spcAft>
              <a:buClr>
                <a:schemeClr val="dk1"/>
              </a:buClr>
              <a:buSzPts val="1100"/>
              <a:buFont typeface="Arial"/>
              <a:buNone/>
            </a:pPr>
            <a:r>
              <a:rPr lang="en-GB" sz="2400"/>
              <a:t>The value of x is 6</a:t>
            </a:r>
            <a:endParaRPr sz="2400"/>
          </a:p>
          <a:p>
            <a:pPr indent="0" lvl="0" marL="0" rtl="0" algn="l">
              <a:spcBef>
                <a:spcPts val="0"/>
              </a:spcBef>
              <a:spcAft>
                <a:spcPts val="1600"/>
              </a:spcAft>
              <a:buNone/>
            </a:pPr>
            <a:r>
              <a:t/>
            </a:r>
            <a:endParaRPr/>
          </a:p>
        </p:txBody>
      </p:sp>
      <p:sp>
        <p:nvSpPr>
          <p:cNvPr id="152" name="Google Shape;152;p27"/>
          <p:cNvSpPr txBox="1"/>
          <p:nvPr>
            <p:ph type="title"/>
          </p:nvPr>
        </p:nvSpPr>
        <p:spPr>
          <a:xfrm>
            <a:off x="118425" y="66300"/>
            <a:ext cx="4045200" cy="88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GB" sz="3000">
                <a:solidFill>
                  <a:srgbClr val="000000"/>
                </a:solidFill>
              </a:rPr>
              <a:t>Example: </a:t>
            </a:r>
            <a:endParaRPr b="1" sz="3000">
              <a:solidFill>
                <a:srgbClr val="000000"/>
              </a:solidFill>
            </a:endParaRPr>
          </a:p>
          <a:p>
            <a:pPr indent="0" lvl="0" marL="0" rtl="0" algn="l">
              <a:spcBef>
                <a:spcPts val="0"/>
              </a:spcBef>
              <a:spcAft>
                <a:spcPts val="0"/>
              </a:spcAft>
              <a:buNone/>
            </a:pPr>
            <a:r>
              <a:rPr b="1" lang="en-GB" sz="3000">
                <a:solidFill>
                  <a:srgbClr val="000000"/>
                </a:solidFill>
              </a:rPr>
              <a:t>Changing mutable variable</a:t>
            </a:r>
            <a:endParaRPr b="1" sz="3000">
              <a:solidFill>
                <a:srgbClr val="000000"/>
              </a:solidFill>
            </a:endParaRPr>
          </a:p>
        </p:txBody>
      </p:sp>
      <p:pic>
        <p:nvPicPr>
          <p:cNvPr id="153" name="Google Shape;153;p2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08"/>
          <p:cNvSpPr txBox="1"/>
          <p:nvPr>
            <p:ph type="title"/>
          </p:nvPr>
        </p:nvSpPr>
        <p:spPr>
          <a:xfrm>
            <a:off x="317350" y="1629750"/>
            <a:ext cx="8571300" cy="94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6000">
                <a:solidFill>
                  <a:srgbClr val="000000"/>
                </a:solidFill>
              </a:rPr>
              <a:t>Section 2.1</a:t>
            </a:r>
            <a:endParaRPr sz="6000">
              <a:solidFill>
                <a:srgbClr val="000000"/>
              </a:solidFill>
            </a:endParaRPr>
          </a:p>
        </p:txBody>
      </p:sp>
      <p:sp>
        <p:nvSpPr>
          <p:cNvPr id="744" name="Google Shape;744;p108"/>
          <p:cNvSpPr txBox="1"/>
          <p:nvPr>
            <p:ph type="title"/>
          </p:nvPr>
        </p:nvSpPr>
        <p:spPr>
          <a:xfrm>
            <a:off x="286350" y="2571750"/>
            <a:ext cx="8571300" cy="94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GB" sz="6000">
                <a:solidFill>
                  <a:schemeClr val="lt1"/>
                </a:solidFill>
                <a:latin typeface="Roboto"/>
                <a:ea typeface="Roboto"/>
                <a:cs typeface="Roboto"/>
                <a:sym typeface="Roboto"/>
              </a:rPr>
              <a:t>Ownership</a:t>
            </a:r>
            <a:endParaRPr sz="6000">
              <a:solidFill>
                <a:schemeClr val="lt1"/>
              </a:solidFill>
              <a:latin typeface="Roboto"/>
              <a:ea typeface="Roboto"/>
              <a:cs typeface="Roboto"/>
              <a:sym typeface="Roboto"/>
            </a:endParaRPr>
          </a:p>
        </p:txBody>
      </p:sp>
      <p:pic>
        <p:nvPicPr>
          <p:cNvPr id="745" name="Google Shape;745;p108"/>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9"/>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SzPts val="4200"/>
              <a:buNone/>
            </a:pPr>
            <a:r>
              <a:rPr lang="en-GB"/>
              <a:t>What you will </a:t>
            </a:r>
            <a:br>
              <a:rPr lang="en-GB"/>
            </a:br>
            <a:r>
              <a:rPr lang="en-GB"/>
              <a:t>learn ...</a:t>
            </a:r>
            <a:endParaRPr/>
          </a:p>
        </p:txBody>
      </p:sp>
      <p:sp>
        <p:nvSpPr>
          <p:cNvPr id="751" name="Google Shape;751;p109"/>
          <p:cNvSpPr txBox="1"/>
          <p:nvPr>
            <p:ph idx="2" type="body"/>
          </p:nvPr>
        </p:nvSpPr>
        <p:spPr>
          <a:xfrm rot="-225">
            <a:off x="4674474" y="343139"/>
            <a:ext cx="4575300" cy="3695100"/>
          </a:xfrm>
          <a:prstGeom prst="rect">
            <a:avLst/>
          </a:prstGeom>
          <a:noFill/>
          <a:ln>
            <a:noFill/>
          </a:ln>
        </p:spPr>
        <p:txBody>
          <a:bodyPr anchorCtr="0" anchor="ctr" bIns="91425" lIns="91425" spcFirstLastPara="1" rIns="91425" wrap="square" tIns="91425">
            <a:noAutofit/>
          </a:bodyPr>
          <a:lstStyle/>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Ownership Concept</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Concept of Stack</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Ownership Rules</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String Type</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Memory Allocation</a:t>
            </a:r>
            <a:endParaRPr b="1" sz="2700">
              <a:latin typeface="Roboto"/>
              <a:ea typeface="Roboto"/>
              <a:cs typeface="Roboto"/>
              <a:sym typeface="Roboto"/>
            </a:endParaRPr>
          </a:p>
          <a:p>
            <a:pPr indent="-400050" lvl="0" marL="457200" marR="0" rtl="0" algn="l">
              <a:lnSpc>
                <a:spcPct val="150000"/>
              </a:lnSpc>
              <a:spcBef>
                <a:spcPts val="0"/>
              </a:spcBef>
              <a:spcAft>
                <a:spcPts val="0"/>
              </a:spcAft>
              <a:buSzPts val="2700"/>
              <a:buFont typeface="Roboto"/>
              <a:buChar char="●"/>
            </a:pPr>
            <a:r>
              <a:rPr b="1" lang="en-GB" sz="2700">
                <a:latin typeface="Roboto"/>
                <a:ea typeface="Roboto"/>
                <a:cs typeface="Roboto"/>
                <a:sym typeface="Roboto"/>
              </a:rPr>
              <a:t>Ownership and Functions</a:t>
            </a:r>
            <a:endParaRPr b="1" sz="2700">
              <a:latin typeface="Roboto"/>
              <a:ea typeface="Roboto"/>
              <a:cs typeface="Roboto"/>
              <a:sym typeface="Roboto"/>
            </a:endParaRPr>
          </a:p>
        </p:txBody>
      </p:sp>
      <p:cxnSp>
        <p:nvCxnSpPr>
          <p:cNvPr id="752" name="Google Shape;752;p109"/>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753" name="Google Shape;753;p109"/>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10"/>
          <p:cNvSpPr txBox="1"/>
          <p:nvPr>
            <p:ph idx="1" type="body"/>
          </p:nvPr>
        </p:nvSpPr>
        <p:spPr>
          <a:xfrm>
            <a:off x="311700" y="1266325"/>
            <a:ext cx="8520600" cy="75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000"/>
              <a:buNone/>
            </a:pPr>
            <a:r>
              <a:rPr lang="en-GB">
                <a:solidFill>
                  <a:srgbClr val="262625"/>
                </a:solidFill>
              </a:rPr>
              <a:t>In Rust, data can be stored either in stack or heap memory.</a:t>
            </a:r>
            <a:endParaRPr>
              <a:solidFill>
                <a:srgbClr val="262625"/>
              </a:solidFill>
            </a:endParaRPr>
          </a:p>
          <a:p>
            <a:pPr indent="0" lvl="0" marL="0" rtl="0" algn="l">
              <a:lnSpc>
                <a:spcPct val="115000"/>
              </a:lnSpc>
              <a:spcBef>
                <a:spcPts val="1600"/>
              </a:spcBef>
              <a:spcAft>
                <a:spcPts val="1600"/>
              </a:spcAft>
              <a:buSzPts val="2000"/>
              <a:buNone/>
            </a:pPr>
            <a:r>
              <a:t/>
            </a:r>
            <a:endParaRPr sz="2000">
              <a:solidFill>
                <a:srgbClr val="6E6B5E"/>
              </a:solidFill>
              <a:latin typeface="Courier New"/>
              <a:ea typeface="Courier New"/>
              <a:cs typeface="Courier New"/>
              <a:sym typeface="Courier New"/>
            </a:endParaRPr>
          </a:p>
        </p:txBody>
      </p:sp>
      <p:sp>
        <p:nvSpPr>
          <p:cNvPr id="759" name="Google Shape;759;p110"/>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Memory and Allocation</a:t>
            </a:r>
            <a:endParaRPr/>
          </a:p>
        </p:txBody>
      </p:sp>
      <p:cxnSp>
        <p:nvCxnSpPr>
          <p:cNvPr id="760" name="Google Shape;760;p110"/>
          <p:cNvCxnSpPr>
            <a:stCxn id="761" idx="2"/>
            <a:endCxn id="762" idx="0"/>
          </p:cNvCxnSpPr>
          <p:nvPr/>
        </p:nvCxnSpPr>
        <p:spPr>
          <a:xfrm flipH="1" rot="-5400000">
            <a:off x="5017900" y="2623335"/>
            <a:ext cx="762000" cy="1770300"/>
          </a:xfrm>
          <a:prstGeom prst="bentConnector3">
            <a:avLst>
              <a:gd fmla="val 49995" name="adj1"/>
            </a:avLst>
          </a:prstGeom>
          <a:noFill/>
          <a:ln cap="flat" cmpd="sng" w="9525">
            <a:solidFill>
              <a:srgbClr val="C2C2C2"/>
            </a:solidFill>
            <a:prstDash val="solid"/>
            <a:miter lim="8000"/>
            <a:headEnd len="sm" w="sm" type="none"/>
            <a:tailEnd len="sm" w="sm" type="none"/>
          </a:ln>
        </p:spPr>
      </p:cxnSp>
      <p:cxnSp>
        <p:nvCxnSpPr>
          <p:cNvPr id="763" name="Google Shape;763;p110"/>
          <p:cNvCxnSpPr>
            <a:stCxn id="764" idx="0"/>
            <a:endCxn id="761" idx="2"/>
          </p:cNvCxnSpPr>
          <p:nvPr/>
        </p:nvCxnSpPr>
        <p:spPr>
          <a:xfrm rot="-5400000">
            <a:off x="3247600" y="2623310"/>
            <a:ext cx="762000" cy="1770300"/>
          </a:xfrm>
          <a:prstGeom prst="bentConnector3">
            <a:avLst>
              <a:gd fmla="val 49998" name="adj1"/>
            </a:avLst>
          </a:prstGeom>
          <a:noFill/>
          <a:ln cap="flat" cmpd="sng" w="9525">
            <a:solidFill>
              <a:srgbClr val="C2C2C2"/>
            </a:solidFill>
            <a:prstDash val="solid"/>
            <a:miter lim="8000"/>
            <a:headEnd len="sm" w="sm" type="none"/>
            <a:tailEnd len="sm" w="sm" type="none"/>
          </a:ln>
        </p:spPr>
      </p:cxnSp>
      <p:grpSp>
        <p:nvGrpSpPr>
          <p:cNvPr id="765" name="Google Shape;765;p110"/>
          <p:cNvGrpSpPr/>
          <p:nvPr/>
        </p:nvGrpSpPr>
        <p:grpSpPr>
          <a:xfrm>
            <a:off x="3744700" y="2365478"/>
            <a:ext cx="1538100" cy="762007"/>
            <a:chOff x="3802950" y="1145950"/>
            <a:chExt cx="1538100" cy="442513"/>
          </a:xfrm>
        </p:grpSpPr>
        <p:sp>
          <p:nvSpPr>
            <p:cNvPr id="761" name="Google Shape;761;p110"/>
            <p:cNvSpPr txBox="1"/>
            <p:nvPr/>
          </p:nvSpPr>
          <p:spPr>
            <a:xfrm>
              <a:off x="3802950" y="1145963"/>
              <a:ext cx="1538100" cy="442500"/>
            </a:xfrm>
            <a:prstGeom prst="rect">
              <a:avLst/>
            </a:prstGeom>
            <a:solidFill>
              <a:srgbClr val="155B54"/>
            </a:solidFill>
            <a:ln cap="flat" cmpd="sng" w="19050">
              <a:solidFill>
                <a:srgbClr val="155B5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Roboto"/>
                  <a:ea typeface="Roboto"/>
                  <a:cs typeface="Roboto"/>
                  <a:sym typeface="Roboto"/>
                </a:rPr>
                <a:t>Memory Types</a:t>
              </a:r>
              <a:endParaRPr b="0" i="0" sz="1800" u="none" cap="none" strike="noStrike">
                <a:solidFill>
                  <a:srgbClr val="FFFFFF"/>
                </a:solidFill>
                <a:latin typeface="Roboto"/>
                <a:ea typeface="Roboto"/>
                <a:cs typeface="Roboto"/>
                <a:sym typeface="Roboto"/>
              </a:endParaRPr>
            </a:p>
          </p:txBody>
        </p:sp>
        <p:sp>
          <p:nvSpPr>
            <p:cNvPr id="766" name="Google Shape;766;p110"/>
            <p:cNvSpPr/>
            <p:nvPr/>
          </p:nvSpPr>
          <p:spPr>
            <a:xfrm>
              <a:off x="3802950" y="11459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7" name="Google Shape;767;p110"/>
          <p:cNvGrpSpPr/>
          <p:nvPr/>
        </p:nvGrpSpPr>
        <p:grpSpPr>
          <a:xfrm>
            <a:off x="1974400" y="3889425"/>
            <a:ext cx="1538100" cy="762035"/>
            <a:chOff x="2032650" y="2350450"/>
            <a:chExt cx="1538100" cy="762035"/>
          </a:xfrm>
        </p:grpSpPr>
        <p:sp>
          <p:nvSpPr>
            <p:cNvPr id="764" name="Google Shape;764;p110"/>
            <p:cNvSpPr txBox="1"/>
            <p:nvPr/>
          </p:nvSpPr>
          <p:spPr>
            <a:xfrm>
              <a:off x="2032650" y="2350485"/>
              <a:ext cx="1538100" cy="7620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Roboto"/>
                  <a:ea typeface="Roboto"/>
                  <a:cs typeface="Roboto"/>
                  <a:sym typeface="Roboto"/>
                </a:rPr>
                <a:t>Stack Memory</a:t>
              </a:r>
              <a:endParaRPr b="0" i="0" sz="1800" u="none" cap="none" strike="noStrike">
                <a:solidFill>
                  <a:srgbClr val="FFFFFF"/>
                </a:solidFill>
                <a:latin typeface="Roboto"/>
                <a:ea typeface="Roboto"/>
                <a:cs typeface="Roboto"/>
                <a:sym typeface="Roboto"/>
              </a:endParaRPr>
            </a:p>
          </p:txBody>
        </p:sp>
        <p:sp>
          <p:nvSpPr>
            <p:cNvPr id="768" name="Google Shape;768;p110"/>
            <p:cNvSpPr/>
            <p:nvPr/>
          </p:nvSpPr>
          <p:spPr>
            <a:xfrm>
              <a:off x="2032650" y="23504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9" name="Google Shape;769;p110"/>
          <p:cNvGrpSpPr/>
          <p:nvPr/>
        </p:nvGrpSpPr>
        <p:grpSpPr>
          <a:xfrm>
            <a:off x="5515000" y="3889389"/>
            <a:ext cx="1538100" cy="762008"/>
            <a:chOff x="5573250" y="2350450"/>
            <a:chExt cx="1538100" cy="442513"/>
          </a:xfrm>
        </p:grpSpPr>
        <p:sp>
          <p:nvSpPr>
            <p:cNvPr id="762" name="Google Shape;762;p110"/>
            <p:cNvSpPr txBox="1"/>
            <p:nvPr/>
          </p:nvSpPr>
          <p:spPr>
            <a:xfrm>
              <a:off x="5573250" y="2350463"/>
              <a:ext cx="1538100" cy="442500"/>
            </a:xfrm>
            <a:prstGeom prst="rect">
              <a:avLst/>
            </a:prstGeom>
            <a:solidFill>
              <a:srgbClr val="1D7E74"/>
            </a:solidFill>
            <a:ln cap="flat" cmpd="sng" w="19050">
              <a:solidFill>
                <a:srgbClr val="1D7E74"/>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FFFFFF"/>
                  </a:solidFill>
                  <a:latin typeface="Roboto"/>
                  <a:ea typeface="Roboto"/>
                  <a:cs typeface="Roboto"/>
                  <a:sym typeface="Roboto"/>
                </a:rPr>
                <a:t>Heap Memory</a:t>
              </a:r>
              <a:endParaRPr b="0" i="0" sz="1800" u="none" cap="none" strike="noStrike">
                <a:solidFill>
                  <a:srgbClr val="FFFFFF"/>
                </a:solidFill>
                <a:latin typeface="Roboto"/>
                <a:ea typeface="Roboto"/>
                <a:cs typeface="Roboto"/>
                <a:sym typeface="Roboto"/>
              </a:endParaRPr>
            </a:p>
          </p:txBody>
        </p:sp>
        <p:sp>
          <p:nvSpPr>
            <p:cNvPr id="770" name="Google Shape;770;p110"/>
            <p:cNvSpPr/>
            <p:nvPr/>
          </p:nvSpPr>
          <p:spPr>
            <a:xfrm>
              <a:off x="5573250" y="2350450"/>
              <a:ext cx="1538100" cy="52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1" name="Google Shape;771;p110"/>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11"/>
          <p:cNvSpPr txBox="1"/>
          <p:nvPr>
            <p:ph type="title"/>
          </p:nvPr>
        </p:nvSpPr>
        <p:spPr>
          <a:xfrm>
            <a:off x="265500" y="1039675"/>
            <a:ext cx="4045200" cy="1675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Stack and Heap</a:t>
            </a:r>
            <a:endParaRPr/>
          </a:p>
        </p:txBody>
      </p:sp>
      <p:sp>
        <p:nvSpPr>
          <p:cNvPr id="777" name="Google Shape;777;p111"/>
          <p:cNvSpPr txBox="1"/>
          <p:nvPr>
            <p:ph idx="2" type="body"/>
          </p:nvPr>
        </p:nvSpPr>
        <p:spPr>
          <a:xfrm rot="-243">
            <a:off x="4674475" y="724128"/>
            <a:ext cx="4244700" cy="3695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GB" sz="2700">
                <a:latin typeface="Roboto"/>
                <a:ea typeface="Roboto"/>
                <a:cs typeface="Roboto"/>
                <a:sym typeface="Roboto"/>
              </a:rPr>
              <a:t>Both are parts of memory to be used at runtime, but they are structured in different ways.</a:t>
            </a:r>
            <a:endParaRPr b="1" sz="2700">
              <a:latin typeface="Roboto"/>
              <a:ea typeface="Roboto"/>
              <a:cs typeface="Roboto"/>
              <a:sym typeface="Roboto"/>
            </a:endParaRPr>
          </a:p>
        </p:txBody>
      </p:sp>
      <p:cxnSp>
        <p:nvCxnSpPr>
          <p:cNvPr id="778" name="Google Shape;778;p111"/>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779" name="Google Shape;779;p111"/>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3" name="Shape 783"/>
        <p:cNvGrpSpPr/>
        <p:nvPr/>
      </p:nvGrpSpPr>
      <p:grpSpPr>
        <a:xfrm>
          <a:off x="0" y="0"/>
          <a:ext cx="0" cy="0"/>
          <a:chOff x="0" y="0"/>
          <a:chExt cx="0" cy="0"/>
        </a:xfrm>
      </p:grpSpPr>
      <p:sp>
        <p:nvSpPr>
          <p:cNvPr id="784" name="Google Shape;784;p112"/>
          <p:cNvSpPr txBox="1"/>
          <p:nvPr>
            <p:ph type="title"/>
          </p:nvPr>
        </p:nvSpPr>
        <p:spPr>
          <a:xfrm>
            <a:off x="282450" y="824875"/>
            <a:ext cx="4045200" cy="701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2800"/>
              <a:buNone/>
            </a:pPr>
            <a:r>
              <a:rPr lang="en-GB"/>
              <a:t>Stack </a:t>
            </a:r>
            <a:endParaRPr/>
          </a:p>
        </p:txBody>
      </p:sp>
      <p:sp>
        <p:nvSpPr>
          <p:cNvPr id="785" name="Google Shape;785;p112"/>
          <p:cNvSpPr txBox="1"/>
          <p:nvPr>
            <p:ph idx="2" type="body"/>
          </p:nvPr>
        </p:nvSpPr>
        <p:spPr>
          <a:xfrm rot="-243">
            <a:off x="4674425" y="133899"/>
            <a:ext cx="4244700" cy="48756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lang="en-GB" sz="2400">
                <a:latin typeface="Roboto"/>
                <a:ea typeface="Roboto"/>
                <a:cs typeface="Roboto"/>
                <a:sym typeface="Roboto"/>
              </a:rPr>
              <a:t>It stores values in the order it gets them and removes the values in the opposite order.</a:t>
            </a:r>
            <a:br>
              <a:rPr b="1" lang="en-GB" sz="2400">
                <a:latin typeface="Roboto"/>
                <a:ea typeface="Roboto"/>
                <a:cs typeface="Roboto"/>
                <a:sym typeface="Roboto"/>
              </a:rPr>
            </a:br>
            <a:endParaRPr b="1" sz="2400">
              <a:latin typeface="Roboto"/>
              <a:ea typeface="Roboto"/>
              <a:cs typeface="Roboto"/>
              <a:sym typeface="Roboto"/>
            </a:endParaRPr>
          </a:p>
          <a:p>
            <a:pPr indent="0" lvl="0" marL="0" marR="0" rtl="0" algn="ctr">
              <a:lnSpc>
                <a:spcPct val="150000"/>
              </a:lnSpc>
              <a:spcBef>
                <a:spcPts val="0"/>
              </a:spcBef>
              <a:spcAft>
                <a:spcPts val="0"/>
              </a:spcAft>
              <a:buNone/>
            </a:pPr>
            <a:r>
              <a:rPr b="1" lang="en-GB" sz="2800">
                <a:latin typeface="Roboto"/>
                <a:ea typeface="Roboto"/>
                <a:cs typeface="Roboto"/>
                <a:sym typeface="Roboto"/>
              </a:rPr>
              <a:t>Referred to as </a:t>
            </a:r>
            <a:br>
              <a:rPr b="1" lang="en-GB" sz="2800">
                <a:latin typeface="Roboto"/>
                <a:ea typeface="Roboto"/>
                <a:cs typeface="Roboto"/>
                <a:sym typeface="Roboto"/>
              </a:rPr>
            </a:br>
            <a:r>
              <a:rPr b="1" lang="en-GB" sz="2800">
                <a:latin typeface="Roboto"/>
                <a:ea typeface="Roboto"/>
                <a:cs typeface="Roboto"/>
                <a:sym typeface="Roboto"/>
              </a:rPr>
              <a:t>Last In, First Out </a:t>
            </a:r>
            <a:br>
              <a:rPr b="1" lang="en-GB" sz="2800">
                <a:latin typeface="Roboto"/>
                <a:ea typeface="Roboto"/>
                <a:cs typeface="Roboto"/>
                <a:sym typeface="Roboto"/>
              </a:rPr>
            </a:br>
            <a:r>
              <a:rPr b="1" lang="en-GB" sz="2800">
                <a:latin typeface="Roboto"/>
                <a:ea typeface="Roboto"/>
                <a:cs typeface="Roboto"/>
                <a:sym typeface="Roboto"/>
              </a:rPr>
              <a:t>(LIFO).</a:t>
            </a:r>
            <a:endParaRPr b="1" sz="2800">
              <a:latin typeface="Roboto"/>
              <a:ea typeface="Roboto"/>
              <a:cs typeface="Roboto"/>
              <a:sym typeface="Roboto"/>
            </a:endParaRPr>
          </a:p>
        </p:txBody>
      </p:sp>
      <p:cxnSp>
        <p:nvCxnSpPr>
          <p:cNvPr id="786" name="Google Shape;786;p112"/>
          <p:cNvCxnSpPr/>
          <p:nvPr/>
        </p:nvCxnSpPr>
        <p:spPr>
          <a:xfrm>
            <a:off x="746475" y="2868725"/>
            <a:ext cx="2996400" cy="0"/>
          </a:xfrm>
          <a:prstGeom prst="straightConnector1">
            <a:avLst/>
          </a:prstGeom>
          <a:noFill/>
          <a:ln cap="flat" cmpd="sng" w="9525">
            <a:solidFill>
              <a:schemeClr val="accent3"/>
            </a:solidFill>
            <a:prstDash val="solid"/>
            <a:round/>
            <a:headEnd len="sm" w="sm" type="none"/>
            <a:tailEnd len="sm" w="sm" type="none"/>
          </a:ln>
        </p:spPr>
      </p:cxnSp>
      <p:pic>
        <p:nvPicPr>
          <p:cNvPr id="787" name="Google Shape;787;p112"/>
          <p:cNvPicPr preferRelativeResize="0"/>
          <p:nvPr/>
        </p:nvPicPr>
        <p:blipFill/>
        <p:spPr>
          <a:xfrm>
            <a:off x="570075" y="1561050"/>
            <a:ext cx="3307450" cy="2805551"/>
          </a:xfrm>
          <a:prstGeom prst="rect">
            <a:avLst/>
          </a:prstGeom>
          <a:noFill/>
          <a:ln>
            <a:noFill/>
          </a:ln>
        </p:spPr>
      </p:pic>
      <p:pic>
        <p:nvPicPr>
          <p:cNvPr id="788" name="Google Shape;788;p112"/>
          <p:cNvPicPr preferRelativeResize="0"/>
          <p:nvPr/>
        </p:nvPicPr>
        <p:blipFill rotWithShape="1">
          <a:blip r:embed="rId3">
            <a:alphaModFix/>
          </a:blip>
          <a:srcRect b="0" l="0" r="0" t="0"/>
          <a:stretch/>
        </p:blipFill>
        <p:spPr>
          <a:xfrm>
            <a:off x="570075" y="1561050"/>
            <a:ext cx="3307450" cy="2805551"/>
          </a:xfrm>
          <a:prstGeom prst="rect">
            <a:avLst/>
          </a:prstGeom>
          <a:noFill/>
          <a:ln>
            <a:noFill/>
          </a:ln>
        </p:spPr>
      </p:pic>
      <p:pic>
        <p:nvPicPr>
          <p:cNvPr id="789" name="Google Shape;789;p112"/>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sp>
        <p:nvSpPr>
          <p:cNvPr id="794" name="Google Shape;794;p113"/>
          <p:cNvSpPr txBox="1"/>
          <p:nvPr>
            <p:ph idx="1" type="body"/>
          </p:nvPr>
        </p:nvSpPr>
        <p:spPr>
          <a:xfrm>
            <a:off x="4131875" y="1266325"/>
            <a:ext cx="4700400" cy="330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rgbClr val="000000"/>
              </a:buClr>
              <a:buSzPts val="2400"/>
              <a:buFont typeface="Arial"/>
              <a:buNone/>
            </a:pPr>
            <a:r>
              <a:rPr lang="en-GB" sz="2400">
                <a:solidFill>
                  <a:srgbClr val="262625"/>
                </a:solidFill>
              </a:rPr>
              <a:t>When you add more plates, you put them on top of the pile, and when you need a plate, you take one off the top. </a:t>
            </a:r>
            <a:endParaRPr sz="2400">
              <a:solidFill>
                <a:srgbClr val="262625"/>
              </a:solidFill>
            </a:endParaRPr>
          </a:p>
          <a:p>
            <a:pPr indent="0" lvl="0" marL="0" rtl="0" algn="ctr">
              <a:spcBef>
                <a:spcPts val="1600"/>
              </a:spcBef>
              <a:spcAft>
                <a:spcPts val="1600"/>
              </a:spcAft>
              <a:buSzPts val="2400"/>
              <a:buNone/>
            </a:pPr>
            <a:r>
              <a:rPr lang="en-GB" sz="2400">
                <a:solidFill>
                  <a:srgbClr val="262625"/>
                </a:solidFill>
              </a:rPr>
              <a:t>Adding or removing plates from the middle or bottom wouldn’t work as well!</a:t>
            </a:r>
            <a:endParaRPr sz="2400">
              <a:solidFill>
                <a:schemeClr val="accent3"/>
              </a:solidFill>
            </a:endParaRPr>
          </a:p>
        </p:txBody>
      </p:sp>
      <p:sp>
        <p:nvSpPr>
          <p:cNvPr id="795" name="Google Shape;795;p113"/>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 Think of a stack of plates</a:t>
            </a:r>
            <a:endParaRPr/>
          </a:p>
          <a:p>
            <a:pPr indent="0" lvl="0" marL="0" rtl="0" algn="l">
              <a:lnSpc>
                <a:spcPct val="100000"/>
              </a:lnSpc>
              <a:spcBef>
                <a:spcPts val="0"/>
              </a:spcBef>
              <a:spcAft>
                <a:spcPts val="0"/>
              </a:spcAft>
              <a:buSzPts val="3600"/>
              <a:buNone/>
            </a:pPr>
            <a:r>
              <a:t/>
            </a:r>
            <a:endParaRPr/>
          </a:p>
        </p:txBody>
      </p:sp>
      <p:pic>
        <p:nvPicPr>
          <p:cNvPr id="796" name="Google Shape;796;p113"/>
          <p:cNvPicPr preferRelativeResize="0"/>
          <p:nvPr/>
        </p:nvPicPr>
        <p:blipFill/>
        <p:spPr>
          <a:xfrm>
            <a:off x="311700" y="1332100"/>
            <a:ext cx="3788800" cy="3278075"/>
          </a:xfrm>
          <a:prstGeom prst="rect">
            <a:avLst/>
          </a:prstGeom>
          <a:noFill/>
          <a:ln>
            <a:noFill/>
          </a:ln>
        </p:spPr>
      </p:pic>
      <p:pic>
        <p:nvPicPr>
          <p:cNvPr id="797" name="Google Shape;797;p113"/>
          <p:cNvPicPr preferRelativeResize="0"/>
          <p:nvPr/>
        </p:nvPicPr>
        <p:blipFill rotWithShape="1">
          <a:blip r:embed="rId3">
            <a:alphaModFix/>
          </a:blip>
          <a:srcRect b="56814" l="12174" r="14399" t="0"/>
          <a:stretch/>
        </p:blipFill>
        <p:spPr>
          <a:xfrm>
            <a:off x="311700" y="1332100"/>
            <a:ext cx="3788800" cy="3278075"/>
          </a:xfrm>
          <a:prstGeom prst="rect">
            <a:avLst/>
          </a:prstGeom>
          <a:noFill/>
          <a:ln>
            <a:noFill/>
          </a:ln>
        </p:spPr>
      </p:pic>
      <p:pic>
        <p:nvPicPr>
          <p:cNvPr id="798" name="Google Shape;798;p113"/>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114"/>
          <p:cNvSpPr txBox="1"/>
          <p:nvPr>
            <p:ph idx="1" type="body"/>
          </p:nvPr>
        </p:nvSpPr>
        <p:spPr>
          <a:xfrm>
            <a:off x="452275" y="1266325"/>
            <a:ext cx="8379900" cy="3302700"/>
          </a:xfrm>
          <a:prstGeom prst="rect">
            <a:avLst/>
          </a:prstGeom>
          <a:noFill/>
          <a:ln>
            <a:noFill/>
          </a:ln>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Font typeface="Roboto"/>
              <a:buChar char="●"/>
            </a:pPr>
            <a:r>
              <a:rPr b="1" lang="en-GB" sz="2400">
                <a:solidFill>
                  <a:srgbClr val="000000"/>
                </a:solidFill>
              </a:rPr>
              <a:t>Adding</a:t>
            </a:r>
            <a:r>
              <a:rPr lang="en-GB" sz="2400">
                <a:solidFill>
                  <a:srgbClr val="000000"/>
                </a:solidFill>
                <a:latin typeface="Open Sans Light"/>
                <a:ea typeface="Open Sans Light"/>
                <a:cs typeface="Open Sans Light"/>
                <a:sym typeface="Open Sans Light"/>
              </a:rPr>
              <a:t> </a:t>
            </a:r>
            <a:r>
              <a:rPr lang="en-GB" sz="2400">
                <a:solidFill>
                  <a:srgbClr val="000000"/>
                </a:solidFill>
              </a:rPr>
              <a:t>data is called</a:t>
            </a:r>
            <a:r>
              <a:rPr lang="en-GB" sz="2400">
                <a:solidFill>
                  <a:srgbClr val="000000"/>
                </a:solidFill>
                <a:latin typeface="Open Sans Light"/>
                <a:ea typeface="Open Sans Light"/>
                <a:cs typeface="Open Sans Light"/>
                <a:sym typeface="Open Sans Light"/>
              </a:rPr>
              <a:t> </a:t>
            </a:r>
            <a:r>
              <a:rPr b="1" i="1" lang="en-GB" sz="2400">
                <a:solidFill>
                  <a:srgbClr val="000000"/>
                </a:solidFill>
              </a:rPr>
              <a:t>pushing</a:t>
            </a:r>
            <a:r>
              <a:rPr i="1" lang="en-GB" sz="2400">
                <a:solidFill>
                  <a:srgbClr val="000000"/>
                </a:solidFill>
                <a:latin typeface="Open Sans Light"/>
                <a:ea typeface="Open Sans Light"/>
                <a:cs typeface="Open Sans Light"/>
                <a:sym typeface="Open Sans Light"/>
              </a:rPr>
              <a:t> </a:t>
            </a:r>
            <a:r>
              <a:rPr i="1" lang="en-GB" sz="2400">
                <a:solidFill>
                  <a:srgbClr val="000000"/>
                </a:solidFill>
              </a:rPr>
              <a:t>onto the stack</a:t>
            </a:r>
            <a:r>
              <a:rPr lang="en-GB" sz="2400">
                <a:solidFill>
                  <a:srgbClr val="000000"/>
                </a:solidFill>
              </a:rPr>
              <a:t>, </a:t>
            </a:r>
            <a:endParaRPr sz="2400">
              <a:solidFill>
                <a:srgbClr val="000000"/>
              </a:solidFill>
            </a:endParaRPr>
          </a:p>
          <a:p>
            <a:pPr indent="-381000" lvl="0" marL="457200" rtl="0" algn="l">
              <a:lnSpc>
                <a:spcPct val="150000"/>
              </a:lnSpc>
              <a:spcBef>
                <a:spcPts val="1600"/>
              </a:spcBef>
              <a:spcAft>
                <a:spcPts val="0"/>
              </a:spcAft>
              <a:buClr>
                <a:srgbClr val="000000"/>
              </a:buClr>
              <a:buSzPts val="2400"/>
              <a:buFont typeface="Roboto"/>
              <a:buChar char="●"/>
            </a:pPr>
            <a:r>
              <a:rPr b="1" lang="en-GB" sz="2400">
                <a:solidFill>
                  <a:srgbClr val="000000"/>
                </a:solidFill>
              </a:rPr>
              <a:t>Removing</a:t>
            </a:r>
            <a:r>
              <a:rPr lang="en-GB" sz="2400">
                <a:solidFill>
                  <a:srgbClr val="000000"/>
                </a:solidFill>
                <a:latin typeface="Open Sans Light"/>
                <a:ea typeface="Open Sans Light"/>
                <a:cs typeface="Open Sans Light"/>
                <a:sym typeface="Open Sans Light"/>
              </a:rPr>
              <a:t> </a:t>
            </a:r>
            <a:r>
              <a:rPr lang="en-GB" sz="2400">
                <a:solidFill>
                  <a:srgbClr val="000000"/>
                </a:solidFill>
              </a:rPr>
              <a:t>data is called</a:t>
            </a:r>
            <a:r>
              <a:rPr lang="en-GB" sz="2400">
                <a:solidFill>
                  <a:srgbClr val="000000"/>
                </a:solidFill>
                <a:latin typeface="Open Sans Light"/>
                <a:ea typeface="Open Sans Light"/>
                <a:cs typeface="Open Sans Light"/>
                <a:sym typeface="Open Sans Light"/>
              </a:rPr>
              <a:t> </a:t>
            </a:r>
            <a:r>
              <a:rPr b="1" i="1" lang="en-GB" sz="2400">
                <a:solidFill>
                  <a:srgbClr val="000000"/>
                </a:solidFill>
              </a:rPr>
              <a:t>popping</a:t>
            </a:r>
            <a:r>
              <a:rPr lang="en-GB" sz="2400">
                <a:solidFill>
                  <a:srgbClr val="000000"/>
                </a:solidFill>
                <a:latin typeface="Open Sans Light"/>
                <a:ea typeface="Open Sans Light"/>
                <a:cs typeface="Open Sans Light"/>
                <a:sym typeface="Open Sans Light"/>
              </a:rPr>
              <a:t> </a:t>
            </a:r>
            <a:r>
              <a:rPr lang="en-GB" sz="2400">
                <a:solidFill>
                  <a:srgbClr val="000000"/>
                </a:solidFill>
              </a:rPr>
              <a:t>off </a:t>
            </a:r>
            <a:r>
              <a:rPr i="1" lang="en-GB" sz="2400">
                <a:solidFill>
                  <a:srgbClr val="000000"/>
                </a:solidFill>
              </a:rPr>
              <a:t>the stack</a:t>
            </a:r>
            <a:r>
              <a:rPr lang="en-GB" sz="2400">
                <a:solidFill>
                  <a:srgbClr val="000000"/>
                </a:solidFill>
              </a:rPr>
              <a:t>.</a:t>
            </a:r>
            <a:endParaRPr sz="2400">
              <a:solidFill>
                <a:srgbClr val="000000"/>
              </a:solidFill>
            </a:endParaRPr>
          </a:p>
          <a:p>
            <a:pPr indent="-381000" lvl="0" marL="457200" rtl="0" algn="l">
              <a:lnSpc>
                <a:spcPct val="150000"/>
              </a:lnSpc>
              <a:spcBef>
                <a:spcPts val="1600"/>
              </a:spcBef>
              <a:spcAft>
                <a:spcPts val="0"/>
              </a:spcAft>
              <a:buClr>
                <a:srgbClr val="000000"/>
              </a:buClr>
              <a:buSzPts val="2400"/>
              <a:buFont typeface="Roboto Light"/>
              <a:buChar char="●"/>
            </a:pPr>
            <a:r>
              <a:rPr lang="en-GB" sz="2400">
                <a:solidFill>
                  <a:srgbClr val="000000"/>
                </a:solidFill>
              </a:rPr>
              <a:t>Stack memory is an</a:t>
            </a:r>
            <a:r>
              <a:rPr lang="en-GB" sz="2400">
                <a:solidFill>
                  <a:srgbClr val="000000"/>
                </a:solidFill>
                <a:latin typeface="Open Sans Light"/>
                <a:ea typeface="Open Sans Light"/>
                <a:cs typeface="Open Sans Light"/>
                <a:sym typeface="Open Sans Light"/>
              </a:rPr>
              <a:t> </a:t>
            </a:r>
            <a:r>
              <a:rPr b="1" lang="en-GB" sz="2400">
                <a:solidFill>
                  <a:srgbClr val="000000"/>
                </a:solidFill>
              </a:rPr>
              <a:t>organized</a:t>
            </a:r>
            <a:r>
              <a:rPr lang="en-GB" sz="2400">
                <a:solidFill>
                  <a:srgbClr val="000000"/>
                </a:solidFill>
                <a:latin typeface="Open Sans Light"/>
                <a:ea typeface="Open Sans Light"/>
                <a:cs typeface="Open Sans Light"/>
                <a:sym typeface="Open Sans Light"/>
              </a:rPr>
              <a:t> </a:t>
            </a:r>
            <a:r>
              <a:rPr lang="en-GB" sz="2400">
                <a:solidFill>
                  <a:srgbClr val="000000"/>
                </a:solidFill>
              </a:rPr>
              <a:t>memory</a:t>
            </a:r>
            <a:r>
              <a:rPr lang="en-GB" sz="2400">
                <a:solidFill>
                  <a:srgbClr val="000000"/>
                </a:solidFill>
                <a:latin typeface="Open Sans Light"/>
                <a:ea typeface="Open Sans Light"/>
                <a:cs typeface="Open Sans Light"/>
                <a:sym typeface="Open Sans Light"/>
              </a:rPr>
              <a:t>.</a:t>
            </a:r>
            <a:endParaRPr sz="2400">
              <a:solidFill>
                <a:srgbClr val="000000"/>
              </a:solidFill>
              <a:latin typeface="Open Sans Light"/>
              <a:ea typeface="Open Sans Light"/>
              <a:cs typeface="Open Sans Light"/>
              <a:sym typeface="Open Sans Light"/>
            </a:endParaRPr>
          </a:p>
          <a:p>
            <a:pPr indent="-381000" lvl="0" marL="457200" rtl="0" algn="l">
              <a:lnSpc>
                <a:spcPct val="150000"/>
              </a:lnSpc>
              <a:spcBef>
                <a:spcPts val="1600"/>
              </a:spcBef>
              <a:spcAft>
                <a:spcPts val="0"/>
              </a:spcAft>
              <a:buClr>
                <a:srgbClr val="000000"/>
              </a:buClr>
              <a:buSzPts val="2400"/>
              <a:buFont typeface="Roboto Light"/>
              <a:buChar char="●"/>
            </a:pPr>
            <a:r>
              <a:rPr lang="en-GB" sz="2400">
                <a:solidFill>
                  <a:srgbClr val="000000"/>
                </a:solidFill>
              </a:rPr>
              <a:t>It is </a:t>
            </a:r>
            <a:r>
              <a:rPr b="1" lang="en-GB" sz="2400">
                <a:solidFill>
                  <a:srgbClr val="000000"/>
                </a:solidFill>
              </a:rPr>
              <a:t>faster </a:t>
            </a:r>
            <a:r>
              <a:rPr lang="en-GB" sz="2400">
                <a:solidFill>
                  <a:srgbClr val="000000"/>
                </a:solidFill>
              </a:rPr>
              <a:t>than the heap memory because of the way it </a:t>
            </a:r>
            <a:r>
              <a:rPr b="1" lang="en-GB" sz="2400">
                <a:solidFill>
                  <a:srgbClr val="000000"/>
                </a:solidFill>
              </a:rPr>
              <a:t>accesses </a:t>
            </a:r>
            <a:r>
              <a:rPr lang="en-GB" sz="2400">
                <a:solidFill>
                  <a:srgbClr val="000000"/>
                </a:solidFill>
              </a:rPr>
              <a:t>the memory.</a:t>
            </a:r>
            <a:endParaRPr sz="2400">
              <a:solidFill>
                <a:srgbClr val="262625"/>
              </a:solidFill>
            </a:endParaRPr>
          </a:p>
          <a:p>
            <a:pPr indent="0" lvl="0" marL="0" marR="0" rtl="0" algn="just">
              <a:lnSpc>
                <a:spcPct val="115000"/>
              </a:lnSpc>
              <a:spcBef>
                <a:spcPts val="1600"/>
              </a:spcBef>
              <a:spcAft>
                <a:spcPts val="0"/>
              </a:spcAft>
              <a:buNone/>
            </a:pPr>
            <a:r>
              <a:rPr lang="en-GB" sz="2300">
                <a:solidFill>
                  <a:srgbClr val="68968C"/>
                </a:solidFill>
              </a:rPr>
              <a:t>All data stored on the stack must have a </a:t>
            </a:r>
            <a:r>
              <a:rPr b="1" lang="en-GB" sz="2300">
                <a:solidFill>
                  <a:srgbClr val="68968C"/>
                </a:solidFill>
              </a:rPr>
              <a:t>known, fixed size</a:t>
            </a:r>
            <a:endParaRPr b="1" sz="2300">
              <a:solidFill>
                <a:srgbClr val="68968C"/>
              </a:solidFill>
            </a:endParaRPr>
          </a:p>
        </p:txBody>
      </p:sp>
      <p:sp>
        <p:nvSpPr>
          <p:cNvPr id="804" name="Google Shape;804;p114"/>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a:t>
            </a:r>
            <a:endParaRPr/>
          </a:p>
          <a:p>
            <a:pPr indent="0" lvl="0" marL="0" rtl="0" algn="l">
              <a:lnSpc>
                <a:spcPct val="100000"/>
              </a:lnSpc>
              <a:spcBef>
                <a:spcPts val="0"/>
              </a:spcBef>
              <a:spcAft>
                <a:spcPts val="0"/>
              </a:spcAft>
              <a:buSzPts val="3600"/>
              <a:buNone/>
            </a:pPr>
            <a:r>
              <a:t/>
            </a:r>
            <a:endParaRPr/>
          </a:p>
        </p:txBody>
      </p:sp>
      <p:pic>
        <p:nvPicPr>
          <p:cNvPr id="805" name="Google Shape;805;p114"/>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115"/>
          <p:cNvSpPr txBox="1"/>
          <p:nvPr>
            <p:ph type="title"/>
          </p:nvPr>
        </p:nvSpPr>
        <p:spPr>
          <a:xfrm>
            <a:off x="311700" y="249225"/>
            <a:ext cx="8520600" cy="68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solidFill>
                  <a:srgbClr val="1D7E74"/>
                </a:solidFill>
              </a:rPr>
              <a:t>Stack Push and Pop Example:</a:t>
            </a:r>
            <a:endParaRPr>
              <a:solidFill>
                <a:srgbClr val="1D7E74"/>
              </a:solidFill>
            </a:endParaRPr>
          </a:p>
          <a:p>
            <a:pPr indent="0" lvl="0" marL="0" rtl="0" algn="l">
              <a:lnSpc>
                <a:spcPct val="100000"/>
              </a:lnSpc>
              <a:spcBef>
                <a:spcPts val="0"/>
              </a:spcBef>
              <a:spcAft>
                <a:spcPts val="0"/>
              </a:spcAft>
              <a:buSzPts val="3600"/>
              <a:buNone/>
            </a:pPr>
            <a:r>
              <a:t/>
            </a:r>
            <a:endParaRPr>
              <a:solidFill>
                <a:srgbClr val="1D7E74"/>
              </a:solidFill>
            </a:endParaRPr>
          </a:p>
        </p:txBody>
      </p:sp>
      <p:pic>
        <p:nvPicPr>
          <p:cNvPr id="811" name="Google Shape;811;p115"/>
          <p:cNvPicPr preferRelativeResize="0"/>
          <p:nvPr/>
        </p:nvPicPr>
        <p:blipFill/>
        <p:spPr>
          <a:xfrm>
            <a:off x="253950" y="1085325"/>
            <a:ext cx="3925750" cy="3240000"/>
          </a:xfrm>
          <a:prstGeom prst="rect">
            <a:avLst/>
          </a:prstGeom>
          <a:noFill/>
          <a:ln>
            <a:noFill/>
          </a:ln>
        </p:spPr>
      </p:pic>
      <p:cxnSp>
        <p:nvCxnSpPr>
          <p:cNvPr id="812" name="Google Shape;812;p115"/>
          <p:cNvCxnSpPr/>
          <p:nvPr/>
        </p:nvCxnSpPr>
        <p:spPr>
          <a:xfrm flipH="1">
            <a:off x="4800100" y="1085325"/>
            <a:ext cx="28500" cy="3511800"/>
          </a:xfrm>
          <a:prstGeom prst="straightConnector1">
            <a:avLst/>
          </a:prstGeom>
          <a:noFill/>
          <a:ln cap="flat" cmpd="dbl" w="88900">
            <a:solidFill>
              <a:srgbClr val="7F7F7F"/>
            </a:solidFill>
            <a:prstDash val="solid"/>
            <a:miter lim="800000"/>
            <a:headEnd len="sm" w="sm" type="none"/>
            <a:tailEnd len="sm" w="sm" type="none"/>
          </a:ln>
        </p:spPr>
      </p:cxnSp>
      <p:pic>
        <p:nvPicPr>
          <p:cNvPr id="813" name="Google Shape;813;p115"/>
          <p:cNvPicPr preferRelativeResize="0"/>
          <p:nvPr/>
        </p:nvPicPr>
        <p:blipFill/>
        <p:spPr>
          <a:xfrm>
            <a:off x="5076675" y="1154300"/>
            <a:ext cx="3879800" cy="3240000"/>
          </a:xfrm>
          <a:prstGeom prst="rect">
            <a:avLst/>
          </a:prstGeom>
          <a:noFill/>
          <a:ln>
            <a:noFill/>
          </a:ln>
        </p:spPr>
      </p:pic>
      <p:pic>
        <p:nvPicPr>
          <p:cNvPr id="814" name="Google Shape;814;p115"/>
          <p:cNvPicPr preferRelativeResize="0"/>
          <p:nvPr/>
        </p:nvPicPr>
        <p:blipFill rotWithShape="1">
          <a:blip r:embed="rId3">
            <a:alphaModFix/>
          </a:blip>
          <a:srcRect b="0" l="0" r="0" t="0"/>
          <a:stretch/>
        </p:blipFill>
        <p:spPr>
          <a:xfrm>
            <a:off x="253950" y="1085325"/>
            <a:ext cx="3925750" cy="3240000"/>
          </a:xfrm>
          <a:prstGeom prst="rect">
            <a:avLst/>
          </a:prstGeom>
          <a:noFill/>
          <a:ln>
            <a:noFill/>
          </a:ln>
        </p:spPr>
      </p:pic>
      <p:pic>
        <p:nvPicPr>
          <p:cNvPr id="815" name="Google Shape;815;p115"/>
          <p:cNvPicPr preferRelativeResize="0"/>
          <p:nvPr/>
        </p:nvPicPr>
        <p:blipFill rotWithShape="1">
          <a:blip r:embed="rId4">
            <a:alphaModFix/>
          </a:blip>
          <a:srcRect b="0" l="0" r="0" t="0"/>
          <a:stretch/>
        </p:blipFill>
        <p:spPr>
          <a:xfrm>
            <a:off x="5076675" y="1154300"/>
            <a:ext cx="3879800" cy="3240000"/>
          </a:xfrm>
          <a:prstGeom prst="rect">
            <a:avLst/>
          </a:prstGeom>
          <a:noFill/>
          <a:ln>
            <a:noFill/>
          </a:ln>
        </p:spPr>
      </p:pic>
      <p:pic>
        <p:nvPicPr>
          <p:cNvPr id="816" name="Google Shape;816;p115"/>
          <p:cNvPicPr preferRelativeResize="0"/>
          <p:nvPr/>
        </p:nvPicPr>
        <p:blipFill>
          <a:blip r:embed="rId5">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16"/>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 in action</a:t>
            </a:r>
            <a:endParaRPr/>
          </a:p>
          <a:p>
            <a:pPr indent="0" lvl="0" marL="0" rtl="0" algn="l">
              <a:lnSpc>
                <a:spcPct val="100000"/>
              </a:lnSpc>
              <a:spcBef>
                <a:spcPts val="0"/>
              </a:spcBef>
              <a:spcAft>
                <a:spcPts val="0"/>
              </a:spcAft>
              <a:buSzPts val="3600"/>
              <a:buNone/>
            </a:pPr>
            <a:r>
              <a:t/>
            </a:r>
            <a:endParaRPr/>
          </a:p>
        </p:txBody>
      </p:sp>
      <p:pic>
        <p:nvPicPr>
          <p:cNvPr id="822" name="Google Shape;822;p116"/>
          <p:cNvPicPr preferRelativeResize="0"/>
          <p:nvPr/>
        </p:nvPicPr>
        <p:blipFill/>
        <p:spPr>
          <a:xfrm>
            <a:off x="1835600" y="1282625"/>
            <a:ext cx="5235400" cy="3272150"/>
          </a:xfrm>
          <a:prstGeom prst="rect">
            <a:avLst/>
          </a:prstGeom>
          <a:noFill/>
          <a:ln>
            <a:noFill/>
          </a:ln>
        </p:spPr>
      </p:pic>
      <p:pic>
        <p:nvPicPr>
          <p:cNvPr id="823" name="Google Shape;823;p116"/>
          <p:cNvPicPr preferRelativeResize="0"/>
          <p:nvPr/>
        </p:nvPicPr>
        <p:blipFill rotWithShape="1">
          <a:blip r:embed="rId3">
            <a:alphaModFix/>
          </a:blip>
          <a:srcRect b="0" l="0" r="0" t="0"/>
          <a:stretch/>
        </p:blipFill>
        <p:spPr>
          <a:xfrm>
            <a:off x="1835600" y="1282625"/>
            <a:ext cx="5235400" cy="3272150"/>
          </a:xfrm>
          <a:prstGeom prst="rect">
            <a:avLst/>
          </a:prstGeom>
          <a:noFill/>
          <a:ln>
            <a:noFill/>
          </a:ln>
        </p:spPr>
      </p:pic>
      <p:pic>
        <p:nvPicPr>
          <p:cNvPr id="824" name="Google Shape;824;p116"/>
          <p:cNvPicPr preferRelativeResize="0"/>
          <p:nvPr/>
        </p:nvPicPr>
        <p:blipFill>
          <a:blip r:embed="rId4">
            <a:alphaModFix amt="80000"/>
          </a:blip>
          <a:stretch>
            <a:fillRect/>
          </a:stretch>
        </p:blipFill>
        <p:spPr>
          <a:xfrm>
            <a:off x="7925750" y="3920975"/>
            <a:ext cx="993225" cy="99322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117"/>
          <p:cNvSpPr txBox="1"/>
          <p:nvPr>
            <p:ph idx="1" type="body"/>
          </p:nvPr>
        </p:nvSpPr>
        <p:spPr>
          <a:xfrm>
            <a:off x="452275" y="1266325"/>
            <a:ext cx="8379900" cy="3302700"/>
          </a:xfrm>
          <a:prstGeom prst="rect">
            <a:avLst/>
          </a:prstGeom>
          <a:noFill/>
          <a:ln>
            <a:noFill/>
          </a:ln>
        </p:spPr>
        <p:txBody>
          <a:bodyPr anchorCtr="0" anchor="t" bIns="91425" lIns="91425" spcFirstLastPara="1" rIns="91425" wrap="square" tIns="91425">
            <a:noAutofit/>
          </a:bodyPr>
          <a:lstStyle/>
          <a:p>
            <a:pPr indent="-381000" lvl="0" marL="457200" marR="0" rtl="0" algn="just">
              <a:lnSpc>
                <a:spcPct val="115000"/>
              </a:lnSpc>
              <a:spcBef>
                <a:spcPts val="0"/>
              </a:spcBef>
              <a:spcAft>
                <a:spcPts val="0"/>
              </a:spcAft>
              <a:buClr>
                <a:srgbClr val="262625"/>
              </a:buClr>
              <a:buSzPts val="2400"/>
              <a:buChar char="●"/>
            </a:pPr>
            <a:r>
              <a:rPr lang="en-GB" sz="2400">
                <a:solidFill>
                  <a:srgbClr val="262625"/>
                </a:solidFill>
              </a:rPr>
              <a:t>When code calls a function, the values passed into the function (including, potentially, pointers to data on the heap) and the function’s local variables get pushed onto the stack. </a:t>
            </a:r>
            <a:endParaRPr sz="2400">
              <a:solidFill>
                <a:srgbClr val="262625"/>
              </a:solidFill>
            </a:endParaRPr>
          </a:p>
          <a:p>
            <a:pPr indent="-381000" lvl="0" marL="457200" marR="0" rtl="0" algn="just">
              <a:lnSpc>
                <a:spcPct val="115000"/>
              </a:lnSpc>
              <a:spcBef>
                <a:spcPts val="0"/>
              </a:spcBef>
              <a:spcAft>
                <a:spcPts val="0"/>
              </a:spcAft>
              <a:buClr>
                <a:srgbClr val="262625"/>
              </a:buClr>
              <a:buSzPts val="2400"/>
              <a:buChar char="●"/>
            </a:pPr>
            <a:r>
              <a:rPr lang="en-GB" sz="2400">
                <a:solidFill>
                  <a:srgbClr val="262625"/>
                </a:solidFill>
              </a:rPr>
              <a:t>When the function is over, those values get popped off the stack.</a:t>
            </a:r>
            <a:endParaRPr b="1" sz="2300">
              <a:solidFill>
                <a:srgbClr val="68968C"/>
              </a:solidFill>
            </a:endParaRPr>
          </a:p>
        </p:txBody>
      </p:sp>
      <p:sp>
        <p:nvSpPr>
          <p:cNvPr id="830" name="Google Shape;830;p117"/>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800"/>
              <a:buNone/>
            </a:pPr>
            <a:r>
              <a:rPr lang="en-GB"/>
              <a:t>Stack: How it works</a:t>
            </a:r>
            <a:endParaRPr/>
          </a:p>
          <a:p>
            <a:pPr indent="0" lvl="0" marL="0" rtl="0" algn="l">
              <a:lnSpc>
                <a:spcPct val="100000"/>
              </a:lnSpc>
              <a:spcBef>
                <a:spcPts val="0"/>
              </a:spcBef>
              <a:spcAft>
                <a:spcPts val="0"/>
              </a:spcAft>
              <a:buSzPts val="3600"/>
              <a:buNone/>
            </a:pPr>
            <a:r>
              <a:t/>
            </a:r>
            <a:endParaRPr/>
          </a:p>
        </p:txBody>
      </p:sp>
      <p:pic>
        <p:nvPicPr>
          <p:cNvPr id="831" name="Google Shape;831;p117"/>
          <p:cNvPicPr preferRelativeResize="0"/>
          <p:nvPr/>
        </p:nvPicPr>
        <p:blipFill>
          <a:blip r:embed="rId3">
            <a:alphaModFix amt="80000"/>
          </a:blip>
          <a:stretch>
            <a:fillRect/>
          </a:stretch>
        </p:blipFill>
        <p:spPr>
          <a:xfrm>
            <a:off x="7925750" y="3920975"/>
            <a:ext cx="993225" cy="993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